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4"/>
  </p:notesMasterIdLst>
  <p:sldIdLst>
    <p:sldId id="992" r:id="rId2"/>
    <p:sldId id="469" r:id="rId3"/>
    <p:sldId id="978" r:id="rId4"/>
    <p:sldId id="650" r:id="rId5"/>
    <p:sldId id="917" r:id="rId6"/>
    <p:sldId id="960" r:id="rId7"/>
    <p:sldId id="919" r:id="rId8"/>
    <p:sldId id="920" r:id="rId9"/>
    <p:sldId id="923" r:id="rId10"/>
    <p:sldId id="924" r:id="rId11"/>
    <p:sldId id="925" r:id="rId12"/>
    <p:sldId id="910" r:id="rId13"/>
    <p:sldId id="553" r:id="rId14"/>
    <p:sldId id="926" r:id="rId15"/>
    <p:sldId id="974" r:id="rId16"/>
    <p:sldId id="975" r:id="rId17"/>
    <p:sldId id="927" r:id="rId18"/>
    <p:sldId id="928" r:id="rId19"/>
    <p:sldId id="911" r:id="rId20"/>
    <p:sldId id="651" r:id="rId21"/>
    <p:sldId id="987" r:id="rId22"/>
    <p:sldId id="654" r:id="rId23"/>
    <p:sldId id="657" r:id="rId24"/>
    <p:sldId id="939" r:id="rId25"/>
    <p:sldId id="940" r:id="rId26"/>
    <p:sldId id="941" r:id="rId27"/>
    <p:sldId id="942" r:id="rId28"/>
    <p:sldId id="943" r:id="rId29"/>
    <p:sldId id="979" r:id="rId30"/>
    <p:sldId id="946" r:id="rId31"/>
    <p:sldId id="947" r:id="rId32"/>
    <p:sldId id="993"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1E14"/>
    <a:srgbClr val="64402A"/>
    <a:srgbClr val="800000"/>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122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B02E4B1-078F-46EB-BCA8-F158C8BA5441}" type="slidenum">
              <a:rPr lang="en-US" altLang="en-US" smtClean="0"/>
              <a:pPr/>
              <a:t>7</a:t>
            </a:fld>
            <a:endParaRPr lang="en-US" altLang="en-US"/>
          </a:p>
        </p:txBody>
      </p:sp>
    </p:spTree>
    <p:extLst>
      <p:ext uri="{BB962C8B-B14F-4D97-AF65-F5344CB8AC3E}">
        <p14:creationId xmlns:p14="http://schemas.microsoft.com/office/powerpoint/2010/main" val="89529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7913F68-69CF-454A-BFA5-EABB6F71F6F5}" type="slidenum">
              <a:rPr lang="en-US" altLang="en-US" smtClean="0"/>
              <a:pPr/>
              <a:t>11</a:t>
            </a:fld>
            <a:endParaRPr lang="en-US" altLang="en-US"/>
          </a:p>
        </p:txBody>
      </p:sp>
    </p:spTree>
    <p:extLst>
      <p:ext uri="{BB962C8B-B14F-4D97-AF65-F5344CB8AC3E}">
        <p14:creationId xmlns:p14="http://schemas.microsoft.com/office/powerpoint/2010/main" val="50866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1FD09-2620-4882-A97D-E5764DCFC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18" y="0"/>
            <a:ext cx="4572000" cy="6858000"/>
          </a:xfrm>
          <a:prstGeom prst="rect">
            <a:avLst/>
          </a:prstGeom>
        </p:spPr>
      </p:pic>
      <p:sp>
        <p:nvSpPr>
          <p:cNvPr id="5" name="Oval 4">
            <a:extLst>
              <a:ext uri="{FF2B5EF4-FFF2-40B4-BE49-F238E27FC236}">
                <a16:creationId xmlns:a16="http://schemas.microsoft.com/office/drawing/2014/main" id="{0BC839B1-DB69-4B7D-909B-8E14C2C48C9B}"/>
              </a:ext>
            </a:extLst>
          </p:cNvPr>
          <p:cNvSpPr/>
          <p:nvPr/>
        </p:nvSpPr>
        <p:spPr>
          <a:xfrm>
            <a:off x="2239817" y="5865091"/>
            <a:ext cx="4572001" cy="992909"/>
          </a:xfrm>
          <a:prstGeom prst="ellipse">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A1F8C8D-B73A-418B-ACED-57C3D10E9151}"/>
              </a:ext>
            </a:extLst>
          </p:cNvPr>
          <p:cNvSpPr>
            <a:spLocks noGrp="1"/>
          </p:cNvSpPr>
          <p:nvPr>
            <p:ph type="title"/>
          </p:nvPr>
        </p:nvSpPr>
        <p:spPr>
          <a:xfrm>
            <a:off x="157018" y="184006"/>
            <a:ext cx="8799946"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33963908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063" y="1066800"/>
            <a:ext cx="5257800" cy="4114800"/>
          </a:xfrm>
        </p:spPr>
        <p:txBody>
          <a:bodyPr>
            <a:normAutofit/>
          </a:bodyPr>
          <a:lstStyle/>
          <a:p>
            <a:pPr marL="457200"/>
            <a:r>
              <a:rPr lang="en-US" altLang="en-US" sz="2400" dirty="0">
                <a:latin typeface="+mj-lt"/>
              </a:rPr>
              <a:t>What does ‘Peter’ mean?</a:t>
            </a:r>
          </a:p>
          <a:p>
            <a:pPr marL="857250" lvl="1"/>
            <a:r>
              <a:rPr lang="en-US" altLang="en-US" sz="2000" dirty="0">
                <a:latin typeface="+mj-lt"/>
              </a:rPr>
              <a:t>(rock) </a:t>
            </a:r>
          </a:p>
          <a:p>
            <a:pPr marL="457200"/>
            <a:r>
              <a:rPr lang="en-US" altLang="en-US" sz="2400" dirty="0">
                <a:latin typeface="+mj-lt"/>
              </a:rPr>
              <a:t>What does ‘Simon’ mean?</a:t>
            </a:r>
          </a:p>
          <a:p>
            <a:pPr marL="857250" lvl="1"/>
            <a:r>
              <a:rPr lang="en-US" altLang="en-US" sz="2000" dirty="0">
                <a:latin typeface="+mj-lt"/>
              </a:rPr>
              <a:t>(pebble) </a:t>
            </a:r>
          </a:p>
          <a:p>
            <a:pPr marL="457200"/>
            <a:r>
              <a:rPr lang="en-US" altLang="en-US" sz="2400" dirty="0">
                <a:latin typeface="+mj-lt"/>
              </a:rPr>
              <a:t>What name did Jesus use in this story? </a:t>
            </a:r>
            <a:endParaRPr lang="en-US" altLang="en-US" dirty="0">
              <a:latin typeface="+mj-lt"/>
            </a:endParaRPr>
          </a:p>
        </p:txBody>
      </p:sp>
      <p:pic>
        <p:nvPicPr>
          <p:cNvPr id="4" name="Picture 4" descr="C:\Users\richardsed\Desktop\Dropbox\S&amp;I\NT Pictures\NT images from website\john_21~15-17+lovestthoumemorethanthese.jpg"/>
          <p:cNvPicPr>
            <a:picLocks noChangeAspect="1" noChangeArrowheads="1"/>
          </p:cNvPicPr>
          <p:nvPr/>
        </p:nvPicPr>
        <p:blipFill>
          <a:blip r:embed="rId2"/>
          <a:srcRect/>
          <a:stretch>
            <a:fillRect/>
          </a:stretch>
        </p:blipFill>
        <p:spPr bwMode="auto">
          <a:xfrm>
            <a:off x="152400" y="609600"/>
            <a:ext cx="3505200" cy="4243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4030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Users\richardsed\Desktop\Dropbox\S&amp;I\NT Pictures\NT images from website\john_21~15-17+lovestthoumemorethanthe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228600"/>
            <a:ext cx="44577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171720" y="5626100"/>
            <a:ext cx="71449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3200" dirty="0">
                <a:latin typeface="+mj-lt"/>
                <a:cs typeface="Andalus" pitchFamily="18" charset="0"/>
              </a:rPr>
              <a:t>Do you have any fish in your life?</a:t>
            </a:r>
          </a:p>
          <a:p>
            <a:pPr algn="ctr">
              <a:spcBef>
                <a:spcPct val="0"/>
              </a:spcBef>
              <a:buClrTx/>
              <a:buSzTx/>
              <a:buFontTx/>
              <a:buNone/>
            </a:pPr>
            <a:r>
              <a:rPr lang="en-US" altLang="en-US" sz="3200" dirty="0">
                <a:latin typeface="+mj-lt"/>
                <a:cs typeface="Andalus" pitchFamily="18" charset="0"/>
              </a:rPr>
              <a:t>Have you left your first love? </a:t>
            </a:r>
          </a:p>
        </p:txBody>
      </p:sp>
    </p:spTree>
    <p:extLst>
      <p:ext uri="{BB962C8B-B14F-4D97-AF65-F5344CB8AC3E}">
        <p14:creationId xmlns:p14="http://schemas.microsoft.com/office/powerpoint/2010/main" val="374299305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368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4098" name="Picture 2" descr="Image result for smyrna"/>
          <p:cNvPicPr>
            <a:picLocks noChangeAspect="1" noChangeArrowheads="1"/>
          </p:cNvPicPr>
          <p:nvPr/>
        </p:nvPicPr>
        <p:blipFill rotWithShape="1">
          <a:blip r:embed="rId3">
            <a:extLst>
              <a:ext uri="{28A0092B-C50C-407E-A947-70E740481C1C}">
                <a14:useLocalDpi xmlns:a14="http://schemas.microsoft.com/office/drawing/2010/main" val="0"/>
              </a:ext>
            </a:extLst>
          </a:blip>
          <a:srcRect l="2350" r="1129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8807DCC1-0F49-46C3-9F83-5A0A19D3C2E1}"/>
              </a:ext>
            </a:extLst>
          </p:cNvPr>
          <p:cNvSpPr>
            <a:spLocks noGrp="1" noChangeArrowheads="1"/>
          </p:cNvSpPr>
          <p:nvPr>
            <p:ph type="title"/>
          </p:nvPr>
        </p:nvSpPr>
        <p:spPr>
          <a:xfrm>
            <a:off x="685346" y="804579"/>
            <a:ext cx="7773308" cy="4036291"/>
          </a:xfrm>
        </p:spPr>
        <p:txBody>
          <a:bodyPr vert="horz" lIns="91440" tIns="45720" rIns="91440" bIns="45720" rtlCol="0" anchor="t">
            <a:noAutofit/>
          </a:bodyPr>
          <a:lstStyle/>
          <a:p>
            <a:r>
              <a:rPr lang="en-US" sz="4000" b="0" dirty="0">
                <a:solidFill>
                  <a:schemeClr val="tx1">
                    <a:lumMod val="85000"/>
                  </a:schemeClr>
                </a:solidFill>
                <a:effectLst>
                  <a:outerShdw blurRad="38100" dist="38100" dir="2700000" algn="tl">
                    <a:srgbClr val="000000">
                      <a:alpha val="43137"/>
                    </a:srgbClr>
                  </a:outerShdw>
                </a:effectLst>
              </a:rPr>
              <a:t>Ephesus</a:t>
            </a:r>
            <a:br>
              <a:rPr lang="en-US" sz="4000" b="0" dirty="0">
                <a:effectLst>
                  <a:outerShdw blurRad="38100" dist="38100" dir="2700000" algn="tl">
                    <a:srgbClr val="000000">
                      <a:alpha val="43137"/>
                    </a:srgbClr>
                  </a:outerShdw>
                </a:effectLst>
              </a:rPr>
            </a:br>
            <a:r>
              <a:rPr lang="en-US" sz="4000" dirty="0">
                <a:solidFill>
                  <a:srgbClr val="FFFF00"/>
                </a:solidFill>
                <a:effectLst>
                  <a:outerShdw blurRad="38100" dist="38100" dir="2700000" algn="tl">
                    <a:srgbClr val="000000">
                      <a:alpha val="43137"/>
                    </a:srgbClr>
                  </a:outerShdw>
                </a:effectLst>
              </a:rPr>
              <a:t>Smyrna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Pergamum</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Thyatira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Sardis</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Philadelphia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Laodicea</a:t>
            </a:r>
          </a:p>
        </p:txBody>
      </p:sp>
      <p:sp>
        <p:nvSpPr>
          <p:cNvPr id="8" name="Rectangle 3">
            <a:extLst>
              <a:ext uri="{FF2B5EF4-FFF2-40B4-BE49-F238E27FC236}">
                <a16:creationId xmlns:a16="http://schemas.microsoft.com/office/drawing/2014/main" id="{AAF978FB-39D2-4410-9697-040F7F73553A}"/>
              </a:ext>
            </a:extLst>
          </p:cNvPr>
          <p:cNvSpPr>
            <a:spLocks noGrp="1" noChangeArrowheads="1"/>
          </p:cNvSpPr>
          <p:nvPr>
            <p:ph idx="1"/>
          </p:nvPr>
        </p:nvSpPr>
        <p:spPr>
          <a:xfrm>
            <a:off x="489527" y="5005741"/>
            <a:ext cx="8382000" cy="5715000"/>
          </a:xfrm>
        </p:spPr>
        <p:txBody>
          <a:bodyPr>
            <a:normAutofit/>
          </a:bodyPr>
          <a:lstStyle/>
          <a:p>
            <a:r>
              <a:rPr lang="en-US" sz="2400" dirty="0">
                <a:latin typeface="Bell MT" panose="02020503060305020303" pitchFamily="18" charset="0"/>
              </a:rPr>
              <a:t>Largest marketplace in the world where Polycarp, a pupil of John and prominent leader in the church, was killed. </a:t>
            </a:r>
            <a:r>
              <a:rPr lang="en-US" altLang="en-US" sz="2800" dirty="0">
                <a:latin typeface="Bell MT" panose="02020503060305020303" pitchFamily="18" charset="0"/>
              </a:rPr>
              <a:t>Revelation 2:8-11</a:t>
            </a:r>
            <a:endParaRPr lang="en-US" altLang="en-US" sz="2800" i="1" dirty="0">
              <a:latin typeface="Bell MT" panose="02020503060305020303" pitchFamily="18" charset="0"/>
            </a:endParaRPr>
          </a:p>
        </p:txBody>
      </p:sp>
    </p:spTree>
    <p:extLst>
      <p:ext uri="{BB962C8B-B14F-4D97-AF65-F5344CB8AC3E}">
        <p14:creationId xmlns:p14="http://schemas.microsoft.com/office/powerpoint/2010/main" val="305950798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64463" cy="1325563"/>
          </a:xfrm>
        </p:spPr>
        <p:txBody>
          <a:bodyPr/>
          <a:lstStyle/>
          <a:p>
            <a:pPr eaLnBrk="1" fontAlgn="auto" hangingPunct="1">
              <a:spcAft>
                <a:spcPts val="0"/>
              </a:spcAft>
              <a:defRPr/>
            </a:pPr>
            <a:r>
              <a:rPr lang="en-US" altLang="en-US" dirty="0">
                <a:latin typeface="Bell MT" panose="02020503060305020303" pitchFamily="18" charset="0"/>
              </a:rPr>
              <a:t>Polycarp</a:t>
            </a:r>
            <a:endParaRPr lang="en-US" altLang="en-US" dirty="0"/>
          </a:p>
        </p:txBody>
      </p:sp>
      <p:sp>
        <p:nvSpPr>
          <p:cNvPr id="34819" name="Rectangle 3"/>
          <p:cNvSpPr>
            <a:spLocks noGrp="1" noChangeArrowheads="1"/>
          </p:cNvSpPr>
          <p:nvPr>
            <p:ph idx="1"/>
          </p:nvPr>
        </p:nvSpPr>
        <p:spPr>
          <a:xfrm>
            <a:off x="138420" y="1198418"/>
            <a:ext cx="6477000" cy="4953000"/>
          </a:xfrm>
        </p:spPr>
        <p:txBody>
          <a:bodyPr>
            <a:noAutofit/>
          </a:bodyPr>
          <a:lstStyle/>
          <a:p>
            <a:pPr marL="0" indent="0" eaLnBrk="1" fontAlgn="auto" hangingPunct="1">
              <a:spcAft>
                <a:spcPts val="0"/>
              </a:spcAft>
              <a:buFont typeface="Arial" panose="020B0604020202020204" pitchFamily="34" charset="0"/>
              <a:buNone/>
              <a:defRPr/>
            </a:pPr>
            <a:r>
              <a:rPr lang="en-US" altLang="en-US" sz="1900" dirty="0">
                <a:latin typeface="+mj-lt"/>
              </a:rPr>
              <a:t>Unwilling to bow to Caesar and to worship him, Polycarp was tried in the presence of a mob before the governor and told to curse Christ. His reply was simple: “86 years have I served him, and he hath done me no wrong; how then can I blaspheme my king who saved me?" The governor persisted: "I have wild beasts; if thou repent not, I will throw thee to them." Polycarp replied, "Send for the beasts!"  Again the governor spoke: "If thou dost despise the wild beasts, I will make thee to be consumed by fire." Polycarp courageously answered, '"Why </a:t>
            </a:r>
            <a:r>
              <a:rPr lang="en-US" altLang="en-US" sz="1900" dirty="0" err="1">
                <a:latin typeface="+mj-lt"/>
              </a:rPr>
              <a:t>delayest</a:t>
            </a:r>
            <a:r>
              <a:rPr lang="en-US" altLang="en-US" sz="1900" dirty="0">
                <a:latin typeface="+mj-lt"/>
              </a:rPr>
              <a:t> thou? Bring what thou wilt." The governor’s messenger instructed the assembled multitude to burn him alive.  Timber and kindling were brought and Polycarp was thrown to the flames.</a:t>
            </a:r>
          </a:p>
          <a:p>
            <a:pPr marL="0" indent="0" eaLnBrk="1" fontAlgn="auto" hangingPunct="1">
              <a:spcAft>
                <a:spcPts val="0"/>
              </a:spcAft>
              <a:buFont typeface="Arial" panose="020B0604020202020204" pitchFamily="34" charset="0"/>
              <a:buNone/>
              <a:defRPr/>
            </a:pPr>
            <a:br>
              <a:rPr lang="en-US" altLang="en-US" sz="1900" dirty="0">
                <a:latin typeface="+mj-lt"/>
              </a:rPr>
            </a:br>
            <a:endParaRPr lang="en-US" altLang="en-US" sz="1900" dirty="0">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40965" name="Picture 2" descr="http://peterkirby.com/wp-content/uploads/2013/11/saint_polycar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2209800"/>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15420" y="4399128"/>
            <a:ext cx="2418735" cy="2308324"/>
          </a:xfrm>
          <a:prstGeom prst="rect">
            <a:avLst/>
          </a:prstGeom>
        </p:spPr>
        <p:txBody>
          <a:bodyPr wrap="square">
            <a:spAutoFit/>
          </a:bodyPr>
          <a:lstStyle/>
          <a:p>
            <a:pPr>
              <a:spcBef>
                <a:spcPts val="0"/>
              </a:spcBef>
              <a:spcAft>
                <a:spcPts val="0"/>
              </a:spcAft>
            </a:pPr>
            <a:r>
              <a:rPr lang="en-US" sz="1200" dirty="0">
                <a:latin typeface="Calibri" panose="020F0502020204030204" pitchFamily="34" charset="0"/>
              </a:rPr>
              <a:t>See </a:t>
            </a:r>
            <a:r>
              <a:rPr lang="en-US" sz="1200" i="1" dirty="0" err="1">
                <a:latin typeface="Calibri" panose="020F0502020204030204" pitchFamily="34" charset="0"/>
              </a:rPr>
              <a:t>Martyrium</a:t>
            </a:r>
            <a:r>
              <a:rPr lang="en-US" sz="1200" i="1" dirty="0">
                <a:latin typeface="Calibri" panose="020F0502020204030204" pitchFamily="34" charset="0"/>
              </a:rPr>
              <a:t> </a:t>
            </a:r>
            <a:r>
              <a:rPr lang="en-US" sz="1200" i="1" dirty="0" err="1">
                <a:latin typeface="Calibri" panose="020F0502020204030204" pitchFamily="34" charset="0"/>
              </a:rPr>
              <a:t>Polycarpi</a:t>
            </a:r>
            <a:r>
              <a:rPr lang="en-US" sz="1200" dirty="0">
                <a:latin typeface="Calibri" panose="020F0502020204030204" pitchFamily="34" charset="0"/>
              </a:rPr>
              <a:t>, a letter from the Church in Smyrna, in </a:t>
            </a:r>
            <a:r>
              <a:rPr lang="en-US" sz="1200" i="1" dirty="0">
                <a:latin typeface="Calibri" panose="020F0502020204030204" pitchFamily="34" charset="0"/>
              </a:rPr>
              <a:t>Documents of the Christian Church,</a:t>
            </a:r>
            <a:r>
              <a:rPr lang="en-US" sz="1200" dirty="0">
                <a:latin typeface="Calibri" panose="020F0502020204030204" pitchFamily="34" charset="0"/>
              </a:rPr>
              <a:t> 2nd edition, edited by Henry </a:t>
            </a:r>
            <a:r>
              <a:rPr lang="en-US" sz="1200" dirty="0" err="1">
                <a:latin typeface="Calibri" panose="020F0502020204030204" pitchFamily="34" charset="0"/>
              </a:rPr>
              <a:t>Bettenson</a:t>
            </a:r>
            <a:r>
              <a:rPr lang="en-US" sz="1200" dirty="0">
                <a:latin typeface="Calibri" panose="020F0502020204030204" pitchFamily="34" charset="0"/>
              </a:rPr>
              <a:t> [Oxford University Press, 1986], pp. 9-12.)  As quoted by Elder Alexander Morrison, </a:t>
            </a:r>
            <a:r>
              <a:rPr lang="en-US" sz="1200" i="1" dirty="0">
                <a:latin typeface="Calibri" panose="020F0502020204030204" pitchFamily="34" charset="0"/>
              </a:rPr>
              <a:t>Feed My Sheep: Leadership Ideas for Latter-day Shepherds</a:t>
            </a:r>
            <a:r>
              <a:rPr lang="en-US" sz="1200" dirty="0">
                <a:latin typeface="Calibri" panose="020F0502020204030204" pitchFamily="34" charset="0"/>
              </a:rPr>
              <a:t> [Salt Lake City: Deseret Book Co., 1992], 165.</a:t>
            </a:r>
            <a:endParaRPr lang="en-US" sz="1200" dirty="0"/>
          </a:p>
          <a:p>
            <a:br>
              <a:rPr lang="en-US" sz="1200" dirty="0"/>
            </a:br>
            <a:endParaRPr lang="en-US" sz="1200"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 salt and ligh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0" y="203201"/>
            <a:ext cx="6002791" cy="500480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C51D5A4-1B3B-471D-92C4-2264160FCA23}"/>
              </a:ext>
            </a:extLst>
          </p:cNvPr>
          <p:cNvSpPr/>
          <p:nvPr/>
        </p:nvSpPr>
        <p:spPr>
          <a:xfrm>
            <a:off x="2382982" y="110838"/>
            <a:ext cx="2327563" cy="3786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864744A-4558-46FC-A613-29B268EA5151}"/>
              </a:ext>
            </a:extLst>
          </p:cNvPr>
          <p:cNvSpPr/>
          <p:nvPr/>
        </p:nvSpPr>
        <p:spPr>
          <a:xfrm>
            <a:off x="112722" y="5583672"/>
            <a:ext cx="8825345" cy="1015663"/>
          </a:xfrm>
          <a:prstGeom prst="rect">
            <a:avLst/>
          </a:prstGeom>
        </p:spPr>
        <p:txBody>
          <a:bodyPr wrap="square">
            <a:spAutoFit/>
          </a:bodyPr>
          <a:lstStyle/>
          <a:p>
            <a:r>
              <a:rPr lang="en-US" sz="2000" dirty="0">
                <a:latin typeface="+mj-lt"/>
              </a:rPr>
              <a:t>Revelation 2:10 “Fear none of those things which thou shalt suffer…ye shall have tribulation: be thou faithful unto death, and I will give thee a crown of life.</a:t>
            </a:r>
          </a:p>
        </p:txBody>
      </p:sp>
    </p:spTree>
    <p:extLst>
      <p:ext uri="{BB962C8B-B14F-4D97-AF65-F5344CB8AC3E}">
        <p14:creationId xmlns:p14="http://schemas.microsoft.com/office/powerpoint/2010/main" val="85819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891" y="2159000"/>
            <a:ext cx="8763000" cy="4647426"/>
          </a:xfrm>
          <a:prstGeom prst="rect">
            <a:avLst/>
          </a:prstGeom>
        </p:spPr>
        <p:txBody>
          <a:bodyPr wrap="square">
            <a:spAutoFit/>
          </a:bodyPr>
          <a:lstStyle/>
          <a:p>
            <a:pPr marL="342900" indent="-342900" fontAlgn="base">
              <a:spcAft>
                <a:spcPts val="1500"/>
              </a:spcAft>
              <a:buFont typeface="Arial" panose="020B0604020202020204" pitchFamily="34" charset="0"/>
              <a:buChar char="•"/>
            </a:pPr>
            <a:r>
              <a:rPr lang="en-US" sz="2000" dirty="0">
                <a:latin typeface="+mj-lt"/>
              </a:rPr>
              <a:t>Salt prevents bacteria from growing. </a:t>
            </a:r>
          </a:p>
          <a:p>
            <a:pPr marL="342900" indent="-342900">
              <a:spcAft>
                <a:spcPts val="1500"/>
              </a:spcAft>
              <a:buFont typeface="Arial" panose="020B0604020202020204" pitchFamily="34" charset="0"/>
              <a:buChar char="•"/>
            </a:pPr>
            <a:r>
              <a:rPr lang="en-US" sz="2000" dirty="0">
                <a:latin typeface="+mj-lt"/>
              </a:rPr>
              <a:t>Salt creates thirst.  </a:t>
            </a:r>
          </a:p>
          <a:p>
            <a:pPr marL="342900" indent="-342900">
              <a:spcAft>
                <a:spcPts val="1500"/>
              </a:spcAft>
              <a:buFont typeface="Arial" panose="020B0604020202020204" pitchFamily="34" charset="0"/>
              <a:buChar char="•"/>
            </a:pPr>
            <a:r>
              <a:rPr lang="en-US" sz="2000" dirty="0">
                <a:latin typeface="+mj-lt"/>
              </a:rPr>
              <a:t>Salt gives flavor.  </a:t>
            </a:r>
          </a:p>
          <a:p>
            <a:pPr marL="342900" indent="-342900">
              <a:spcAft>
                <a:spcPts val="1500"/>
              </a:spcAft>
              <a:buFont typeface="Arial" panose="020B0604020202020204" pitchFamily="34" charset="0"/>
              <a:buChar char="•"/>
            </a:pPr>
            <a:r>
              <a:rPr lang="en-US" sz="2000" dirty="0">
                <a:latin typeface="+mj-lt"/>
              </a:rPr>
              <a:t>“Just the right amount”</a:t>
            </a:r>
          </a:p>
          <a:p>
            <a:pPr lvl="3">
              <a:spcAft>
                <a:spcPts val="1500"/>
              </a:spcAft>
            </a:pPr>
            <a:r>
              <a:rPr lang="en-US" sz="2400" dirty="0">
                <a:latin typeface="+mj-lt"/>
              </a:rPr>
              <a:t>Are you salt on your job? </a:t>
            </a:r>
          </a:p>
          <a:p>
            <a:pPr lvl="3">
              <a:spcAft>
                <a:spcPts val="1500"/>
              </a:spcAft>
            </a:pPr>
            <a:r>
              <a:rPr lang="en-US" sz="2400" dirty="0">
                <a:latin typeface="+mj-lt"/>
              </a:rPr>
              <a:t>In your classes?  </a:t>
            </a:r>
          </a:p>
          <a:p>
            <a:pPr lvl="3">
              <a:spcAft>
                <a:spcPts val="1500"/>
              </a:spcAft>
            </a:pPr>
            <a:r>
              <a:rPr lang="en-US" sz="2400" dirty="0">
                <a:latin typeface="+mj-lt"/>
              </a:rPr>
              <a:t>In your career?</a:t>
            </a:r>
          </a:p>
          <a:p>
            <a:pPr lvl="3">
              <a:spcAft>
                <a:spcPts val="1500"/>
              </a:spcAft>
            </a:pPr>
            <a:r>
              <a:rPr lang="en-US" sz="2400" dirty="0">
                <a:latin typeface="+mj-lt"/>
              </a:rPr>
              <a:t>As a parent?</a:t>
            </a:r>
          </a:p>
          <a:p>
            <a:pPr marL="342900" indent="-342900">
              <a:spcAft>
                <a:spcPts val="1500"/>
              </a:spcAft>
              <a:buFont typeface="Arial" panose="020B0604020202020204" pitchFamily="34" charset="0"/>
              <a:buChar char="•"/>
            </a:pPr>
            <a:endParaRPr lang="en-US" sz="2000" dirty="0">
              <a:latin typeface="+mj-lt"/>
            </a:endParaRPr>
          </a:p>
        </p:txBody>
      </p:sp>
      <p:pic>
        <p:nvPicPr>
          <p:cNvPr id="3" name="Picture 2" descr="http://www.takepart.com/sites/default/files/styles/tp_gallery_slide/public/big-sa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7764" b="28329"/>
          <a:stretch/>
        </p:blipFill>
        <p:spPr bwMode="auto">
          <a:xfrm>
            <a:off x="1819275" y="241300"/>
            <a:ext cx="5895975"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9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 salt and ligh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0" y="166254"/>
            <a:ext cx="6002791" cy="500480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2BBD44C-DF10-4724-AC2E-590C9C05F425}"/>
              </a:ext>
            </a:extLst>
          </p:cNvPr>
          <p:cNvSpPr/>
          <p:nvPr/>
        </p:nvSpPr>
        <p:spPr>
          <a:xfrm>
            <a:off x="4359564" y="-27709"/>
            <a:ext cx="2327563" cy="3786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7E88533-4EAE-48B4-8234-4A872FB90930}"/>
              </a:ext>
            </a:extLst>
          </p:cNvPr>
          <p:cNvSpPr/>
          <p:nvPr/>
        </p:nvSpPr>
        <p:spPr>
          <a:xfrm>
            <a:off x="112722" y="5583672"/>
            <a:ext cx="8825345" cy="1015663"/>
          </a:xfrm>
          <a:prstGeom prst="rect">
            <a:avLst/>
          </a:prstGeom>
        </p:spPr>
        <p:txBody>
          <a:bodyPr wrap="square">
            <a:spAutoFit/>
          </a:bodyPr>
          <a:lstStyle/>
          <a:p>
            <a:r>
              <a:rPr lang="en-US" sz="2000" dirty="0">
                <a:latin typeface="+mj-lt"/>
              </a:rPr>
              <a:t>Revelation 2:10 “Fear none of those things which thou shalt suffer…ye shall have tribulation: be thou faithful unto death, and I will give thee a crown of life.</a:t>
            </a:r>
          </a:p>
        </p:txBody>
      </p:sp>
    </p:spTree>
    <p:extLst>
      <p:ext uri="{BB962C8B-B14F-4D97-AF65-F5344CB8AC3E}">
        <p14:creationId xmlns:p14="http://schemas.microsoft.com/office/powerpoint/2010/main" val="4842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5500" y="0"/>
            <a:ext cx="7048500" cy="6740307"/>
          </a:xfrm>
          <a:prstGeom prst="rect">
            <a:avLst/>
          </a:prstGeom>
        </p:spPr>
        <p:txBody>
          <a:bodyPr wrap="square">
            <a:spAutoFit/>
          </a:bodyPr>
          <a:lstStyle/>
          <a:p>
            <a:pPr indent="457200"/>
            <a:r>
              <a:rPr lang="en-US" sz="2400" dirty="0">
                <a:latin typeface="+mj-lt"/>
                <a:ea typeface="Times New Roman" panose="02020603050405020304" pitchFamily="18" charset="0"/>
              </a:rPr>
              <a:t>“I am most happy when I am comfortable being me and trying to do what my Father in Heaven expect me to be.  For many years I tried to measure the quiet, reflective, thoughtful Pat Holland against the robust, bubbly, talkative, and energetic Jeff Holland.  I have learned through several fatiguing failures that you can’t have joy in being bubbly if you are not a bubbly person.  I have given up seeing myself as a flawed person because my energy level is lower than Jeff’s, and I don’t talk as much as he does, nor as fast as he does.  Giving this up has freed me to embrace and rejoice in my own manner and personality in the measure of my creation.  Ironically, that has allowed me to admire Jeff even more.</a:t>
            </a:r>
          </a:p>
          <a:p>
            <a:r>
              <a:rPr lang="en-US" sz="2400" dirty="0">
                <a:latin typeface="+mj-lt"/>
                <a:ea typeface="Times New Roman" panose="02020603050405020304" pitchFamily="18" charset="0"/>
              </a:rPr>
              <a:t> 	</a:t>
            </a:r>
            <a:endParaRPr lang="en-US" sz="2400" dirty="0">
              <a:effectLst/>
              <a:latin typeface="+mj-lt"/>
              <a:ea typeface="Times New Roman" panose="02020603050405020304" pitchFamily="18" charset="0"/>
            </a:endParaRPr>
          </a:p>
        </p:txBody>
      </p:sp>
      <p:pic>
        <p:nvPicPr>
          <p:cNvPr id="2050" name="Picture 2" descr="https://speeches.byu.edu/wp-content/uploads/jpg/HollandPatricia-web.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2875" y="76200"/>
            <a:ext cx="1953435" cy="2501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2875" y="2654300"/>
            <a:ext cx="1952625" cy="1569660"/>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rPr>
              <a:t> Patricia Holland, Portraits of Eve:  God’s Promises of Personal Identity, </a:t>
            </a:r>
            <a:r>
              <a:rPr lang="en-US" sz="1200" i="1" dirty="0">
                <a:latin typeface="Times New Roman" panose="02020603050405020304" pitchFamily="18" charset="0"/>
                <a:ea typeface="Times New Roman" panose="02020603050405020304" pitchFamily="18" charset="0"/>
              </a:rPr>
              <a:t>LDS Women’s Treasury:  Insights and Inspiration for Today’s Woman</a:t>
            </a:r>
            <a:r>
              <a:rPr lang="en-US" sz="1200" dirty="0">
                <a:latin typeface="Times New Roman" panose="02020603050405020304" pitchFamily="18" charset="0"/>
                <a:ea typeface="Times New Roman" panose="02020603050405020304" pitchFamily="18" charset="0"/>
              </a:rPr>
              <a:t> (Salt Lake City: Deseret Book Co., 1997), 104.</a:t>
            </a:r>
            <a:endParaRPr lang="en-US" sz="10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58BB3D7A-56BD-4AF8-AB05-A5400BE42EFD}"/>
              </a:ext>
            </a:extLst>
          </p:cNvPr>
          <p:cNvSpPr/>
          <p:nvPr/>
        </p:nvSpPr>
        <p:spPr>
          <a:xfrm>
            <a:off x="4134715" y="6340197"/>
            <a:ext cx="5618884" cy="400110"/>
          </a:xfrm>
          <a:prstGeom prst="rect">
            <a:avLst/>
          </a:prstGeom>
        </p:spPr>
        <p:txBody>
          <a:bodyPr wrap="square">
            <a:spAutoFit/>
          </a:bodyPr>
          <a:lstStyle/>
          <a:p>
            <a:r>
              <a:rPr lang="en-US" sz="2000" dirty="0">
                <a:latin typeface="+mj-lt"/>
                <a:ea typeface="Times New Roman" panose="02020603050405020304" pitchFamily="18" charset="0"/>
              </a:rPr>
              <a:t>Have you learned this same lesson?</a:t>
            </a:r>
            <a:endParaRPr lang="en-US" sz="2000" dirty="0">
              <a:latin typeface="+mj-lt"/>
            </a:endParaRPr>
          </a:p>
        </p:txBody>
      </p:sp>
    </p:spTree>
    <p:extLst>
      <p:ext uri="{BB962C8B-B14F-4D97-AF65-F5344CB8AC3E}">
        <p14:creationId xmlns:p14="http://schemas.microsoft.com/office/powerpoint/2010/main" val="8270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5500" y="0"/>
            <a:ext cx="7048500" cy="6817251"/>
          </a:xfrm>
          <a:prstGeom prst="rect">
            <a:avLst/>
          </a:prstGeom>
        </p:spPr>
        <p:txBody>
          <a:bodyPr wrap="square">
            <a:spAutoFit/>
          </a:bodyPr>
          <a:lstStyle/>
          <a:p>
            <a:pPr indent="457200"/>
            <a:r>
              <a:rPr lang="en-US" sz="2300" dirty="0">
                <a:latin typeface="+mj-lt"/>
                <a:ea typeface="Times New Roman" panose="02020603050405020304" pitchFamily="18" charset="0"/>
              </a:rPr>
              <a:t>“Somewhere, somehow the Lord “blipped the message onto my screen” that my personality was created to fit precisely the mission and talents he gave me.  For example, the quieter, calmer talent of playing the piano reveals much about the real Pat Holland.  I would never have learned to play the piano if I hadn’t enjoyed the long hours of solitude required for its development.  This same principle applies to my love of writing, reading, meditation, and talking with my children.  </a:t>
            </a:r>
          </a:p>
          <a:p>
            <a:pPr indent="457200"/>
            <a:r>
              <a:rPr lang="en-US" sz="2300" dirty="0">
                <a:latin typeface="+mj-lt"/>
                <a:ea typeface="Times New Roman" panose="02020603050405020304" pitchFamily="18" charset="0"/>
              </a:rPr>
              <a:t>“Miraculously, I have found that I have untold abundant sources of energy to be myself.  But the moment I indulge in imitation, I feel fractured and fatigued and find myself forever swimming upstream.  When we frustrate God’s plan for us, we deprive this world and God’s kingdom of our unique contributions.”</a:t>
            </a:r>
            <a:endParaRPr lang="en-US" sz="2300" dirty="0">
              <a:effectLst/>
              <a:latin typeface="+mj-lt"/>
              <a:ea typeface="Times New Roman" panose="02020603050405020304" pitchFamily="18" charset="0"/>
            </a:endParaRPr>
          </a:p>
        </p:txBody>
      </p:sp>
      <p:pic>
        <p:nvPicPr>
          <p:cNvPr id="4" name="Picture 2" descr="https://speeches.byu.edu/wp-content/uploads/jpg/HollandPatricia-web.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2875" y="76200"/>
            <a:ext cx="1953435" cy="2501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2875" y="2654300"/>
            <a:ext cx="1952625" cy="1569660"/>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rPr>
              <a:t> Patricia Holland, Portraits of Eve:  God’s Promises of Personal Identity, </a:t>
            </a:r>
            <a:r>
              <a:rPr lang="en-US" sz="1200" i="1" dirty="0">
                <a:latin typeface="Times New Roman" panose="02020603050405020304" pitchFamily="18" charset="0"/>
                <a:ea typeface="Times New Roman" panose="02020603050405020304" pitchFamily="18" charset="0"/>
              </a:rPr>
              <a:t>LDS Women’s Treasury:  Insights and Inspiration for Today’s Woman</a:t>
            </a:r>
            <a:r>
              <a:rPr lang="en-US" sz="1200" dirty="0">
                <a:latin typeface="Times New Roman" panose="02020603050405020304" pitchFamily="18" charset="0"/>
                <a:ea typeface="Times New Roman" panose="02020603050405020304" pitchFamily="18" charset="0"/>
              </a:rPr>
              <a:t> (Salt Lake City: Deseret Book Co., 1997), 104.</a:t>
            </a:r>
            <a:endParaRPr lang="en-US" sz="10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25A37E0-EDA8-46A2-8967-ADCEC76B6BB6}"/>
              </a:ext>
            </a:extLst>
          </p:cNvPr>
          <p:cNvSpPr/>
          <p:nvPr/>
        </p:nvSpPr>
        <p:spPr>
          <a:xfrm>
            <a:off x="142874" y="4692848"/>
            <a:ext cx="1952625" cy="1631216"/>
          </a:xfrm>
          <a:prstGeom prst="rect">
            <a:avLst/>
          </a:prstGeom>
        </p:spPr>
        <p:txBody>
          <a:bodyPr wrap="square">
            <a:spAutoFit/>
          </a:bodyPr>
          <a:lstStyle/>
          <a:p>
            <a:r>
              <a:rPr lang="en-US" sz="2000" dirty="0">
                <a:latin typeface="+mj-lt"/>
              </a:rPr>
              <a:t>How do you balance who you are with becoming more?</a:t>
            </a:r>
          </a:p>
        </p:txBody>
      </p:sp>
    </p:spTree>
    <p:extLst>
      <p:ext uri="{BB962C8B-B14F-4D97-AF65-F5344CB8AC3E}">
        <p14:creationId xmlns:p14="http://schemas.microsoft.com/office/powerpoint/2010/main" val="234741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368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2050" name="Picture 2" descr="Image result for pergamos"/>
          <p:cNvPicPr>
            <a:picLocks noChangeAspect="1" noChangeArrowheads="1"/>
          </p:cNvPicPr>
          <p:nvPr/>
        </p:nvPicPr>
        <p:blipFill rotWithShape="1">
          <a:blip r:embed="rId3">
            <a:extLst>
              <a:ext uri="{28A0092B-C50C-407E-A947-70E740481C1C}">
                <a14:useLocalDpi xmlns:a14="http://schemas.microsoft.com/office/drawing/2010/main" val="0"/>
              </a:ext>
            </a:extLst>
          </a:blip>
          <a:srcRect r="10975" b="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228C2FF-CEAC-476A-8523-4AF8AE6AE810}"/>
              </a:ext>
            </a:extLst>
          </p:cNvPr>
          <p:cNvSpPr>
            <a:spLocks noGrp="1" noChangeArrowheads="1"/>
          </p:cNvSpPr>
          <p:nvPr>
            <p:ph idx="1"/>
          </p:nvPr>
        </p:nvSpPr>
        <p:spPr>
          <a:xfrm>
            <a:off x="572655" y="5896548"/>
            <a:ext cx="8382000" cy="689849"/>
          </a:xfrm>
        </p:spPr>
        <p:txBody>
          <a:bodyPr>
            <a:normAutofit/>
          </a:bodyPr>
          <a:lstStyle/>
          <a:p>
            <a:pPr marL="0" indent="0" eaLnBrk="1" fontAlgn="auto" hangingPunct="1">
              <a:spcAft>
                <a:spcPts val="0"/>
              </a:spcAft>
              <a:buNone/>
              <a:defRPr/>
            </a:pPr>
            <a:r>
              <a:rPr lang="en-US" altLang="en-US" sz="2100" b="1" dirty="0">
                <a:latin typeface="+mj-lt"/>
              </a:rPr>
              <a:t>Revelation 2:12-17  What were they commanded to do?</a:t>
            </a:r>
          </a:p>
        </p:txBody>
      </p:sp>
      <p:sp>
        <p:nvSpPr>
          <p:cNvPr id="11" name="Rectangle 2">
            <a:extLst>
              <a:ext uri="{FF2B5EF4-FFF2-40B4-BE49-F238E27FC236}">
                <a16:creationId xmlns:a16="http://schemas.microsoft.com/office/drawing/2014/main" id="{AB76C2CA-758D-40BD-9EB4-651C4F6FA429}"/>
              </a:ext>
            </a:extLst>
          </p:cNvPr>
          <p:cNvSpPr>
            <a:spLocks noGrp="1" noChangeArrowheads="1"/>
          </p:cNvSpPr>
          <p:nvPr>
            <p:ph type="title"/>
          </p:nvPr>
        </p:nvSpPr>
        <p:spPr>
          <a:xfrm>
            <a:off x="685346" y="1588655"/>
            <a:ext cx="7773308" cy="4036291"/>
          </a:xfrm>
        </p:spPr>
        <p:txBody>
          <a:bodyPr vert="horz" lIns="91440" tIns="45720" rIns="91440" bIns="45720" rtlCol="0" anchor="t">
            <a:noAutofit/>
          </a:bodyPr>
          <a:lstStyle/>
          <a:p>
            <a:r>
              <a:rPr lang="en-US" sz="4000" b="0" dirty="0">
                <a:solidFill>
                  <a:schemeClr val="tx1">
                    <a:lumMod val="85000"/>
                  </a:schemeClr>
                </a:solidFill>
                <a:effectLst>
                  <a:outerShdw blurRad="38100" dist="38100" dir="2700000" algn="tl">
                    <a:srgbClr val="000000">
                      <a:alpha val="43137"/>
                    </a:srgbClr>
                  </a:outerShdw>
                </a:effectLst>
              </a:rPr>
              <a:t>Ephesus</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Smyrna</a:t>
            </a:r>
            <a:br>
              <a:rPr lang="en-US" sz="4000" b="0" dirty="0">
                <a:effectLst>
                  <a:outerShdw blurRad="38100" dist="38100" dir="2700000" algn="tl">
                    <a:srgbClr val="000000">
                      <a:alpha val="43137"/>
                    </a:srgbClr>
                  </a:outerShdw>
                </a:effectLst>
              </a:rPr>
            </a:br>
            <a:r>
              <a:rPr lang="en-US" sz="4000" dirty="0" err="1">
                <a:solidFill>
                  <a:srgbClr val="FFFF00"/>
                </a:solidFill>
                <a:effectLst>
                  <a:outerShdw blurRad="38100" dist="38100" dir="2700000" algn="tl">
                    <a:srgbClr val="000000">
                      <a:alpha val="43137"/>
                    </a:srgbClr>
                  </a:outerShdw>
                </a:effectLst>
              </a:rPr>
              <a:t>PergamOS</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Thyatira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Sardis</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Philadelphia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Laodicea</a:t>
            </a:r>
          </a:p>
        </p:txBody>
      </p:sp>
    </p:spTree>
    <p:extLst>
      <p:ext uri="{BB962C8B-B14F-4D97-AF65-F5344CB8AC3E}">
        <p14:creationId xmlns:p14="http://schemas.microsoft.com/office/powerpoint/2010/main" val="5763668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altLang="en-US" dirty="0"/>
              <a:t>the book of Revelation</a:t>
            </a:r>
          </a:p>
        </p:txBody>
      </p:sp>
      <p:sp>
        <p:nvSpPr>
          <p:cNvPr id="9219" name="Rectangle 3"/>
          <p:cNvSpPr>
            <a:spLocks noGrp="1" noChangeArrowheads="1"/>
          </p:cNvSpPr>
          <p:nvPr>
            <p:ph idx="1"/>
          </p:nvPr>
        </p:nvSpPr>
        <p:spPr>
          <a:xfrm>
            <a:off x="424873" y="1563255"/>
            <a:ext cx="8534400" cy="4530725"/>
          </a:xfrm>
        </p:spPr>
        <p:txBody>
          <a:bodyPr/>
          <a:lstStyle/>
          <a:p>
            <a:pPr algn="ctr" eaLnBrk="1" fontAlgn="auto" hangingPunct="1">
              <a:spcAft>
                <a:spcPts val="0"/>
              </a:spcAft>
              <a:buFont typeface="Wingdings" panose="05000000000000000000" pitchFamily="2" charset="2"/>
              <a:buNone/>
              <a:defRPr/>
            </a:pPr>
            <a:r>
              <a:rPr lang="en-US" altLang="en-US" sz="3200" b="1" dirty="0">
                <a:latin typeface="+mj-lt"/>
              </a:rPr>
              <a:t>Outline: Revelation 1:19</a:t>
            </a:r>
          </a:p>
          <a:p>
            <a:pPr algn="ctr" eaLnBrk="1" fontAlgn="auto" hangingPunct="1">
              <a:spcAft>
                <a:spcPts val="0"/>
              </a:spcAft>
              <a:buFont typeface="Wingdings" panose="05000000000000000000" pitchFamily="2" charset="2"/>
              <a:buNone/>
              <a:defRPr/>
            </a:pPr>
            <a:endParaRPr lang="en-US" altLang="en-US" sz="3200" b="1" dirty="0">
              <a:latin typeface="+mj-lt"/>
            </a:endParaRPr>
          </a:p>
          <a:p>
            <a:pPr eaLnBrk="1" fontAlgn="auto" hangingPunct="1">
              <a:spcAft>
                <a:spcPts val="0"/>
              </a:spcAft>
              <a:buFont typeface="Wingdings" panose="05000000000000000000" pitchFamily="2" charset="2"/>
              <a:buNone/>
              <a:defRPr/>
            </a:pPr>
            <a:r>
              <a:rPr lang="en-US" altLang="en-US" sz="2400" b="1" u="sng" dirty="0">
                <a:latin typeface="+mj-lt"/>
              </a:rPr>
              <a:t>Write the things which… 					</a:t>
            </a:r>
          </a:p>
          <a:p>
            <a:pPr eaLnBrk="1" fontAlgn="auto" hangingPunct="1">
              <a:spcAft>
                <a:spcPts val="0"/>
              </a:spcAft>
              <a:buFont typeface="Wingdings" panose="05000000000000000000" pitchFamily="2" charset="2"/>
              <a:buNone/>
              <a:defRPr/>
            </a:pPr>
            <a:r>
              <a:rPr lang="en-US" altLang="en-US" sz="2400" dirty="0">
                <a:latin typeface="+mj-lt"/>
              </a:rPr>
              <a:t>Thou hast seen		</a:t>
            </a:r>
            <a:r>
              <a:rPr lang="en-US" altLang="en-US" sz="2400" i="1" dirty="0">
                <a:latin typeface="+mj-lt"/>
              </a:rPr>
              <a:t>Revelation 1</a:t>
            </a:r>
            <a:r>
              <a:rPr lang="en-US" altLang="en-US" sz="2400" dirty="0">
                <a:latin typeface="+mj-lt"/>
              </a:rPr>
              <a:t>		Jesus Christ </a:t>
            </a:r>
          </a:p>
          <a:p>
            <a:pPr eaLnBrk="1" fontAlgn="auto" hangingPunct="1">
              <a:spcAft>
                <a:spcPts val="0"/>
              </a:spcAft>
              <a:buFont typeface="Wingdings" panose="05000000000000000000" pitchFamily="2" charset="2"/>
              <a:buNone/>
              <a:defRPr/>
            </a:pPr>
            <a:r>
              <a:rPr lang="en-US" altLang="en-US" sz="2400" dirty="0">
                <a:latin typeface="+mj-lt"/>
              </a:rPr>
              <a:t>Are				</a:t>
            </a:r>
            <a:r>
              <a:rPr lang="en-US" altLang="en-US" sz="2400" i="1" dirty="0">
                <a:latin typeface="+mj-lt"/>
              </a:rPr>
              <a:t>Revelation 2-3</a:t>
            </a:r>
            <a:r>
              <a:rPr lang="en-US" altLang="en-US" sz="2400" dirty="0">
                <a:latin typeface="+mj-lt"/>
              </a:rPr>
              <a:t>	 7 Churches</a:t>
            </a:r>
          </a:p>
        </p:txBody>
      </p:sp>
      <p:pic>
        <p:nvPicPr>
          <p:cNvPr id="1024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1000"/>
                                        <p:tgtEl>
                                          <p:spTgt spid="9219">
                                            <p:txEl>
                                              <p:pRg st="2" end="2"/>
                                            </p:txEl>
                                          </p:spTgt>
                                        </p:tgtEl>
                                      </p:cBhvr>
                                    </p:animEffect>
                                    <p:anim calcmode="lin" valueType="num">
                                      <p:cBhvr>
                                        <p:cTn id="1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1000"/>
                                        <p:tgtEl>
                                          <p:spTgt spid="9219">
                                            <p:txEl>
                                              <p:pRg st="3" end="3"/>
                                            </p:txEl>
                                          </p:spTgt>
                                        </p:tgtEl>
                                      </p:cBhvr>
                                    </p:animEffect>
                                    <p:anim calcmode="lin" valueType="num">
                                      <p:cBhvr>
                                        <p:cTn id="22"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381000" y="381000"/>
            <a:ext cx="4852987" cy="5486400"/>
          </a:xfrm>
        </p:spPr>
        <p:txBody>
          <a:bodyPr/>
          <a:lstStyle/>
          <a:p>
            <a:pPr marL="68263" indent="0" eaLnBrk="1" fontAlgn="auto" hangingPunct="1">
              <a:spcAft>
                <a:spcPts val="0"/>
              </a:spcAft>
              <a:buFont typeface="Wingdings 2" panose="05020102010507070707" pitchFamily="18" charset="2"/>
              <a:buNone/>
              <a:defRPr/>
            </a:pPr>
            <a:r>
              <a:rPr lang="en-US" altLang="en-US" sz="3900" b="1" dirty="0">
                <a:latin typeface="+mj-lt"/>
              </a:rPr>
              <a:t>Manna</a:t>
            </a:r>
            <a:endParaRPr lang="en-US" altLang="en-US" b="1" dirty="0">
              <a:latin typeface="+mj-lt"/>
            </a:endParaRPr>
          </a:p>
          <a:p>
            <a:pPr marL="68263" indent="0" eaLnBrk="1" fontAlgn="auto" hangingPunct="1">
              <a:spcAft>
                <a:spcPts val="0"/>
              </a:spcAft>
              <a:buFont typeface="Wingdings" panose="05000000000000000000" pitchFamily="2" charset="2"/>
              <a:buNone/>
              <a:defRPr/>
            </a:pPr>
            <a:r>
              <a:rPr lang="en-US" altLang="en-US" dirty="0">
                <a:latin typeface="+mj-lt"/>
              </a:rPr>
              <a:t>Rules:  </a:t>
            </a:r>
            <a:r>
              <a:rPr lang="en-US" b="1" dirty="0">
                <a:latin typeface="+mj-lt"/>
              </a:rPr>
              <a:t>Exodus 16:16-26</a:t>
            </a:r>
          </a:p>
          <a:p>
            <a:pPr marL="68263" indent="0" eaLnBrk="1" fontAlgn="auto" hangingPunct="1">
              <a:spcAft>
                <a:spcPts val="0"/>
              </a:spcAft>
              <a:buFont typeface="Wingdings" panose="05000000000000000000" pitchFamily="2" charset="2"/>
              <a:buNone/>
              <a:defRPr/>
            </a:pPr>
            <a:r>
              <a:rPr lang="en-US" b="1" dirty="0">
                <a:latin typeface="+mj-lt"/>
              </a:rPr>
              <a:t>What does Manna symbolize?</a:t>
            </a:r>
          </a:p>
          <a:p>
            <a:pPr marL="68263" indent="0" eaLnBrk="1" fontAlgn="auto" hangingPunct="1">
              <a:spcAft>
                <a:spcPts val="0"/>
              </a:spcAft>
              <a:buFont typeface="Wingdings" panose="05000000000000000000" pitchFamily="2" charset="2"/>
              <a:buNone/>
              <a:defRPr/>
            </a:pPr>
            <a:endParaRPr lang="en-US" b="1" dirty="0">
              <a:latin typeface="+mj-lt"/>
            </a:endParaRPr>
          </a:p>
        </p:txBody>
      </p:sp>
      <p:pic>
        <p:nvPicPr>
          <p:cNvPr id="3074" name="Picture 2" descr="http://www.bibleexplained.com/moses/Exod/manna.jpg"/>
          <p:cNvPicPr>
            <a:picLocks noChangeAspect="1" noChangeArrowheads="1"/>
          </p:cNvPicPr>
          <p:nvPr/>
        </p:nvPicPr>
        <p:blipFill>
          <a:blip r:embed="rId2"/>
          <a:srcRect/>
          <a:stretch>
            <a:fillRect/>
          </a:stretch>
        </p:blipFill>
        <p:spPr bwMode="auto">
          <a:xfrm>
            <a:off x="5257800" y="228600"/>
            <a:ext cx="3657600" cy="489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107D6CD-1322-443C-8917-3420169F0871}"/>
              </a:ext>
            </a:extLst>
          </p:cNvPr>
          <p:cNvSpPr txBox="1">
            <a:spLocks noChangeArrowheads="1"/>
          </p:cNvSpPr>
          <p:nvPr/>
        </p:nvSpPr>
        <p:spPr>
          <a:xfrm>
            <a:off x="357187" y="2292060"/>
            <a:ext cx="4443413" cy="3762376"/>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68263" indent="0" eaLnBrk="1" fontAlgn="auto" hangingPunct="1">
              <a:spcAft>
                <a:spcPts val="0"/>
              </a:spcAft>
              <a:buFont typeface="Wingdings 2" panose="05020102010507070707" pitchFamily="18" charset="2"/>
              <a:buNone/>
              <a:defRPr/>
            </a:pPr>
            <a:r>
              <a:rPr lang="en-US" altLang="en-US" b="1" dirty="0">
                <a:latin typeface="+mj-lt"/>
              </a:rPr>
              <a:t>HIDDEN MANNA</a:t>
            </a:r>
          </a:p>
          <a:p>
            <a:pPr marL="68263" indent="0" eaLnBrk="1" fontAlgn="auto" hangingPunct="1">
              <a:spcAft>
                <a:spcPts val="0"/>
              </a:spcAft>
              <a:buFont typeface="Wingdings 2" panose="05020102010507070707" pitchFamily="18" charset="2"/>
              <a:buNone/>
              <a:defRPr/>
            </a:pPr>
            <a:r>
              <a:rPr lang="en-US" altLang="en-US" sz="2400" dirty="0">
                <a:latin typeface="+mj-lt"/>
              </a:rPr>
              <a:t>Where do you find hidden manna in your life?</a:t>
            </a:r>
          </a:p>
        </p:txBody>
      </p:sp>
      <p:sp>
        <p:nvSpPr>
          <p:cNvPr id="6" name="Rectangle 3">
            <a:extLst>
              <a:ext uri="{FF2B5EF4-FFF2-40B4-BE49-F238E27FC236}">
                <a16:creationId xmlns:a16="http://schemas.microsoft.com/office/drawing/2014/main" id="{9C84E895-FB51-4E02-BB72-46FF32750043}"/>
              </a:ext>
            </a:extLst>
          </p:cNvPr>
          <p:cNvSpPr txBox="1">
            <a:spLocks noChangeArrowheads="1"/>
          </p:cNvSpPr>
          <p:nvPr/>
        </p:nvSpPr>
        <p:spPr>
          <a:xfrm>
            <a:off x="4978399" y="5273964"/>
            <a:ext cx="3976255" cy="886691"/>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US" altLang="en-US" sz="2100" dirty="0">
                <a:latin typeface="+mj-lt"/>
              </a:rPr>
              <a:t>“Seek for hidden manna” </a:t>
            </a:r>
            <a:br>
              <a:rPr lang="en-US" altLang="en-US" sz="2100" dirty="0">
                <a:latin typeface="+mj-lt"/>
              </a:rPr>
            </a:br>
            <a:r>
              <a:rPr lang="en-US" altLang="en-US" sz="1600" dirty="0">
                <a:latin typeface="+mj-lt"/>
              </a:rPr>
              <a:t>(Rev 2:17)</a:t>
            </a:r>
            <a:endParaRPr lang="en-US" altLang="en-US" sz="2100" dirty="0">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1000"/>
                                        <p:tgtEl>
                                          <p:spTgt spid="6146">
                                            <p:txEl>
                                              <p:pRg st="1" end="1"/>
                                            </p:txEl>
                                          </p:spTgt>
                                        </p:tgtEl>
                                      </p:cBhvr>
                                    </p:animEffect>
                                    <p:anim calcmode="lin" valueType="num">
                                      <p:cBhvr>
                                        <p:cTn id="8" dur="1000" fill="hold"/>
                                        <p:tgtEl>
                                          <p:spTgt spid="61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xEl>
                                              <p:pRg st="2" end="2"/>
                                            </p:txEl>
                                          </p:spTgt>
                                        </p:tgtEl>
                                        <p:attrNameLst>
                                          <p:attrName>style.visibility</p:attrName>
                                        </p:attrNameLst>
                                      </p:cBhvr>
                                      <p:to>
                                        <p:strVal val="visible"/>
                                      </p:to>
                                    </p:set>
                                    <p:animEffect transition="in" filter="fade">
                                      <p:cBhvr>
                                        <p:cTn id="14" dur="1000"/>
                                        <p:tgtEl>
                                          <p:spTgt spid="6146">
                                            <p:txEl>
                                              <p:pRg st="2" end="2"/>
                                            </p:txEl>
                                          </p:spTgt>
                                        </p:tgtEl>
                                      </p:cBhvr>
                                    </p:animEffect>
                                    <p:anim calcmode="lin" valueType="num">
                                      <p:cBhvr>
                                        <p:cTn id="15"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381000" y="381000"/>
            <a:ext cx="4852987" cy="5486400"/>
          </a:xfrm>
        </p:spPr>
        <p:txBody>
          <a:bodyPr/>
          <a:lstStyle/>
          <a:p>
            <a:pPr marL="68263" indent="0" eaLnBrk="1" fontAlgn="auto" hangingPunct="1">
              <a:spcAft>
                <a:spcPts val="0"/>
              </a:spcAft>
              <a:buFont typeface="Wingdings 2" panose="05020102010507070707" pitchFamily="18" charset="2"/>
              <a:buNone/>
              <a:defRPr/>
            </a:pPr>
            <a:r>
              <a:rPr lang="en-US" altLang="en-US" sz="3900" b="1" dirty="0">
                <a:latin typeface="+mj-lt"/>
              </a:rPr>
              <a:t>Manna</a:t>
            </a:r>
            <a:endParaRPr lang="en-US" altLang="en-US" b="1" dirty="0">
              <a:latin typeface="+mj-lt"/>
            </a:endParaRPr>
          </a:p>
          <a:p>
            <a:pPr marL="68263" indent="0" eaLnBrk="1" fontAlgn="auto" hangingPunct="1">
              <a:spcAft>
                <a:spcPts val="0"/>
              </a:spcAft>
              <a:buFont typeface="Wingdings 2" panose="05020102010507070707" pitchFamily="18" charset="2"/>
              <a:buNone/>
              <a:defRPr/>
            </a:pPr>
            <a:r>
              <a:rPr lang="en-US" altLang="en-US" dirty="0">
                <a:latin typeface="+mj-lt"/>
              </a:rPr>
              <a:t>The rest of the story:  </a:t>
            </a:r>
            <a:r>
              <a:rPr lang="en-US" altLang="en-US" b="1" dirty="0">
                <a:latin typeface="+mj-lt"/>
              </a:rPr>
              <a:t>Numbers 11:4-8</a:t>
            </a:r>
            <a:endParaRPr lang="en-US" altLang="en-US" dirty="0">
              <a:latin typeface="+mj-lt"/>
            </a:endParaRPr>
          </a:p>
        </p:txBody>
      </p:sp>
      <p:pic>
        <p:nvPicPr>
          <p:cNvPr id="3074" name="Picture 2" descr="http://www.bibleexplained.com/moses/Exod/manna.jpg"/>
          <p:cNvPicPr>
            <a:picLocks noChangeAspect="1" noChangeArrowheads="1"/>
          </p:cNvPicPr>
          <p:nvPr/>
        </p:nvPicPr>
        <p:blipFill>
          <a:blip r:embed="rId2"/>
          <a:srcRect/>
          <a:stretch>
            <a:fillRect/>
          </a:stretch>
        </p:blipFill>
        <p:spPr bwMode="auto">
          <a:xfrm>
            <a:off x="5257800" y="228600"/>
            <a:ext cx="3657600" cy="489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http://www.nosetotailathome.com/wp-content/uploads/2011/07/plate-of-quail1.jpg"/>
          <p:cNvPicPr>
            <a:picLocks noChangeAspect="1" noChangeArrowheads="1"/>
          </p:cNvPicPr>
          <p:nvPr/>
        </p:nvPicPr>
        <p:blipFill>
          <a:blip r:embed="rId3"/>
          <a:srcRect/>
          <a:stretch>
            <a:fillRect/>
          </a:stretch>
        </p:blipFill>
        <p:spPr bwMode="auto">
          <a:xfrm>
            <a:off x="4824413" y="4419600"/>
            <a:ext cx="4114800" cy="21129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107D6CD-1322-443C-8917-3420169F0871}"/>
              </a:ext>
            </a:extLst>
          </p:cNvPr>
          <p:cNvSpPr txBox="1">
            <a:spLocks noChangeArrowheads="1"/>
          </p:cNvSpPr>
          <p:nvPr/>
        </p:nvSpPr>
        <p:spPr>
          <a:xfrm>
            <a:off x="381000" y="2105024"/>
            <a:ext cx="4443413" cy="3762376"/>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68263" indent="0" eaLnBrk="1" fontAlgn="auto" hangingPunct="1">
              <a:spcAft>
                <a:spcPts val="0"/>
              </a:spcAft>
              <a:buFont typeface="Wingdings 2" panose="05020102010507070707" pitchFamily="18" charset="2"/>
              <a:buNone/>
              <a:defRPr/>
            </a:pPr>
            <a:r>
              <a:rPr lang="en-US" altLang="en-US" dirty="0">
                <a:latin typeface="+mj-lt"/>
              </a:rPr>
              <a:t>Cross-reference: </a:t>
            </a:r>
            <a:r>
              <a:rPr lang="en-US" altLang="en-US" b="1" dirty="0">
                <a:latin typeface="+mj-lt"/>
              </a:rPr>
              <a:t>D&amp;C 63:16 </a:t>
            </a:r>
            <a:r>
              <a:rPr lang="en-US" altLang="en-US" dirty="0">
                <a:latin typeface="+mj-lt"/>
              </a:rPr>
              <a:t>(three things lusting causes)</a:t>
            </a:r>
          </a:p>
          <a:p>
            <a:pPr marL="68263" indent="0" eaLnBrk="1" fontAlgn="auto" hangingPunct="1">
              <a:spcAft>
                <a:spcPts val="0"/>
              </a:spcAft>
              <a:buFont typeface="Wingdings 2" panose="05020102010507070707" pitchFamily="18" charset="2"/>
              <a:buNone/>
              <a:defRPr/>
            </a:pPr>
            <a:r>
              <a:rPr lang="en-US" sz="2400" dirty="0">
                <a:effectLst/>
                <a:latin typeface="+mj-lt"/>
              </a:rPr>
              <a:t>“And verily I say unto you…they shall (1) not have the Spirit, (2) shall deny the faith and  (3) shall fear.”</a:t>
            </a:r>
            <a:endParaRPr lang="en-US" altLang="en-US" sz="2400" dirty="0">
              <a:latin typeface="+mj-lt"/>
            </a:endParaRPr>
          </a:p>
        </p:txBody>
      </p:sp>
    </p:spTree>
    <p:extLst>
      <p:ext uri="{BB962C8B-B14F-4D97-AF65-F5344CB8AC3E}">
        <p14:creationId xmlns:p14="http://schemas.microsoft.com/office/powerpoint/2010/main" val="3682620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147484" y="218772"/>
            <a:ext cx="5110316" cy="6477000"/>
          </a:xfrm>
        </p:spPr>
        <p:txBody>
          <a:bodyPr>
            <a:normAutofit/>
          </a:bodyPr>
          <a:lstStyle/>
          <a:p>
            <a:pPr marL="68263" indent="0" eaLnBrk="1" fontAlgn="auto" hangingPunct="1">
              <a:spcAft>
                <a:spcPts val="0"/>
              </a:spcAft>
              <a:buFont typeface="Wingdings 2" panose="05020102010507070707" pitchFamily="18" charset="2"/>
              <a:buNone/>
              <a:defRPr/>
            </a:pPr>
            <a:r>
              <a:rPr lang="en-US" altLang="en-US" sz="3900" b="1" dirty="0">
                <a:latin typeface="+mj-lt"/>
              </a:rPr>
              <a:t>Manna</a:t>
            </a:r>
            <a:endParaRPr lang="en-US" altLang="en-US" b="1" dirty="0">
              <a:latin typeface="+mj-lt"/>
            </a:endParaRPr>
          </a:p>
          <a:p>
            <a:pPr marL="68263" indent="0" eaLnBrk="1" fontAlgn="auto" hangingPunct="1">
              <a:spcAft>
                <a:spcPts val="0"/>
              </a:spcAft>
              <a:buFont typeface="Wingdings 2" panose="05020102010507070707" pitchFamily="18" charset="2"/>
              <a:buNone/>
              <a:defRPr/>
            </a:pPr>
            <a:r>
              <a:rPr lang="en-US" altLang="en-US" dirty="0">
                <a:latin typeface="+mj-lt"/>
              </a:rPr>
              <a:t>Opposite of lust? </a:t>
            </a:r>
          </a:p>
          <a:p>
            <a:pPr marL="68263" indent="0" eaLnBrk="1" fontAlgn="auto" hangingPunct="1">
              <a:spcAft>
                <a:spcPts val="0"/>
              </a:spcAft>
              <a:buFont typeface="Wingdings 2" panose="05020102010507070707" pitchFamily="18" charset="2"/>
              <a:buNone/>
              <a:defRPr/>
            </a:pPr>
            <a:r>
              <a:rPr lang="en-US" altLang="en-US" dirty="0">
                <a:latin typeface="+mj-lt"/>
              </a:rPr>
              <a:t>D&amp;C 121:45-46 </a:t>
            </a:r>
            <a:r>
              <a:rPr lang="en-US" dirty="0">
                <a:effectLst/>
                <a:latin typeface="+mj-lt"/>
              </a:rPr>
              <a:t>“Let thy bowels also be full of charity … </a:t>
            </a:r>
            <a:r>
              <a:rPr lang="en-US" b="1" u="sng" dirty="0">
                <a:effectLst/>
                <a:latin typeface="+mj-lt"/>
              </a:rPr>
              <a:t>then shall </a:t>
            </a:r>
            <a:r>
              <a:rPr lang="en-US" dirty="0">
                <a:effectLst/>
                <a:latin typeface="+mj-lt"/>
              </a:rPr>
              <a:t>thy (1) confidence wax strong and (2) the doctrine of the priesthood shall distil upon thy soul  and (3) The Holy Ghost shall be thy constant companion…”</a:t>
            </a:r>
          </a:p>
        </p:txBody>
      </p:sp>
      <p:pic>
        <p:nvPicPr>
          <p:cNvPr id="3074" name="Picture 2" descr="http://www.bibleexplained.com/moses/Exod/manna.jpg"/>
          <p:cNvPicPr>
            <a:picLocks noChangeAspect="1" noChangeArrowheads="1"/>
          </p:cNvPicPr>
          <p:nvPr/>
        </p:nvPicPr>
        <p:blipFill>
          <a:blip r:embed="rId2"/>
          <a:srcRect/>
          <a:stretch>
            <a:fillRect/>
          </a:stretch>
        </p:blipFill>
        <p:spPr bwMode="auto">
          <a:xfrm>
            <a:off x="5257800" y="228600"/>
            <a:ext cx="3657600" cy="489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http://www.nosetotailathome.com/wp-content/uploads/2011/07/plate-of-quail1.jpg"/>
          <p:cNvPicPr>
            <a:picLocks noChangeAspect="1" noChangeArrowheads="1"/>
          </p:cNvPicPr>
          <p:nvPr/>
        </p:nvPicPr>
        <p:blipFill>
          <a:blip r:embed="rId3"/>
          <a:srcRect/>
          <a:stretch>
            <a:fillRect/>
          </a:stretch>
        </p:blipFill>
        <p:spPr bwMode="auto">
          <a:xfrm>
            <a:off x="4824413" y="4419600"/>
            <a:ext cx="4114800" cy="21129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fade">
                                      <p:cBhvr>
                                        <p:cTn id="7" dur="1000"/>
                                        <p:tgtEl>
                                          <p:spTgt spid="6146">
                                            <p:txEl>
                                              <p:pRg st="2" end="2"/>
                                            </p:txEl>
                                          </p:spTgt>
                                        </p:tgtEl>
                                      </p:cBhvr>
                                    </p:animEffect>
                                    <p:anim calcmode="lin" valueType="num">
                                      <p:cBhvr>
                                        <p:cTn id="8"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334819" y="2110797"/>
            <a:ext cx="4443413" cy="2401888"/>
          </a:xfrm>
        </p:spPr>
        <p:txBody>
          <a:bodyPr>
            <a:normAutofit fontScale="92500" lnSpcReduction="10000"/>
          </a:bodyPr>
          <a:lstStyle/>
          <a:p>
            <a:pPr marL="68263" indent="0" eaLnBrk="1" fontAlgn="auto" hangingPunct="1">
              <a:spcAft>
                <a:spcPts val="0"/>
              </a:spcAft>
              <a:buFont typeface="Wingdings 2" panose="05020102010507070707" pitchFamily="18" charset="2"/>
              <a:buNone/>
              <a:defRPr/>
            </a:pPr>
            <a:r>
              <a:rPr lang="en-US" altLang="en-US" sz="3200" b="1" dirty="0"/>
              <a:t>Lusting Causes:</a:t>
            </a:r>
          </a:p>
          <a:p>
            <a:pPr marL="525463" indent="-457200" eaLnBrk="1" fontAlgn="auto" hangingPunct="1">
              <a:spcAft>
                <a:spcPts val="0"/>
              </a:spcAft>
              <a:buFont typeface="Wingdings 2" panose="05020102010507070707" pitchFamily="18" charset="2"/>
              <a:buAutoNum type="arabicParenBoth"/>
              <a:defRPr/>
            </a:pPr>
            <a:r>
              <a:rPr lang="en-US" dirty="0"/>
              <a:t>Loss of the Spirit</a:t>
            </a:r>
          </a:p>
          <a:p>
            <a:pPr marL="525463" indent="-457200" eaLnBrk="1" fontAlgn="auto" hangingPunct="1">
              <a:spcAft>
                <a:spcPts val="0"/>
              </a:spcAft>
              <a:buFont typeface="Wingdings 2" panose="05020102010507070707" pitchFamily="18" charset="2"/>
              <a:buAutoNum type="arabicParenBoth"/>
              <a:defRPr/>
            </a:pPr>
            <a:r>
              <a:rPr lang="en-US" dirty="0"/>
              <a:t>Denial of faith </a:t>
            </a:r>
          </a:p>
          <a:p>
            <a:pPr marL="525463" indent="-457200" eaLnBrk="1" fontAlgn="auto" hangingPunct="1">
              <a:spcAft>
                <a:spcPts val="0"/>
              </a:spcAft>
              <a:buFont typeface="Wingdings 2" panose="05020102010507070707" pitchFamily="18" charset="2"/>
              <a:buAutoNum type="arabicParenBoth"/>
              <a:defRPr/>
            </a:pPr>
            <a:r>
              <a:rPr lang="en-US" dirty="0"/>
              <a:t>Fear</a:t>
            </a:r>
          </a:p>
          <a:p>
            <a:pPr marL="68263" indent="0" eaLnBrk="1" fontAlgn="auto" hangingPunct="1">
              <a:spcAft>
                <a:spcPts val="0"/>
              </a:spcAft>
              <a:buNone/>
              <a:defRPr/>
            </a:pPr>
            <a:r>
              <a:rPr lang="en-US" altLang="en-US" dirty="0"/>
              <a:t>D&amp;C 63:16</a:t>
            </a:r>
          </a:p>
        </p:txBody>
      </p:sp>
      <p:sp>
        <p:nvSpPr>
          <p:cNvPr id="5" name="Rectangle 3"/>
          <p:cNvSpPr txBox="1">
            <a:spLocks noChangeArrowheads="1"/>
          </p:cNvSpPr>
          <p:nvPr/>
        </p:nvSpPr>
        <p:spPr>
          <a:xfrm>
            <a:off x="4700587" y="1963021"/>
            <a:ext cx="4443413" cy="3067973"/>
          </a:xfrm>
          <a:prstGeom prst="rect">
            <a:avLst/>
          </a:prstGeom>
        </p:spPr>
        <p:txBody>
          <a:bodyPr>
            <a:no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68263" indent="0" eaLnBrk="1" fontAlgn="auto" hangingPunct="1">
              <a:spcAft>
                <a:spcPts val="0"/>
              </a:spcAft>
              <a:buFont typeface="Wingdings 2" panose="05020102010507070707" pitchFamily="18" charset="2"/>
              <a:buNone/>
              <a:defRPr/>
            </a:pPr>
            <a:r>
              <a:rPr lang="en-US" altLang="en-US" sz="3200" b="1" dirty="0">
                <a:latin typeface="+mj-lt"/>
              </a:rPr>
              <a:t>Charity Creates:</a:t>
            </a:r>
            <a:endParaRPr lang="en-US" sz="1800" dirty="0">
              <a:effectLst/>
              <a:latin typeface="+mj-lt"/>
            </a:endParaRPr>
          </a:p>
          <a:p>
            <a:pPr marL="525463" indent="-457200" eaLnBrk="1" fontAlgn="auto" hangingPunct="1">
              <a:spcAft>
                <a:spcPts val="0"/>
              </a:spcAft>
              <a:buFont typeface="Wingdings 2" panose="05020102010507070707" pitchFamily="18" charset="2"/>
              <a:buAutoNum type="arabicParenBoth"/>
              <a:defRPr/>
            </a:pPr>
            <a:r>
              <a:rPr lang="en-US" sz="1800" dirty="0">
                <a:effectLst/>
                <a:latin typeface="+mj-lt"/>
              </a:rPr>
              <a:t>Companionship of the Spirit</a:t>
            </a:r>
            <a:endParaRPr lang="en-US" altLang="en-US" sz="1800" dirty="0">
              <a:latin typeface="+mj-lt"/>
            </a:endParaRPr>
          </a:p>
          <a:p>
            <a:pPr marL="525463" indent="-457200" eaLnBrk="1" fontAlgn="auto" hangingPunct="1">
              <a:spcAft>
                <a:spcPts val="0"/>
              </a:spcAft>
              <a:buFont typeface="Wingdings 2" panose="05020102010507070707" pitchFamily="18" charset="2"/>
              <a:buAutoNum type="arabicParenBoth"/>
              <a:defRPr/>
            </a:pPr>
            <a:r>
              <a:rPr lang="en-US" sz="1800" dirty="0">
                <a:effectLst/>
                <a:latin typeface="+mj-lt"/>
              </a:rPr>
              <a:t>Faith</a:t>
            </a:r>
          </a:p>
          <a:p>
            <a:pPr marL="525463" indent="-457200" eaLnBrk="1" fontAlgn="auto" hangingPunct="1">
              <a:spcAft>
                <a:spcPts val="0"/>
              </a:spcAft>
              <a:buFont typeface="Wingdings 2" panose="05020102010507070707" pitchFamily="18" charset="2"/>
              <a:buAutoNum type="arabicParenBoth"/>
              <a:defRPr/>
            </a:pPr>
            <a:r>
              <a:rPr lang="en-US" sz="1800" dirty="0">
                <a:effectLst/>
                <a:latin typeface="+mj-lt"/>
              </a:rPr>
              <a:t>Confidence</a:t>
            </a:r>
          </a:p>
          <a:p>
            <a:pPr marL="68263" indent="0" eaLnBrk="1" fontAlgn="auto" hangingPunct="1">
              <a:spcAft>
                <a:spcPts val="0"/>
              </a:spcAft>
              <a:buNone/>
              <a:defRPr/>
            </a:pPr>
            <a:r>
              <a:rPr lang="en-US" sz="1800" dirty="0">
                <a:effectLst/>
                <a:latin typeface="+mj-lt"/>
              </a:rPr>
              <a:t>D&amp;C 121:45-46</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1362075"/>
          </a:xfrm>
        </p:spPr>
        <p:txBody>
          <a:bodyPr/>
          <a:lstStyle/>
          <a:p>
            <a:r>
              <a:rPr lang="en-US" dirty="0"/>
              <a:t>HIDDEN MANNA: An Analogy</a:t>
            </a:r>
          </a:p>
        </p:txBody>
      </p:sp>
      <p:pic>
        <p:nvPicPr>
          <p:cNvPr id="1026" name="Picture 2" descr="http://images.mentalfloss.com/sites/default/files/styles/article_640x430/public/tomb_pri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438275"/>
            <a:ext cx="7029450" cy="472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8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z6mag.com/wp-content/uploads/2012/10/tomb-of-the-unknown-sold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534400" cy="480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1.squarespace.com/static/4f34530ecb12e336a9dfe29c/t/5302c684e4b0c6ad9e42ffe3/13926908209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561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4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ohflorida.org/marybeth/wp-content/uploads/2014/08/arlington-unknown-soldier-gu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594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2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04800"/>
            <a:ext cx="6477000" cy="1785104"/>
          </a:xfrm>
          <a:prstGeom prst="rect">
            <a:avLst/>
          </a:prstGeom>
        </p:spPr>
        <p:txBody>
          <a:bodyPr wrap="square">
            <a:spAutoFit/>
          </a:bodyPr>
          <a:lstStyle/>
          <a:p>
            <a:pPr lvl="0"/>
            <a:r>
              <a:rPr lang="en-US" altLang="en-US" sz="2200" dirty="0">
                <a:latin typeface="+mj-lt"/>
              </a:rPr>
              <a:t>Each soldier must:</a:t>
            </a:r>
          </a:p>
          <a:p>
            <a:pPr marL="285750" lvl="0" indent="-285750">
              <a:buFont typeface="Arial" panose="020B0604020202020204" pitchFamily="34" charset="0"/>
              <a:buChar char="•"/>
            </a:pPr>
            <a:r>
              <a:rPr lang="en-US" altLang="en-US" sz="2200" dirty="0">
                <a:latin typeface="+mj-lt"/>
              </a:rPr>
              <a:t>Be in superb physical condition </a:t>
            </a:r>
          </a:p>
          <a:p>
            <a:pPr marL="285750" lvl="0" indent="-285750">
              <a:buFont typeface="Arial" panose="020B0604020202020204" pitchFamily="34" charset="0"/>
              <a:buChar char="•"/>
            </a:pPr>
            <a:r>
              <a:rPr lang="en-US" altLang="en-US" sz="2200" dirty="0">
                <a:latin typeface="+mj-lt"/>
              </a:rPr>
              <a:t>Be between 5’10” and 6’4”</a:t>
            </a:r>
          </a:p>
          <a:p>
            <a:pPr marL="285750" lvl="0" indent="-285750">
              <a:buFont typeface="Arial" panose="020B0604020202020204" pitchFamily="34" charset="0"/>
              <a:buChar char="•"/>
            </a:pPr>
            <a:r>
              <a:rPr lang="en-US" sz="2200" dirty="0">
                <a:latin typeface="+mj-lt"/>
              </a:rPr>
              <a:t>Memorize and recite 7 pages of Arlington National Cemetery history. </a:t>
            </a:r>
          </a:p>
        </p:txBody>
      </p:sp>
      <p:pic>
        <p:nvPicPr>
          <p:cNvPr id="6146" name="Picture 2" descr="http://armylive.dodlive.mil/files/2013/10/8371465262_93051461a6_b.jpg"/>
          <p:cNvPicPr>
            <a:picLocks noChangeAspect="1" noChangeArrowheads="1"/>
          </p:cNvPicPr>
          <p:nvPr/>
        </p:nvPicPr>
        <p:blipFill rotWithShape="1">
          <a:blip r:embed="rId2">
            <a:extLst>
              <a:ext uri="{28A0092B-C50C-407E-A947-70E740481C1C}">
                <a14:useLocalDpi xmlns:a14="http://schemas.microsoft.com/office/drawing/2010/main" val="0"/>
              </a:ext>
            </a:extLst>
          </a:blip>
          <a:srcRect l="20513" r="19903"/>
          <a:stretch/>
        </p:blipFill>
        <p:spPr bwMode="auto">
          <a:xfrm>
            <a:off x="228600" y="914400"/>
            <a:ext cx="2287787" cy="4800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9B122C-49E3-4B77-9E10-9B673336EF91}"/>
              </a:ext>
            </a:extLst>
          </p:cNvPr>
          <p:cNvSpPr/>
          <p:nvPr/>
        </p:nvSpPr>
        <p:spPr>
          <a:xfrm>
            <a:off x="2667000" y="2216727"/>
            <a:ext cx="6477000" cy="4093428"/>
          </a:xfrm>
          <a:prstGeom prst="rect">
            <a:avLst/>
          </a:prstGeom>
        </p:spPr>
        <p:txBody>
          <a:bodyPr wrap="square">
            <a:spAutoFit/>
          </a:bodyPr>
          <a:lstStyle/>
          <a:p>
            <a:r>
              <a:rPr lang="en-US" sz="2000" dirty="0">
                <a:latin typeface="+mj-lt"/>
              </a:rPr>
              <a:t>Only 600 Badges been awarded since its creation in the late 1950’s (</a:t>
            </a:r>
            <a:r>
              <a:rPr lang="en-US" altLang="en-US" sz="2000" dirty="0">
                <a:latin typeface="+mj-lt"/>
              </a:rPr>
              <a:t>The Badge is one of the least awarded badges in the Army, second only to the one worn by Astronauts).</a:t>
            </a:r>
          </a:p>
          <a:p>
            <a:r>
              <a:rPr lang="en-US" sz="2000" dirty="0">
                <a:latin typeface="+mj-lt"/>
              </a:rPr>
              <a:t>It takes 6 hours for a sentinel to prepare their uniform for a ‘Walk’.</a:t>
            </a:r>
          </a:p>
          <a:p>
            <a:r>
              <a:rPr lang="en-US" sz="2000" dirty="0">
                <a:latin typeface="+mj-lt"/>
              </a:rPr>
              <a:t>During the Walk, the Sentinel takes 21 step down the mat, then turns and faces the Tomb for 21 seconds. They turn and face the mat for 21 seconds, then take another 21 steps down the mat. The Sentinel repeats this until the Guard Change ceremony begins.</a:t>
            </a:r>
          </a:p>
          <a:p>
            <a:endParaRPr lang="en-US" altLang="en-US" sz="2000" dirty="0">
              <a:latin typeface="+mj-lt"/>
            </a:endParaRPr>
          </a:p>
        </p:txBody>
      </p:sp>
    </p:spTree>
    <p:extLst>
      <p:ext uri="{BB962C8B-B14F-4D97-AF65-F5344CB8AC3E}">
        <p14:creationId xmlns:p14="http://schemas.microsoft.com/office/powerpoint/2010/main" val="30488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lds sacrament table">
            <a:extLst>
              <a:ext uri="{FF2B5EF4-FFF2-40B4-BE49-F238E27FC236}">
                <a16:creationId xmlns:a16="http://schemas.microsoft.com/office/drawing/2014/main" id="{94B47812-C9C1-421B-954F-4D3FE5657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111"/>
            <a:ext cx="9144000" cy="603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301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295564" y="415212"/>
            <a:ext cx="10002982" cy="3785652"/>
          </a:xfrm>
          <a:prstGeom prst="rect">
            <a:avLst/>
          </a:prstGeom>
        </p:spPr>
        <p:txBody>
          <a:bodyPr wrap="square">
            <a:spAutoFit/>
          </a:bodyPr>
          <a:lstStyle/>
          <a:p>
            <a:pPr marL="628650" marR="857250" indent="457200">
              <a:spcBef>
                <a:spcPts val="0"/>
              </a:spcBef>
              <a:spcAft>
                <a:spcPts val="0"/>
              </a:spcAft>
            </a:pPr>
            <a:r>
              <a:rPr lang="en-US" sz="2400" dirty="0">
                <a:latin typeface="+mj-lt"/>
              </a:rPr>
              <a:t>"Perhaps few chapters in scripture afford glimpses into the spirit of the Lord's judgment as do Revelation 2-3. The Lord's appraisal of the members faithfulness, endurance, patience, charity, and service - and their inactivity, cooling of love, tolerance of wickedness,  false doctrines, </a:t>
            </a:r>
            <a:r>
              <a:rPr lang="en-US" sz="2400" dirty="0" err="1">
                <a:latin typeface="+mj-lt"/>
              </a:rPr>
              <a:t>lukewarmness</a:t>
            </a:r>
            <a:r>
              <a:rPr lang="en-US" sz="2400" dirty="0">
                <a:latin typeface="+mj-lt"/>
              </a:rPr>
              <a:t>, self-satisfaction, worldliness, and lack of zeal - have served to motivate thoughtful readers to evaluate their life-style." </a:t>
            </a:r>
            <a:r>
              <a:rPr lang="en-US" sz="1600" dirty="0">
                <a:latin typeface="+mj-lt"/>
              </a:rPr>
              <a:t>Jay M Todd, “The Seven Cities of Revelation,” Ensign, August 1976 </a:t>
            </a:r>
          </a:p>
          <a:p>
            <a:br>
              <a:rPr lang="en-US" sz="1600" dirty="0">
                <a:latin typeface="+mj-lt"/>
              </a:rPr>
            </a:br>
            <a:endParaRPr lang="en-US" sz="1600" dirty="0">
              <a:latin typeface="+mj-lt"/>
            </a:endParaRPr>
          </a:p>
        </p:txBody>
      </p:sp>
      <p:sp>
        <p:nvSpPr>
          <p:cNvPr id="4" name="Rectangle 3">
            <a:extLst>
              <a:ext uri="{FF2B5EF4-FFF2-40B4-BE49-F238E27FC236}">
                <a16:creationId xmlns:a16="http://schemas.microsoft.com/office/drawing/2014/main" id="{23A56A65-C521-4223-92FF-7619E2E6B606}"/>
              </a:ext>
            </a:extLst>
          </p:cNvPr>
          <p:cNvSpPr/>
          <p:nvPr/>
        </p:nvSpPr>
        <p:spPr>
          <a:xfrm>
            <a:off x="264288" y="3950642"/>
            <a:ext cx="8201891" cy="646331"/>
          </a:xfrm>
          <a:prstGeom prst="rect">
            <a:avLst/>
          </a:prstGeom>
        </p:spPr>
        <p:txBody>
          <a:bodyPr wrap="square">
            <a:spAutoFit/>
          </a:bodyPr>
          <a:lstStyle/>
          <a:p>
            <a:pPr indent="457200" algn="ctr">
              <a:spcBef>
                <a:spcPts val="0"/>
              </a:spcBef>
              <a:spcAft>
                <a:spcPts val="4600"/>
              </a:spcAft>
            </a:pPr>
            <a:r>
              <a:rPr lang="en-US" sz="3600" b="1" dirty="0">
                <a:solidFill>
                  <a:srgbClr val="FFFF00"/>
                </a:solidFill>
                <a:latin typeface="+mj-lt"/>
              </a:rPr>
              <a:t>Nicolaitans?</a:t>
            </a:r>
          </a:p>
        </p:txBody>
      </p:sp>
    </p:spTree>
    <p:extLst>
      <p:ext uri="{BB962C8B-B14F-4D97-AF65-F5344CB8AC3E}">
        <p14:creationId xmlns:p14="http://schemas.microsoft.com/office/powerpoint/2010/main" val="12540504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22006"/>
            <a:ext cx="7086599" cy="5773994"/>
          </a:xfrm>
        </p:spPr>
        <p:txBody>
          <a:bodyPr>
            <a:normAutofit lnSpcReduction="10000"/>
          </a:bodyPr>
          <a:lstStyle/>
          <a:p>
            <a:r>
              <a:rPr lang="en-US" sz="2800" dirty="0">
                <a:solidFill>
                  <a:schemeClr val="tx1"/>
                </a:solidFill>
                <a:latin typeface="+mj-lt"/>
              </a:rPr>
              <a:t>“The sacrament is the highlight of our Sabbath-day observance. Those participating should be seated at least five minutes before the meeting begins so they can be spiritually prepared for a worshipful experience. This is not a time for conversation or transmission of messages but a period of prayerful meditation as leaders and members prepare spiritually for the sacrament.”</a:t>
            </a:r>
          </a:p>
          <a:p>
            <a:r>
              <a:rPr lang="en-US" sz="2000" i="1" dirty="0">
                <a:solidFill>
                  <a:schemeClr val="tx1"/>
                </a:solidFill>
                <a:latin typeface="+mj-lt"/>
              </a:rPr>
              <a:t>Russell M. Nelson, Worldwide leadership Training, 21 June, 2003</a:t>
            </a:r>
            <a:endParaRPr lang="en-US" sz="2000" dirty="0">
              <a:solidFill>
                <a:schemeClr val="tx1"/>
              </a:solidFill>
              <a:latin typeface="+mj-lt"/>
            </a:endParaRPr>
          </a:p>
        </p:txBody>
      </p:sp>
      <p:pic>
        <p:nvPicPr>
          <p:cNvPr id="4" name="Picture 3" descr="http://lds.org/bc/content/shared/content/images/leaders/russell-m-nelson-large.jpg"/>
          <p:cNvPicPr/>
          <p:nvPr/>
        </p:nvPicPr>
        <p:blipFill>
          <a:blip r:embed="rId2" cstate="print"/>
          <a:srcRect/>
          <a:stretch>
            <a:fillRect/>
          </a:stretch>
        </p:blipFill>
        <p:spPr bwMode="auto">
          <a:xfrm>
            <a:off x="7391400" y="152400"/>
            <a:ext cx="1609725" cy="1838325"/>
          </a:xfrm>
          <a:prstGeom prst="rect">
            <a:avLst/>
          </a:prstGeom>
          <a:noFill/>
          <a:ln w="9525">
            <a:noFill/>
            <a:miter lim="800000"/>
            <a:headEnd/>
            <a:tailEnd/>
          </a:ln>
        </p:spPr>
      </p:pic>
    </p:spTree>
    <p:extLst>
      <p:ext uri="{BB962C8B-B14F-4D97-AF65-F5344CB8AC3E}">
        <p14:creationId xmlns:p14="http://schemas.microsoft.com/office/powerpoint/2010/main" val="79833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04800"/>
            <a:ext cx="7086600" cy="6174658"/>
          </a:xfrm>
        </p:spPr>
        <p:txBody>
          <a:bodyPr>
            <a:normAutofit/>
          </a:bodyPr>
          <a:lstStyle/>
          <a:p>
            <a:r>
              <a:rPr lang="en-US" sz="2400" dirty="0">
                <a:solidFill>
                  <a:schemeClr val="tx1"/>
                </a:solidFill>
                <a:latin typeface="+mj-lt"/>
              </a:rPr>
              <a:t>“Sacrament meeting is not a time for whispered conversations on cell phones or for texting. During sacrament meeting—and especially during the sacrament service—we should concentrate on worship and refrain from all other activities. How wonderful when every person in attendance joins in the worship of singing—especially in the hymn that helps us prepare to partake of the sacrament.”</a:t>
            </a:r>
          </a:p>
          <a:p>
            <a:r>
              <a:rPr lang="en-US" i="1" dirty="0" err="1">
                <a:solidFill>
                  <a:schemeClr val="tx1"/>
                </a:solidFill>
                <a:latin typeface="+mj-lt"/>
              </a:rPr>
              <a:t>Dallin</a:t>
            </a:r>
            <a:r>
              <a:rPr lang="en-US" i="1" dirty="0">
                <a:solidFill>
                  <a:schemeClr val="tx1"/>
                </a:solidFill>
                <a:latin typeface="+mj-lt"/>
              </a:rPr>
              <a:t> H. Oaks, October 2008 General Conference</a:t>
            </a:r>
            <a:endParaRPr lang="en-US" dirty="0">
              <a:solidFill>
                <a:schemeClr val="tx1"/>
              </a:solidFill>
              <a:latin typeface="+mj-lt"/>
            </a:endParaRPr>
          </a:p>
        </p:txBody>
      </p:sp>
      <p:pic>
        <p:nvPicPr>
          <p:cNvPr id="5" name="Picture 4" descr="http://lds.org/bc/content/shared/content/images/leaders/dallin-h-oaks-large.jpg"/>
          <p:cNvPicPr/>
          <p:nvPr/>
        </p:nvPicPr>
        <p:blipFill>
          <a:blip r:embed="rId2" cstate="print"/>
          <a:srcRect/>
          <a:stretch>
            <a:fillRect/>
          </a:stretch>
        </p:blipFill>
        <p:spPr bwMode="auto">
          <a:xfrm>
            <a:off x="7391400" y="152400"/>
            <a:ext cx="1609725" cy="2076450"/>
          </a:xfrm>
          <a:prstGeom prst="rect">
            <a:avLst/>
          </a:prstGeom>
          <a:noFill/>
          <a:ln w="9525">
            <a:noFill/>
            <a:miter lim="800000"/>
            <a:headEnd/>
            <a:tailEnd/>
          </a:ln>
        </p:spPr>
      </p:pic>
    </p:spTree>
    <p:extLst>
      <p:ext uri="{BB962C8B-B14F-4D97-AF65-F5344CB8AC3E}">
        <p14:creationId xmlns:p14="http://schemas.microsoft.com/office/powerpoint/2010/main" val="2588606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1FD09-2620-4882-A97D-E5764DCFC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18" y="0"/>
            <a:ext cx="4572000" cy="6858000"/>
          </a:xfrm>
          <a:prstGeom prst="rect">
            <a:avLst/>
          </a:prstGeom>
        </p:spPr>
      </p:pic>
      <p:sp>
        <p:nvSpPr>
          <p:cNvPr id="5" name="Oval 4">
            <a:extLst>
              <a:ext uri="{FF2B5EF4-FFF2-40B4-BE49-F238E27FC236}">
                <a16:creationId xmlns:a16="http://schemas.microsoft.com/office/drawing/2014/main" id="{0BC839B1-DB69-4B7D-909B-8E14C2C48C9B}"/>
              </a:ext>
            </a:extLst>
          </p:cNvPr>
          <p:cNvSpPr/>
          <p:nvPr/>
        </p:nvSpPr>
        <p:spPr>
          <a:xfrm>
            <a:off x="2239817" y="5865091"/>
            <a:ext cx="4572001" cy="992909"/>
          </a:xfrm>
          <a:prstGeom prst="ellipse">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A1F8C8D-B73A-418B-ACED-57C3D10E9151}"/>
              </a:ext>
            </a:extLst>
          </p:cNvPr>
          <p:cNvSpPr>
            <a:spLocks noGrp="1"/>
          </p:cNvSpPr>
          <p:nvPr>
            <p:ph type="title"/>
          </p:nvPr>
        </p:nvSpPr>
        <p:spPr>
          <a:xfrm>
            <a:off x="157018" y="184006"/>
            <a:ext cx="8799946"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54219846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53456" y="413110"/>
            <a:ext cx="8842767" cy="5268109"/>
          </a:xfrm>
          <a:prstGeom prst="rect">
            <a:avLst/>
          </a:prstGeom>
        </p:spPr>
        <p:txBody>
          <a:bodyPr wrap="square">
            <a:spAutoFit/>
          </a:bodyPr>
          <a:lstStyle/>
          <a:p>
            <a:pPr indent="457200" algn="ctr">
              <a:spcBef>
                <a:spcPts val="0"/>
              </a:spcBef>
              <a:spcAft>
                <a:spcPts val="4600"/>
              </a:spcAft>
            </a:pPr>
            <a:r>
              <a:rPr lang="en-US" sz="3600" b="1" dirty="0">
                <a:solidFill>
                  <a:srgbClr val="FFFF00"/>
                </a:solidFill>
                <a:latin typeface="+mj-lt"/>
              </a:rPr>
              <a:t>The Lord’s Chastisement</a:t>
            </a:r>
            <a:br>
              <a:rPr lang="en-US" sz="3600" b="1" dirty="0">
                <a:solidFill>
                  <a:srgbClr val="FFFF00"/>
                </a:solidFill>
                <a:latin typeface="+mj-lt"/>
              </a:rPr>
            </a:br>
            <a:r>
              <a:rPr lang="en-US" dirty="0">
                <a:latin typeface="+mj-lt"/>
              </a:rPr>
              <a:t>Have you ever felt His chastisement?</a:t>
            </a:r>
          </a:p>
          <a:p>
            <a:pPr>
              <a:spcBef>
                <a:spcPts val="0"/>
              </a:spcBef>
              <a:spcAft>
                <a:spcPts val="0"/>
              </a:spcAft>
              <a:buFont typeface="Arial" panose="020B0604020202020204" pitchFamily="34" charset="0"/>
              <a:buChar char="•"/>
            </a:pPr>
            <a:r>
              <a:rPr lang="en-US" sz="2000" b="1" u="sng" dirty="0">
                <a:latin typeface="+mj-lt"/>
              </a:rPr>
              <a:t>Proverbs 13:24</a:t>
            </a:r>
            <a:r>
              <a:rPr lang="en-US" sz="2000" dirty="0">
                <a:latin typeface="+mj-lt"/>
              </a:rPr>
              <a:t>:  He that </a:t>
            </a:r>
            <a:r>
              <a:rPr lang="en-US" sz="2000" dirty="0" err="1">
                <a:latin typeface="+mj-lt"/>
              </a:rPr>
              <a:t>spareth</a:t>
            </a:r>
            <a:r>
              <a:rPr lang="en-US" sz="2000" dirty="0">
                <a:latin typeface="+mj-lt"/>
              </a:rPr>
              <a:t> his rod </a:t>
            </a:r>
            <a:r>
              <a:rPr lang="en-US" sz="2000" dirty="0" err="1">
                <a:latin typeface="+mj-lt"/>
              </a:rPr>
              <a:t>hateth</a:t>
            </a:r>
            <a:r>
              <a:rPr lang="en-US" sz="2000" dirty="0">
                <a:latin typeface="+mj-lt"/>
              </a:rPr>
              <a:t> his son: but he that </a:t>
            </a:r>
            <a:r>
              <a:rPr lang="en-US" sz="2000" dirty="0" err="1">
                <a:latin typeface="+mj-lt"/>
              </a:rPr>
              <a:t>loveth</a:t>
            </a:r>
            <a:r>
              <a:rPr lang="en-US" sz="2000" dirty="0">
                <a:latin typeface="+mj-lt"/>
              </a:rPr>
              <a:t> him </a:t>
            </a:r>
            <a:r>
              <a:rPr lang="en-US" sz="2000" dirty="0" err="1">
                <a:latin typeface="+mj-lt"/>
              </a:rPr>
              <a:t>chasteneth</a:t>
            </a:r>
            <a:r>
              <a:rPr lang="en-US" sz="2000" dirty="0">
                <a:latin typeface="+mj-lt"/>
              </a:rPr>
              <a:t> him betimes.</a:t>
            </a:r>
          </a:p>
          <a:p>
            <a:pPr>
              <a:spcBef>
                <a:spcPts val="0"/>
              </a:spcBef>
              <a:spcAft>
                <a:spcPts val="0"/>
              </a:spcAft>
              <a:buFont typeface="Arial" panose="020B0604020202020204" pitchFamily="34" charset="0"/>
              <a:buChar char="•"/>
            </a:pPr>
            <a:r>
              <a:rPr lang="en-US" sz="2000" b="1" u="sng" dirty="0">
                <a:latin typeface="+mj-lt"/>
              </a:rPr>
              <a:t>Psalms 94:12</a:t>
            </a:r>
            <a:r>
              <a:rPr lang="en-US" sz="2000" dirty="0">
                <a:latin typeface="+mj-lt"/>
              </a:rPr>
              <a:t>: Blessed is the man whom thou </a:t>
            </a:r>
            <a:r>
              <a:rPr lang="en-US" sz="2000" dirty="0" err="1">
                <a:latin typeface="+mj-lt"/>
              </a:rPr>
              <a:t>chastenest</a:t>
            </a:r>
            <a:r>
              <a:rPr lang="en-US" sz="2000" dirty="0">
                <a:latin typeface="+mj-lt"/>
              </a:rPr>
              <a:t>…</a:t>
            </a:r>
          </a:p>
          <a:p>
            <a:pPr>
              <a:spcBef>
                <a:spcPts val="0"/>
              </a:spcBef>
              <a:spcAft>
                <a:spcPts val="0"/>
              </a:spcAft>
              <a:buFont typeface="Arial" panose="020B0604020202020204" pitchFamily="34" charset="0"/>
              <a:buChar char="•"/>
            </a:pPr>
            <a:r>
              <a:rPr lang="en-US" sz="2000" b="1" u="sng" dirty="0">
                <a:latin typeface="+mj-lt"/>
              </a:rPr>
              <a:t>D&amp;C 90:36</a:t>
            </a:r>
            <a:r>
              <a:rPr lang="en-US" sz="2000" dirty="0">
                <a:latin typeface="+mj-lt"/>
              </a:rPr>
              <a:t>: I, the Lord, will…chasten her until she overcomes and is clean before me.</a:t>
            </a:r>
          </a:p>
          <a:p>
            <a:pPr indent="457200">
              <a:spcBef>
                <a:spcPts val="0"/>
              </a:spcBef>
              <a:spcAft>
                <a:spcPts val="0"/>
              </a:spcAft>
            </a:pPr>
            <a:br>
              <a:rPr lang="en-US" sz="2000" dirty="0">
                <a:latin typeface="+mj-lt"/>
              </a:rPr>
            </a:br>
            <a:r>
              <a:rPr lang="en-US" sz="2000" dirty="0">
                <a:latin typeface="+mj-lt"/>
              </a:rPr>
              <a:t>“Divine chastening has at least three purposes: (1) to persuade (2) to refine  and (3) to redirect…</a:t>
            </a:r>
            <a:r>
              <a:rPr lang="en-US" sz="2000" b="1" u="sng" dirty="0">
                <a:latin typeface="+mj-lt"/>
              </a:rPr>
              <a:t>Let us pray for His love-inspired correction</a:t>
            </a:r>
            <a:r>
              <a:rPr lang="en-US" sz="2000" dirty="0">
                <a:latin typeface="+mj-lt"/>
              </a:rPr>
              <a:t>.”  </a:t>
            </a:r>
            <a:r>
              <a:rPr lang="en-US" sz="1400" dirty="0">
                <a:latin typeface="+mj-lt"/>
              </a:rPr>
              <a:t>(Elder D. Todd </a:t>
            </a:r>
            <a:r>
              <a:rPr lang="en-US" sz="1400" dirty="0" err="1">
                <a:latin typeface="+mj-lt"/>
              </a:rPr>
              <a:t>Christofferson</a:t>
            </a:r>
            <a:r>
              <a:rPr lang="en-US" sz="1400" dirty="0">
                <a:latin typeface="+mj-lt"/>
              </a:rPr>
              <a:t>, “As Many as I Love, I Rebuke and Chasten,” Ensign, May 2011, p. 98)</a:t>
            </a:r>
          </a:p>
          <a:p>
            <a:pPr marL="628650" marR="914400" indent="457200">
              <a:spcBef>
                <a:spcPts val="0"/>
              </a:spcBef>
              <a:spcAft>
                <a:spcPts val="0"/>
              </a:spcAft>
            </a:pPr>
            <a:endParaRPr lang="en-US" sz="2000" dirty="0">
              <a:latin typeface="+mj-lt"/>
            </a:endParaRPr>
          </a:p>
          <a:p>
            <a:r>
              <a:rPr lang="en-US" sz="2400" dirty="0">
                <a:latin typeface="+mj-lt"/>
              </a:rPr>
              <a:t>How do you seek correction without feeling overwhelmed?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368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3074" name="Picture 2" descr="Image result for ephesus"/>
          <p:cNvPicPr>
            <a:picLocks noChangeAspect="1" noChangeArrowheads="1"/>
          </p:cNvPicPr>
          <p:nvPr/>
        </p:nvPicPr>
        <p:blipFill rotWithShape="1">
          <a:blip r:embed="rId3">
            <a:extLst>
              <a:ext uri="{28A0092B-C50C-407E-A947-70E740481C1C}">
                <a14:useLocalDpi xmlns:a14="http://schemas.microsoft.com/office/drawing/2010/main" val="0"/>
              </a:ext>
            </a:extLst>
          </a:blip>
          <a:srcRect l="2674" r="8632" b="-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a:xfrm>
            <a:off x="685346" y="1588655"/>
            <a:ext cx="7773308" cy="4036291"/>
          </a:xfrm>
        </p:spPr>
        <p:txBody>
          <a:bodyPr vert="horz" lIns="91440" tIns="45720" rIns="91440" bIns="45720" rtlCol="0" anchor="t">
            <a:noAutofit/>
          </a:bodyPr>
          <a:lstStyle/>
          <a:p>
            <a:r>
              <a:rPr lang="en-US" sz="4000" dirty="0">
                <a:solidFill>
                  <a:srgbClr val="FFFF00"/>
                </a:solidFill>
                <a:effectLst>
                  <a:outerShdw blurRad="38100" dist="38100" dir="2700000" algn="tl">
                    <a:srgbClr val="000000">
                      <a:alpha val="43137"/>
                    </a:srgbClr>
                  </a:outerShdw>
                </a:effectLst>
              </a:rPr>
              <a:t>Ephesus</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Smyrna</a:t>
            </a:r>
            <a:br>
              <a:rPr lang="en-US" sz="4000" b="0" dirty="0">
                <a:effectLst>
                  <a:outerShdw blurRad="38100" dist="38100" dir="2700000" algn="tl">
                    <a:srgbClr val="000000">
                      <a:alpha val="43137"/>
                    </a:srgbClr>
                  </a:outerShdw>
                </a:effectLst>
              </a:rPr>
            </a:br>
            <a:r>
              <a:rPr lang="en-US" sz="4000" b="0" dirty="0" err="1">
                <a:effectLst>
                  <a:outerShdw blurRad="38100" dist="38100" dir="2700000" algn="tl">
                    <a:srgbClr val="000000">
                      <a:alpha val="43137"/>
                    </a:srgbClr>
                  </a:outerShdw>
                </a:effectLst>
              </a:rPr>
              <a:t>PergamOS</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Thyatira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Sardis</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Philadelphia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Laodicea</a:t>
            </a:r>
          </a:p>
        </p:txBody>
      </p:sp>
    </p:spTree>
    <p:extLst>
      <p:ext uri="{BB962C8B-B14F-4D97-AF65-F5344CB8AC3E}">
        <p14:creationId xmlns:p14="http://schemas.microsoft.com/office/powerpoint/2010/main" val="301028752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938"/>
            <a:ext cx="7764463" cy="1325562"/>
          </a:xfrm>
        </p:spPr>
        <p:txBody>
          <a:bodyPr/>
          <a:lstStyle/>
          <a:p>
            <a:pPr eaLnBrk="1" fontAlgn="auto" hangingPunct="1">
              <a:spcAft>
                <a:spcPts val="0"/>
              </a:spcAft>
              <a:defRPr/>
            </a:pPr>
            <a:r>
              <a:rPr lang="en-US" altLang="en-US" dirty="0"/>
              <a:t>EPHESUS</a:t>
            </a:r>
          </a:p>
        </p:txBody>
      </p:sp>
      <p:sp>
        <p:nvSpPr>
          <p:cNvPr id="11267" name="Rectangle 3"/>
          <p:cNvSpPr>
            <a:spLocks noGrp="1" noChangeArrowheads="1"/>
          </p:cNvSpPr>
          <p:nvPr>
            <p:ph idx="1"/>
          </p:nvPr>
        </p:nvSpPr>
        <p:spPr>
          <a:xfrm>
            <a:off x="468745" y="999556"/>
            <a:ext cx="8382000" cy="5375844"/>
          </a:xfrm>
        </p:spPr>
        <p:txBody>
          <a:bodyPr>
            <a:noAutofit/>
          </a:bodyPr>
          <a:lstStyle/>
          <a:p>
            <a:r>
              <a:rPr lang="en-US" sz="2200" dirty="0">
                <a:latin typeface="Bell MT" panose="02020503060305020303" pitchFamily="18" charset="0"/>
              </a:rPr>
              <a:t>Capital city where famous orators philosophers came. 50,000 seat amphitheater for entertainment. </a:t>
            </a:r>
          </a:p>
          <a:p>
            <a:r>
              <a:rPr lang="en-US" sz="2200" dirty="0">
                <a:latin typeface="Bell MT" panose="02020503060305020303" pitchFamily="18" charset="0"/>
              </a:rPr>
              <a:t>Church founded by Paul (see Acts 18:19-21, 19:1-10) who spent about three years here--longer than any other place. </a:t>
            </a:r>
          </a:p>
          <a:p>
            <a:pPr marL="0" indent="0" eaLnBrk="1" fontAlgn="auto" hangingPunct="1">
              <a:spcAft>
                <a:spcPts val="0"/>
              </a:spcAft>
              <a:buNone/>
              <a:defRPr/>
            </a:pPr>
            <a:r>
              <a:rPr lang="en-US" altLang="en-US" sz="2400" dirty="0">
                <a:latin typeface="Bell MT" panose="02020503060305020303" pitchFamily="18" charset="0"/>
              </a:rPr>
              <a:t>Revelation 2:1-7 – In what way were the Saints at Ephesus chastened?</a:t>
            </a:r>
            <a:endParaRPr lang="en-US" altLang="en-US" sz="2400" i="1" dirty="0">
              <a:latin typeface="Bell MT" panose="02020503060305020303" pitchFamily="18" charset="0"/>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2236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noChangeArrowheads="1"/>
          </p:cNvSpPr>
          <p:nvPr/>
        </p:nvSpPr>
        <p:spPr bwMode="auto">
          <a:xfrm>
            <a:off x="-57150" y="507999"/>
            <a:ext cx="9144000" cy="75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3200" dirty="0">
                <a:latin typeface="+mj-lt"/>
                <a:cs typeface="Andalus" pitchFamily="18" charset="0"/>
              </a:rPr>
              <a:t>“Thou hast left thy first love”</a:t>
            </a:r>
            <a:br>
              <a:rPr lang="en-US" altLang="en-US" sz="3200" dirty="0">
                <a:latin typeface="+mj-lt"/>
                <a:cs typeface="Andalus" pitchFamily="18" charset="0"/>
              </a:rPr>
            </a:br>
            <a:r>
              <a:rPr lang="en-US" altLang="en-US" dirty="0">
                <a:latin typeface="+mj-lt"/>
                <a:cs typeface="Andalus" pitchFamily="18" charset="0"/>
              </a:rPr>
              <a:t>John 21:3-11,15-17</a:t>
            </a:r>
          </a:p>
        </p:txBody>
      </p:sp>
      <p:pic>
        <p:nvPicPr>
          <p:cNvPr id="23555" name="Picture 4" descr="C:\Users\richardsed\Desktop\Dropbox\S&amp;I\NT Pictures\NT images from website\john_21~15-17+lovestthoumemorethanthe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254" y="1385455"/>
            <a:ext cx="44577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1204276">
            <a:off x="6675004" y="4754130"/>
            <a:ext cx="1117600" cy="769938"/>
          </a:xfrm>
          <a:prstGeom prst="rect">
            <a:avLst/>
          </a:prstGeom>
        </p:spPr>
        <p:txBody>
          <a:bodyPr wrap="none">
            <a:spAutoFit/>
          </a:bodyPr>
          <a:lstStyle/>
          <a:p>
            <a:pPr>
              <a:defRPr/>
            </a:pPr>
            <a:r>
              <a:rPr lang="en-US" altLang="en-US" sz="4400" b="1" dirty="0">
                <a:solidFill>
                  <a:srgbClr val="FFFF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153</a:t>
            </a:r>
            <a:endParaRPr lang="en-US"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347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1000"/>
                                        <p:tgtEl>
                                          <p:spTgt spid="23555"/>
                                        </p:tgtEl>
                                      </p:cBhvr>
                                    </p:animEffect>
                                    <p:anim calcmode="lin" valueType="num">
                                      <p:cBhvr>
                                        <p:cTn id="8" dur="1000" fill="hold"/>
                                        <p:tgtEl>
                                          <p:spTgt spid="23555"/>
                                        </p:tgtEl>
                                        <p:attrNameLst>
                                          <p:attrName>ppt_x</p:attrName>
                                        </p:attrNameLst>
                                      </p:cBhvr>
                                      <p:tavLst>
                                        <p:tav tm="0">
                                          <p:val>
                                            <p:strVal val="#ppt_x"/>
                                          </p:val>
                                        </p:tav>
                                        <p:tav tm="100000">
                                          <p:val>
                                            <p:strVal val="#ppt_x"/>
                                          </p:val>
                                        </p:tav>
                                      </p:tavLst>
                                    </p:anim>
                                    <p:anim calcmode="lin" valueType="num">
                                      <p:cBhvr>
                                        <p:cTn id="9"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3657600" y="147782"/>
            <a:ext cx="5486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2400" dirty="0">
                <a:latin typeface="+mj-lt"/>
              </a:rPr>
              <a:t>“Why are you here? Why are we back on this same shore, by these same nets, having this same conversation? Wasn’t it obvious then and isn’t it obvious now that if I want fish, I can get fish? </a:t>
            </a:r>
          </a:p>
          <a:p>
            <a:pPr>
              <a:spcBef>
                <a:spcPct val="0"/>
              </a:spcBef>
              <a:buClrTx/>
              <a:buSzTx/>
              <a:buNone/>
            </a:pPr>
            <a:r>
              <a:rPr lang="en-US" altLang="en-US" sz="2400" dirty="0">
                <a:latin typeface="+mj-lt"/>
              </a:rPr>
              <a:t>“What I need are disciples—and I need them forever. I need someone to feed my sheep and save my lambs. I need someone to preach my gospel and defend my faith. I need someone who loves me, truly, truly loves me, and loves what our Father in Heaven has commissioned me to do...Did not my life and my love touch you?”</a:t>
            </a:r>
          </a:p>
          <a:p>
            <a:pPr>
              <a:spcBef>
                <a:spcPct val="0"/>
              </a:spcBef>
              <a:buClrTx/>
              <a:buSzTx/>
              <a:buNone/>
            </a:pPr>
            <a:endParaRPr lang="en-US" altLang="en-US" sz="2400" dirty="0">
              <a:latin typeface="+mj-lt"/>
            </a:endParaRPr>
          </a:p>
          <a:p>
            <a:pPr>
              <a:spcBef>
                <a:spcPct val="0"/>
              </a:spcBef>
              <a:buClrTx/>
              <a:buSzTx/>
              <a:buFontTx/>
              <a:buNone/>
            </a:pPr>
            <a:endParaRPr lang="en-US" altLang="en-US" sz="2400" dirty="0">
              <a:latin typeface="+mj-lt"/>
            </a:endParaRPr>
          </a:p>
        </p:txBody>
      </p:sp>
      <p:pic>
        <p:nvPicPr>
          <p:cNvPr id="3" name="Picture 4" descr="C:\Users\richardsed\Desktop\Dropbox\S&amp;I\NT Pictures\NT images from website\john_21~15-17+lovestthoumemorethanthese.jpg"/>
          <p:cNvPicPr>
            <a:picLocks noChangeAspect="1" noChangeArrowheads="1"/>
          </p:cNvPicPr>
          <p:nvPr/>
        </p:nvPicPr>
        <p:blipFill>
          <a:blip r:embed="rId2"/>
          <a:srcRect/>
          <a:stretch>
            <a:fillRect/>
          </a:stretch>
        </p:blipFill>
        <p:spPr bwMode="auto">
          <a:xfrm>
            <a:off x="152400" y="609600"/>
            <a:ext cx="3505200" cy="4243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908792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ChangeArrowheads="1"/>
          </p:cNvSpPr>
          <p:nvPr/>
        </p:nvSpPr>
        <p:spPr bwMode="auto">
          <a:xfrm>
            <a:off x="3694544" y="806450"/>
            <a:ext cx="5541819"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2400" dirty="0">
                <a:latin typeface="+mj-lt"/>
              </a:rPr>
              <a:t>“I will be very surprised if at some point God does not ask us exactly what Christ asked Simon Peter: “Did you love me?”  And if at such a moment we can stammer out, “Yea, Lord, thou </a:t>
            </a:r>
            <a:r>
              <a:rPr lang="en-US" altLang="en-US" sz="2400" dirty="0" err="1">
                <a:latin typeface="+mj-lt"/>
              </a:rPr>
              <a:t>knowest</a:t>
            </a:r>
            <a:r>
              <a:rPr lang="en-US" altLang="en-US" sz="2400" dirty="0">
                <a:latin typeface="+mj-lt"/>
              </a:rPr>
              <a:t> that I love thee,” then He may remind us that </a:t>
            </a:r>
            <a:r>
              <a:rPr lang="en-US" altLang="en-US" sz="2400" b="1" dirty="0">
                <a:latin typeface="+mj-lt"/>
              </a:rPr>
              <a:t>the crowning characteristic of love is always loyalty</a:t>
            </a:r>
            <a:r>
              <a:rPr lang="en-US" altLang="en-US" sz="2400" dirty="0">
                <a:latin typeface="+mj-lt"/>
              </a:rPr>
              <a:t>.” </a:t>
            </a:r>
            <a:r>
              <a:rPr lang="en-US" altLang="en-US" sz="1600" dirty="0">
                <a:latin typeface="+mj-lt"/>
              </a:rPr>
              <a:t>(Elder Holland, October 2012 General Conference).</a:t>
            </a:r>
          </a:p>
        </p:txBody>
      </p:sp>
      <p:pic>
        <p:nvPicPr>
          <p:cNvPr id="28675" name="Picture 5" descr="https://www.lds.org/bc/content/shared/content/images/leaders/jeffrey-r-holland-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91" y="806450"/>
            <a:ext cx="3544454" cy="4437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71002"/>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23420</TotalTime>
  <Words>1396</Words>
  <Application>Microsoft Office PowerPoint</Application>
  <PresentationFormat>On-screen Show (4:3)</PresentationFormat>
  <Paragraphs>99</Paragraphs>
  <Slides>32</Slides>
  <Notes>2</Notes>
  <HiddenSlides>3</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Andalus</vt:lpstr>
      <vt:lpstr>Arial</vt:lpstr>
      <vt:lpstr>Bell MT</vt:lpstr>
      <vt:lpstr>Bookman Old Style</vt:lpstr>
      <vt:lpstr>Calibri</vt:lpstr>
      <vt:lpstr>Rockwell</vt:lpstr>
      <vt:lpstr>Tahoma</vt:lpstr>
      <vt:lpstr>Times New Roman</vt:lpstr>
      <vt:lpstr>Vladimir Script</vt:lpstr>
      <vt:lpstr>Wingdings</vt:lpstr>
      <vt:lpstr>Wingdings 2</vt:lpstr>
      <vt:lpstr>Wingdings 3</vt:lpstr>
      <vt:lpstr>Damask</vt:lpstr>
      <vt:lpstr>The Book of Revelation</vt:lpstr>
      <vt:lpstr>the book of Revelation</vt:lpstr>
      <vt:lpstr>PowerPoint Presentation</vt:lpstr>
      <vt:lpstr>PowerPoint Presentation</vt:lpstr>
      <vt:lpstr>Ephesus Smyrna PergamOS Thyatira Sardis Philadelphia Laodicea</vt:lpstr>
      <vt:lpstr>EPHESUS</vt:lpstr>
      <vt:lpstr>PowerPoint Presentation</vt:lpstr>
      <vt:lpstr>PowerPoint Presentation</vt:lpstr>
      <vt:lpstr>PowerPoint Presentation</vt:lpstr>
      <vt:lpstr>PowerPoint Presentation</vt:lpstr>
      <vt:lpstr>PowerPoint Presentation</vt:lpstr>
      <vt:lpstr>Ephesus Smyrna Pergamum Thyatira Sardis Philadelphia Laodicea</vt:lpstr>
      <vt:lpstr>Polycarp</vt:lpstr>
      <vt:lpstr>PowerPoint Presentation</vt:lpstr>
      <vt:lpstr>PowerPoint Presentation</vt:lpstr>
      <vt:lpstr>PowerPoint Presentation</vt:lpstr>
      <vt:lpstr>PowerPoint Presentation</vt:lpstr>
      <vt:lpstr>PowerPoint Presentation</vt:lpstr>
      <vt:lpstr>Ephesus Smyrna PergamOS Thyatira Sardis Philadelphia Laodicea</vt:lpstr>
      <vt:lpstr>PowerPoint Presentation</vt:lpstr>
      <vt:lpstr>PowerPoint Presentation</vt:lpstr>
      <vt:lpstr>PowerPoint Presentation</vt:lpstr>
      <vt:lpstr>PowerPoint Presentation</vt:lpstr>
      <vt:lpstr>HIDDEN MANNA: An Analogy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365</cp:revision>
  <dcterms:created xsi:type="dcterms:W3CDTF">2006-07-12T19:00:47Z</dcterms:created>
  <dcterms:modified xsi:type="dcterms:W3CDTF">2018-01-22T20:45:36Z</dcterms:modified>
</cp:coreProperties>
</file>