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28"/>
  </p:notesMasterIdLst>
  <p:sldIdLst>
    <p:sldId id="888" r:id="rId2"/>
    <p:sldId id="1012" r:id="rId3"/>
    <p:sldId id="1004" r:id="rId4"/>
    <p:sldId id="1006" r:id="rId5"/>
    <p:sldId id="1007" r:id="rId6"/>
    <p:sldId id="1005" r:id="rId7"/>
    <p:sldId id="1014" r:id="rId8"/>
    <p:sldId id="921" r:id="rId9"/>
    <p:sldId id="910" r:id="rId10"/>
    <p:sldId id="911" r:id="rId11"/>
    <p:sldId id="909" r:id="rId12"/>
    <p:sldId id="548" r:id="rId13"/>
    <p:sldId id="959" r:id="rId14"/>
    <p:sldId id="923" r:id="rId15"/>
    <p:sldId id="924" r:id="rId16"/>
    <p:sldId id="952" r:id="rId17"/>
    <p:sldId id="649" r:id="rId18"/>
    <p:sldId id="996" r:id="rId19"/>
    <p:sldId id="1013" r:id="rId20"/>
    <p:sldId id="966" r:id="rId21"/>
    <p:sldId id="978" r:id="rId22"/>
    <p:sldId id="1000" r:id="rId23"/>
    <p:sldId id="1001" r:id="rId24"/>
    <p:sldId id="975" r:id="rId25"/>
    <p:sldId id="976" r:id="rId26"/>
    <p:sldId id="955"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2929"/>
    <a:srgbClr val="0033CC"/>
    <a:srgbClr val="5F69B5"/>
    <a:srgbClr val="979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31" autoAdjust="0"/>
    <p:restoredTop sz="93979" autoAdjust="0"/>
  </p:normalViewPr>
  <p:slideViewPr>
    <p:cSldViewPr snapToGrid="0">
      <p:cViewPr varScale="1">
        <p:scale>
          <a:sx n="69" d="100"/>
          <a:sy n="69" d="100"/>
        </p:scale>
        <p:origin x="988"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A2B1A05E-4E26-4892-8478-A55B2BFB5D2C}" type="datetimeFigureOut">
              <a:rPr lang="en-US"/>
              <a:pPr>
                <a:defRPr/>
              </a:pPr>
              <a:t>1/17/2018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B12890A-0C69-43DD-92E2-66AFC0E5088A}" type="slidenum">
              <a:rPr lang="en-US" altLang="en-US"/>
              <a:pPr>
                <a:defRPr/>
              </a:pPr>
              <a:t>‹#›</a:t>
            </a:fld>
            <a:endParaRPr lang="en-US" altLang="en-US"/>
          </a:p>
        </p:txBody>
      </p:sp>
    </p:spTree>
    <p:extLst>
      <p:ext uri="{BB962C8B-B14F-4D97-AF65-F5344CB8AC3E}">
        <p14:creationId xmlns:p14="http://schemas.microsoft.com/office/powerpoint/2010/main" val="1459285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Patmos is located 50 miles offshore of western Turkey.  The island is about 10 miles long and 5 miles wide.   </a:t>
            </a:r>
          </a:p>
          <a:p>
            <a:pPr eaLnBrk="1" hangingPunct="1"/>
            <a:endParaRPr lang="en-US" altLang="en-US"/>
          </a:p>
          <a:p>
            <a:pPr eaLnBrk="1" hangingPunct="1"/>
            <a:r>
              <a:rPr lang="en-US" altLang="en-US"/>
              <a:t>Since there is no further identification of the writer other than “John,” it presumes a familiarity on the reader’s part.  It is therefore not just anyone named “John,” but the apostle John, who is now an old man.</a:t>
            </a:r>
          </a:p>
          <a:p>
            <a:pPr eaLnBrk="1" hangingPunct="1"/>
            <a:endParaRPr lang="en-US" altLang="en-US"/>
          </a:p>
          <a:p>
            <a:pPr eaLnBrk="1" hangingPunct="1"/>
            <a:r>
              <a:rPr lang="en-US" altLang="en-US"/>
              <a:t>Emperor Domitian was assassinated in A.D. 96.  Late in his reign, he forced his subjects to address him as “Lord and God.”  Those who refused were harshly punished.  Many Christians were exiled to penal colonies or executed.</a:t>
            </a:r>
          </a:p>
          <a:p>
            <a:pPr eaLnBrk="1" hangingPunct="1"/>
            <a:endParaRPr lang="en-US" altLang="en-US"/>
          </a:p>
          <a:p>
            <a:pPr eaLnBrk="1" hangingPunct="1"/>
            <a:endParaRPr lang="en-US" altLang="en-US"/>
          </a:p>
          <a:p>
            <a:pPr eaLnBrk="1" hangingPunct="1"/>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E92F154-D50B-4AFC-A6DA-3CFFB56B03E7}"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3921834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628650" indent="-457200">
              <a:spcBef>
                <a:spcPts val="0"/>
              </a:spcBef>
              <a:spcAft>
                <a:spcPts val="0"/>
              </a:spcAft>
              <a:buFont typeface="Arial" panose="020B0604020202020204" pitchFamily="34" charset="0"/>
              <a:buChar char="•"/>
            </a:pPr>
            <a:r>
              <a:rPr lang="en-US" sz="1200" b="1" dirty="0">
                <a:effectLst>
                  <a:outerShdw blurRad="38100" dist="38100" dir="2700000" algn="tl">
                    <a:srgbClr val="000000">
                      <a:alpha val="43137"/>
                    </a:srgbClr>
                  </a:outerShdw>
                </a:effectLst>
                <a:latin typeface="Calibri" panose="020F0502020204030204" pitchFamily="34" charset="0"/>
              </a:rPr>
              <a:t>How long were they in slaved?</a:t>
            </a:r>
          </a:p>
          <a:p>
            <a:pPr marL="457200" marR="628650" indent="-457200">
              <a:spcBef>
                <a:spcPts val="0"/>
              </a:spcBef>
              <a:spcAft>
                <a:spcPts val="0"/>
              </a:spcAft>
              <a:buFont typeface="Arial" panose="020B0604020202020204" pitchFamily="34" charset="0"/>
              <a:buChar char="•"/>
            </a:pPr>
            <a:r>
              <a:rPr lang="en-US" sz="1200" b="1" dirty="0">
                <a:effectLst>
                  <a:outerShdw blurRad="38100" dist="38100" dir="2700000" algn="tl">
                    <a:srgbClr val="000000">
                      <a:alpha val="43137"/>
                    </a:srgbClr>
                  </a:outerShdw>
                </a:effectLst>
                <a:latin typeface="Calibri" panose="020F0502020204030204" pitchFamily="34" charset="0"/>
              </a:rPr>
              <a:t>How did their first Sabbath feel?</a:t>
            </a:r>
          </a:p>
          <a:p>
            <a:pPr marL="457200" marR="628650" indent="-457200">
              <a:spcBef>
                <a:spcPts val="0"/>
              </a:spcBef>
              <a:spcAft>
                <a:spcPts val="0"/>
              </a:spcAft>
              <a:buFont typeface="Arial" panose="020B0604020202020204" pitchFamily="34" charset="0"/>
              <a:buChar char="•"/>
            </a:pPr>
            <a:r>
              <a:rPr lang="en-US" sz="1200" b="1" dirty="0">
                <a:effectLst>
                  <a:outerShdw blurRad="38100" dist="38100" dir="2700000" algn="tl">
                    <a:srgbClr val="000000">
                      <a:alpha val="43137"/>
                    </a:srgbClr>
                  </a:outerShdw>
                </a:effectLst>
                <a:latin typeface="Calibri" panose="020F0502020204030204" pitchFamily="34" charset="0"/>
              </a:rPr>
              <a:t>Principle: We are not machines; we need rest and time to worship</a:t>
            </a:r>
            <a:endParaRPr lang="en-US" sz="1200" b="1" dirty="0">
              <a:effectLst>
                <a:outerShdw blurRad="38100" dist="38100" dir="2700000" algn="tl">
                  <a:srgbClr val="000000">
                    <a:alpha val="43137"/>
                  </a:srgbClr>
                </a:outerShdw>
              </a:effectLst>
            </a:endParaRPr>
          </a:p>
          <a:p>
            <a:endParaRPr lang="en-US" dirty="0"/>
          </a:p>
        </p:txBody>
      </p:sp>
      <p:sp>
        <p:nvSpPr>
          <p:cNvPr id="4" name="Slide Number Placeholder 3"/>
          <p:cNvSpPr>
            <a:spLocks noGrp="1"/>
          </p:cNvSpPr>
          <p:nvPr>
            <p:ph type="sldNum" sz="quarter" idx="10"/>
          </p:nvPr>
        </p:nvSpPr>
        <p:spPr/>
        <p:txBody>
          <a:bodyPr/>
          <a:lstStyle/>
          <a:p>
            <a:pPr>
              <a:defRPr/>
            </a:pPr>
            <a:fld id="{2B12890A-0C69-43DD-92E2-66AFC0E5088A}" type="slidenum">
              <a:rPr lang="en-US" altLang="en-US" smtClean="0"/>
              <a:pPr>
                <a:defRPr/>
              </a:pPr>
              <a:t>8</a:t>
            </a:fld>
            <a:endParaRPr lang="en-US" altLang="en-US"/>
          </a:p>
        </p:txBody>
      </p:sp>
    </p:spTree>
    <p:extLst>
      <p:ext uri="{BB962C8B-B14F-4D97-AF65-F5344CB8AC3E}">
        <p14:creationId xmlns:p14="http://schemas.microsoft.com/office/powerpoint/2010/main" val="1876875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kern="1200" dirty="0">
                <a:solidFill>
                  <a:schemeClr val="tx1"/>
                </a:solidFill>
                <a:latin typeface="+mn-lt"/>
                <a:ea typeface="+mn-ea"/>
                <a:cs typeface="+mn-cs"/>
              </a:rPr>
              <a:t>Son of Man?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“Christ is the Son of Man, meaning that his Father (the Eternal God!) is a Holy Man. In the language of Adam, ‘Man of Holiness' is the name of God and the name of his Only Begotten is the Son of Man, even Jesus Christ. Thus Christ is the Son of Man of Holiness or more briefly put, the Son of Man.” </a:t>
            </a:r>
            <a:r>
              <a:rPr lang="en-US" sz="1000" kern="1200" dirty="0">
                <a:solidFill>
                  <a:schemeClr val="tx1"/>
                </a:solidFill>
                <a:latin typeface="+mn-lt"/>
                <a:ea typeface="+mn-ea"/>
                <a:cs typeface="+mn-cs"/>
              </a:rPr>
              <a:t>(Bruce R. McConkie, DNTC, 3: 444.)</a:t>
            </a:r>
            <a:br>
              <a:rPr lang="en-US" sz="1200" kern="1200" dirty="0">
                <a:solidFill>
                  <a:schemeClr val="tx1"/>
                </a:solidFill>
                <a:latin typeface="+mn-lt"/>
                <a:ea typeface="+mn-ea"/>
                <a:cs typeface="+mn-cs"/>
              </a:rPr>
            </a:b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2B12890A-0C69-43DD-92E2-66AFC0E5088A}" type="slidenum">
              <a:rPr lang="en-US" altLang="en-US" smtClean="0"/>
              <a:pPr>
                <a:defRPr/>
              </a:pPr>
              <a:t>18</a:t>
            </a:fld>
            <a:endParaRPr lang="en-US" altLang="en-US"/>
          </a:p>
        </p:txBody>
      </p:sp>
    </p:spTree>
    <p:extLst>
      <p:ext uri="{BB962C8B-B14F-4D97-AF65-F5344CB8AC3E}">
        <p14:creationId xmlns:p14="http://schemas.microsoft.com/office/powerpoint/2010/main" val="3176773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kern="1200" dirty="0">
                <a:solidFill>
                  <a:schemeClr val="tx1"/>
                </a:solidFill>
                <a:latin typeface="+mn-lt"/>
                <a:ea typeface="+mn-ea"/>
                <a:cs typeface="+mn-cs"/>
              </a:rPr>
              <a:t>Son of Man?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“Christ is the Son of Man, meaning that his Father (the Eternal God!) is a Holy Man. In the language of Adam, ‘Man of Holiness' is the name of God and the name of his Only Begotten is the Son of Man, even Jesus Christ. Thus Christ is the Son of Man of Holiness or more briefly put, the Son of Man.” </a:t>
            </a:r>
            <a:r>
              <a:rPr lang="en-US" sz="1000" kern="1200" dirty="0">
                <a:solidFill>
                  <a:schemeClr val="tx1"/>
                </a:solidFill>
                <a:latin typeface="+mn-lt"/>
                <a:ea typeface="+mn-ea"/>
                <a:cs typeface="+mn-cs"/>
              </a:rPr>
              <a:t>(Bruce R. McConkie, DNTC, 3: 444.)</a:t>
            </a:r>
            <a:br>
              <a:rPr lang="en-US" sz="1200" kern="1200" dirty="0">
                <a:solidFill>
                  <a:schemeClr val="tx1"/>
                </a:solidFill>
                <a:latin typeface="+mn-lt"/>
                <a:ea typeface="+mn-ea"/>
                <a:cs typeface="+mn-cs"/>
              </a:rPr>
            </a:b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2B12890A-0C69-43DD-92E2-66AFC0E5088A}" type="slidenum">
              <a:rPr lang="en-US" altLang="en-US" smtClean="0"/>
              <a:pPr>
                <a:defRPr/>
              </a:pPr>
              <a:t>19</a:t>
            </a:fld>
            <a:endParaRPr lang="en-US" altLang="en-US"/>
          </a:p>
        </p:txBody>
      </p:sp>
    </p:spTree>
    <p:extLst>
      <p:ext uri="{BB962C8B-B14F-4D97-AF65-F5344CB8AC3E}">
        <p14:creationId xmlns:p14="http://schemas.microsoft.com/office/powerpoint/2010/main" val="3471627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A7F3BE-EEAD-4E71-B686-F70F190F1A93}" type="slidenum">
              <a:rPr lang="en-US" smtClean="0"/>
              <a:pPr/>
              <a:t>21</a:t>
            </a:fld>
            <a:endParaRPr lang="en-US"/>
          </a:p>
        </p:txBody>
      </p:sp>
    </p:spTree>
    <p:extLst>
      <p:ext uri="{BB962C8B-B14F-4D97-AF65-F5344CB8AC3E}">
        <p14:creationId xmlns:p14="http://schemas.microsoft.com/office/powerpoint/2010/main" val="1589457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602D02-651C-4C36-A48A-B07AA34EC33B}" type="slidenum">
              <a:rPr lang="en-US" altLang="en-US"/>
              <a:pPr>
                <a:defRPr/>
              </a:pPr>
              <a:t>‹#›</a:t>
            </a:fld>
            <a:endParaRPr lang="en-US" altLang="en-US"/>
          </a:p>
        </p:txBody>
      </p:sp>
    </p:spTree>
    <p:extLst>
      <p:ext uri="{BB962C8B-B14F-4D97-AF65-F5344CB8AC3E}">
        <p14:creationId xmlns:p14="http://schemas.microsoft.com/office/powerpoint/2010/main" val="2572057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6" y="5108728"/>
            <a:ext cx="7774499" cy="68247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4E6C24-206D-4A64-A5F4-6FEF8C1FBC95}" type="slidenum">
              <a:rPr lang="en-US" altLang="en-US"/>
              <a:pPr>
                <a:defRPr/>
              </a:pPr>
              <a:t>‹#›</a:t>
            </a:fld>
            <a:endParaRPr lang="en-US" altLang="en-US"/>
          </a:p>
        </p:txBody>
      </p:sp>
    </p:spTree>
    <p:extLst>
      <p:ext uri="{BB962C8B-B14F-4D97-AF65-F5344CB8AC3E}">
        <p14:creationId xmlns:p14="http://schemas.microsoft.com/office/powerpoint/2010/main" val="2688377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918B3F-237D-4C21-8C41-9FBA9CB010B8}" type="slidenum">
              <a:rPr lang="en-US" altLang="en-US"/>
              <a:pPr>
                <a:defRPr/>
              </a:pPr>
              <a:t>‹#›</a:t>
            </a:fld>
            <a:endParaRPr lang="en-US" altLang="en-US"/>
          </a:p>
        </p:txBody>
      </p:sp>
    </p:spTree>
    <p:extLst>
      <p:ext uri="{BB962C8B-B14F-4D97-AF65-F5344CB8AC3E}">
        <p14:creationId xmlns:p14="http://schemas.microsoft.com/office/powerpoint/2010/main" val="2403793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504825" y="641350"/>
            <a:ext cx="4572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6" name="TextBox 5"/>
          <p:cNvSpPr txBox="1"/>
          <p:nvPr/>
        </p:nvSpPr>
        <p:spPr>
          <a:xfrm>
            <a:off x="7947025" y="3073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1084659" y="609600"/>
            <a:ext cx="6977064" cy="2992904"/>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4"/>
          <p:cNvSpPr>
            <a:spLocks noGrp="1"/>
          </p:cNvSpPr>
          <p:nvPr>
            <p:ph type="dt" sz="half" idx="14"/>
          </p:nvPr>
        </p:nvSpPr>
        <p:spPr/>
        <p:txBody>
          <a:bodyPr/>
          <a:lstStyle>
            <a:lvl1pPr>
              <a:defRPr/>
            </a:lvl1pPr>
          </a:lstStyle>
          <a:p>
            <a:pPr>
              <a:defRPr/>
            </a:pPr>
            <a:endParaRPr lang="en-US"/>
          </a:p>
        </p:txBody>
      </p:sp>
      <p:sp>
        <p:nvSpPr>
          <p:cNvPr id="8" name="Footer Placeholder 5"/>
          <p:cNvSpPr>
            <a:spLocks noGrp="1"/>
          </p:cNvSpPr>
          <p:nvPr>
            <p:ph type="ftr" sz="quarter" idx="15"/>
          </p:nvPr>
        </p:nvSpPr>
        <p:spPr/>
        <p:txBody>
          <a:bodyPr/>
          <a:lstStyle>
            <a:lvl1pPr>
              <a:defRPr/>
            </a:lvl1pPr>
          </a:lstStyle>
          <a:p>
            <a:pPr>
              <a:defRPr/>
            </a:pPr>
            <a:endParaRPr lang="en-US"/>
          </a:p>
        </p:txBody>
      </p:sp>
      <p:sp>
        <p:nvSpPr>
          <p:cNvPr id="9" name="Slide Number Placeholder 6"/>
          <p:cNvSpPr>
            <a:spLocks noGrp="1"/>
          </p:cNvSpPr>
          <p:nvPr>
            <p:ph type="sldNum" sz="quarter" idx="16"/>
          </p:nvPr>
        </p:nvSpPr>
        <p:spPr/>
        <p:txBody>
          <a:bodyPr/>
          <a:lstStyle>
            <a:lvl1pPr>
              <a:defRPr/>
            </a:lvl1pPr>
          </a:lstStyle>
          <a:p>
            <a:pPr>
              <a:defRPr/>
            </a:pPr>
            <a:fld id="{2785FBBF-B1A1-4666-AE67-E6FA2C7E62F0}" type="slidenum">
              <a:rPr lang="en-US" altLang="en-US"/>
              <a:pPr>
                <a:defRPr/>
              </a:pPr>
              <a:t>‹#›</a:t>
            </a:fld>
            <a:endParaRPr lang="en-US" altLang="en-US"/>
          </a:p>
        </p:txBody>
      </p:sp>
    </p:spTree>
    <p:extLst>
      <p:ext uri="{BB962C8B-B14F-4D97-AF65-F5344CB8AC3E}">
        <p14:creationId xmlns:p14="http://schemas.microsoft.com/office/powerpoint/2010/main" val="670603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CA930F-085B-4EDB-A402-9411D9019995}" type="slidenum">
              <a:rPr lang="en-US" altLang="en-US"/>
              <a:pPr>
                <a:defRPr/>
              </a:pPr>
              <a:t>‹#›</a:t>
            </a:fld>
            <a:endParaRPr lang="en-US" altLang="en-US"/>
          </a:p>
        </p:txBody>
      </p:sp>
    </p:spTree>
    <p:extLst>
      <p:ext uri="{BB962C8B-B14F-4D97-AF65-F5344CB8AC3E}">
        <p14:creationId xmlns:p14="http://schemas.microsoft.com/office/powerpoint/2010/main" val="3626296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Date Placeholder 3"/>
          <p:cNvSpPr>
            <a:spLocks noGrp="1"/>
          </p:cNvSpPr>
          <p:nvPr>
            <p:ph type="dt" sz="half" idx="18"/>
          </p:nvPr>
        </p:nvSpPr>
        <p:spPr/>
        <p:txBody>
          <a:bodyPr/>
          <a:lstStyle>
            <a:lvl1pPr>
              <a:defRPr/>
            </a:lvl1pPr>
          </a:lstStyle>
          <a:p>
            <a:pPr>
              <a:defRPr/>
            </a:pPr>
            <a:endParaRPr lang="en-US"/>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pPr>
              <a:defRPr/>
            </a:pPr>
            <a:fld id="{3C7265A1-C2D4-4C30-82D3-A3A00D09D63A}" type="slidenum">
              <a:rPr lang="en-US" altLang="en-US"/>
              <a:pPr>
                <a:defRPr/>
              </a:pPr>
              <a:t>‹#›</a:t>
            </a:fld>
            <a:endParaRPr lang="en-US" altLang="en-US"/>
          </a:p>
        </p:txBody>
      </p:sp>
    </p:spTree>
    <p:extLst>
      <p:ext uri="{BB962C8B-B14F-4D97-AF65-F5344CB8AC3E}">
        <p14:creationId xmlns:p14="http://schemas.microsoft.com/office/powerpoint/2010/main" val="499384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685347" y="4565409"/>
            <a:ext cx="2474216"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331011" y="4565408"/>
            <a:ext cx="2475252"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979973" y="4565410"/>
            <a:ext cx="2470694" cy="1225790"/>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3"/>
          <p:cNvSpPr>
            <a:spLocks noGrp="1"/>
          </p:cNvSpPr>
          <p:nvPr>
            <p:ph type="dt" sz="half" idx="23"/>
          </p:nvPr>
        </p:nvSpPr>
        <p:spPr/>
        <p:txBody>
          <a:bodyPr/>
          <a:lstStyle>
            <a:lvl1pPr>
              <a:defRPr/>
            </a:lvl1pPr>
          </a:lstStyle>
          <a:p>
            <a:pPr>
              <a:defRPr/>
            </a:pPr>
            <a:endParaRPr lang="en-US"/>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pPr>
              <a:defRPr/>
            </a:pPr>
            <a:fld id="{5CCDD9C1-386F-4D04-829B-D19EB04AF528}" type="slidenum">
              <a:rPr lang="en-US" altLang="en-US"/>
              <a:pPr>
                <a:defRPr/>
              </a:pPr>
              <a:t>‹#›</a:t>
            </a:fld>
            <a:endParaRPr lang="en-US" altLang="en-US"/>
          </a:p>
        </p:txBody>
      </p:sp>
    </p:spTree>
    <p:extLst>
      <p:ext uri="{BB962C8B-B14F-4D97-AF65-F5344CB8AC3E}">
        <p14:creationId xmlns:p14="http://schemas.microsoft.com/office/powerpoint/2010/main" val="4229450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4DE58D-BDC8-484D-B093-733EE0EC856F}" type="slidenum">
              <a:rPr lang="en-US" altLang="en-US"/>
              <a:pPr>
                <a:defRPr/>
              </a:pPr>
              <a:t>‹#›</a:t>
            </a:fld>
            <a:endParaRPr lang="en-US" altLang="en-US"/>
          </a:p>
        </p:txBody>
      </p:sp>
    </p:spTree>
    <p:extLst>
      <p:ext uri="{BB962C8B-B14F-4D97-AF65-F5344CB8AC3E}">
        <p14:creationId xmlns:p14="http://schemas.microsoft.com/office/powerpoint/2010/main" val="2306676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364489-8B14-4F75-BBDA-A26127F3F2E6}" type="slidenum">
              <a:rPr lang="en-US" altLang="en-US"/>
              <a:pPr>
                <a:defRPr/>
              </a:pPr>
              <a:t>‹#›</a:t>
            </a:fld>
            <a:endParaRPr lang="en-US" altLang="en-US"/>
          </a:p>
        </p:txBody>
      </p:sp>
    </p:spTree>
    <p:extLst>
      <p:ext uri="{BB962C8B-B14F-4D97-AF65-F5344CB8AC3E}">
        <p14:creationId xmlns:p14="http://schemas.microsoft.com/office/powerpoint/2010/main" val="4241523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F28889-67C9-4467-9C52-4811321B6EA4}" type="slidenum">
              <a:rPr lang="en-US" altLang="en-US"/>
              <a:pPr>
                <a:defRPr/>
              </a:pPr>
              <a:t>‹#›</a:t>
            </a:fld>
            <a:endParaRPr lang="en-US" altLang="en-US"/>
          </a:p>
        </p:txBody>
      </p:sp>
    </p:spTree>
    <p:extLst>
      <p:ext uri="{BB962C8B-B14F-4D97-AF65-F5344CB8AC3E}">
        <p14:creationId xmlns:p14="http://schemas.microsoft.com/office/powerpoint/2010/main" val="129916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EC46AA-F4B2-4431-96C8-6D4232285CC3}" type="slidenum">
              <a:rPr lang="en-US" altLang="en-US"/>
              <a:pPr>
                <a:defRPr/>
              </a:pPr>
              <a:t>‹#›</a:t>
            </a:fld>
            <a:endParaRPr lang="en-US" altLang="en-US"/>
          </a:p>
        </p:txBody>
      </p:sp>
    </p:spTree>
    <p:extLst>
      <p:ext uri="{BB962C8B-B14F-4D97-AF65-F5344CB8AC3E}">
        <p14:creationId xmlns:p14="http://schemas.microsoft.com/office/powerpoint/2010/main" val="1090761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BBE6F9-387A-4B85-9F39-400CC4DCBC47}" type="slidenum">
              <a:rPr lang="en-US" altLang="en-US"/>
              <a:pPr>
                <a:defRPr/>
              </a:pPr>
              <a:t>‹#›</a:t>
            </a:fld>
            <a:endParaRPr lang="en-US" altLang="en-US"/>
          </a:p>
        </p:txBody>
      </p:sp>
    </p:spTree>
    <p:extLst>
      <p:ext uri="{BB962C8B-B14F-4D97-AF65-F5344CB8AC3E}">
        <p14:creationId xmlns:p14="http://schemas.microsoft.com/office/powerpoint/2010/main" val="1619242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11E8DED-5AD4-4D20-AA44-50A15178F8D1}" type="slidenum">
              <a:rPr lang="en-US" altLang="en-US"/>
              <a:pPr>
                <a:defRPr/>
              </a:pPr>
              <a:t>‹#›</a:t>
            </a:fld>
            <a:endParaRPr lang="en-US" altLang="en-US"/>
          </a:p>
        </p:txBody>
      </p:sp>
    </p:spTree>
    <p:extLst>
      <p:ext uri="{BB962C8B-B14F-4D97-AF65-F5344CB8AC3E}">
        <p14:creationId xmlns:p14="http://schemas.microsoft.com/office/powerpoint/2010/main" val="4254725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EA377A0-026E-4515-B7E2-FDEAC2399954}" type="slidenum">
              <a:rPr lang="en-US" altLang="en-US"/>
              <a:pPr>
                <a:defRPr/>
              </a:pPr>
              <a:t>‹#›</a:t>
            </a:fld>
            <a:endParaRPr lang="en-US" altLang="en-US"/>
          </a:p>
        </p:txBody>
      </p:sp>
    </p:spTree>
    <p:extLst>
      <p:ext uri="{BB962C8B-B14F-4D97-AF65-F5344CB8AC3E}">
        <p14:creationId xmlns:p14="http://schemas.microsoft.com/office/powerpoint/2010/main" val="329673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5035C48-A2A1-4820-9CD2-8C90C92D5C2C}" type="slidenum">
              <a:rPr lang="en-US" altLang="en-US"/>
              <a:pPr>
                <a:defRPr/>
              </a:pPr>
              <a:t>‹#›</a:t>
            </a:fld>
            <a:endParaRPr lang="en-US" altLang="en-US"/>
          </a:p>
        </p:txBody>
      </p:sp>
    </p:spTree>
    <p:extLst>
      <p:ext uri="{BB962C8B-B14F-4D97-AF65-F5344CB8AC3E}">
        <p14:creationId xmlns:p14="http://schemas.microsoft.com/office/powerpoint/2010/main" val="1820215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AD310C-4BC0-41EA-B237-BDA9E5900DD5}" type="slidenum">
              <a:rPr lang="en-US" altLang="en-US"/>
              <a:pPr>
                <a:defRPr/>
              </a:pPr>
              <a:t>‹#›</a:t>
            </a:fld>
            <a:endParaRPr lang="en-US" altLang="en-US"/>
          </a:p>
        </p:txBody>
      </p:sp>
    </p:spTree>
    <p:extLst>
      <p:ext uri="{BB962C8B-B14F-4D97-AF65-F5344CB8AC3E}">
        <p14:creationId xmlns:p14="http://schemas.microsoft.com/office/powerpoint/2010/main" val="3403920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6" y="2971800"/>
            <a:ext cx="4171242" cy="2819400"/>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99EBFC-1DA2-413B-A03C-5CA485BDB81B}" type="slidenum">
              <a:rPr lang="en-US" altLang="en-US"/>
              <a:pPr>
                <a:defRPr/>
              </a:pPr>
              <a:t>‹#›</a:t>
            </a:fld>
            <a:endParaRPr lang="en-US" altLang="en-US"/>
          </a:p>
        </p:txBody>
      </p:sp>
    </p:spTree>
    <p:extLst>
      <p:ext uri="{BB962C8B-B14F-4D97-AF65-F5344CB8AC3E}">
        <p14:creationId xmlns:p14="http://schemas.microsoft.com/office/powerpoint/2010/main" val="943090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09600"/>
            <a:ext cx="7764463"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95500"/>
            <a:ext cx="7764463" cy="3695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808AC51D-56FA-4417-9922-0AB090428D91}"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81" r:id="rId12"/>
    <p:sldLayoutId id="2147484176" r:id="rId13"/>
    <p:sldLayoutId id="2147484177" r:id="rId14"/>
    <p:sldLayoutId id="2147484178" r:id="rId15"/>
    <p:sldLayoutId id="2147484179" r:id="rId16"/>
    <p:sldLayoutId id="2147484180" r:id="rId17"/>
  </p:sldLayoutIdLst>
  <p:txStyles>
    <p:title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p:titleStyle>
    <p:body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png"/><Relationship Id="rId18" Type="http://schemas.openxmlformats.org/officeDocument/2006/relationships/image" Target="../media/image37.gif"/><Relationship Id="rId3" Type="http://schemas.openxmlformats.org/officeDocument/2006/relationships/image" Target="../media/image24.png"/><Relationship Id="rId7" Type="http://schemas.openxmlformats.org/officeDocument/2006/relationships/image" Target="../media/image27.jpeg"/><Relationship Id="rId12" Type="http://schemas.openxmlformats.org/officeDocument/2006/relationships/image" Target="../media/image32.png"/><Relationship Id="rId17" Type="http://schemas.openxmlformats.org/officeDocument/2006/relationships/image" Target="../media/image36.jpeg"/><Relationship Id="rId2" Type="http://schemas.openxmlformats.org/officeDocument/2006/relationships/image" Target="../media/image23.jpeg"/><Relationship Id="rId16"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jpeg"/><Relationship Id="rId15" Type="http://schemas.openxmlformats.org/officeDocument/2006/relationships/image" Target="../media/image34.jpeg"/><Relationship Id="rId10" Type="http://schemas.openxmlformats.org/officeDocument/2006/relationships/image" Target="../media/image30.jpeg"/><Relationship Id="rId19" Type="http://schemas.openxmlformats.org/officeDocument/2006/relationships/image" Target="../media/image38.gif"/><Relationship Id="rId4" Type="http://schemas.microsoft.com/office/2007/relationships/hdphoto" Target="../media/hdphoto2.wdp"/><Relationship Id="rId9" Type="http://schemas.openxmlformats.org/officeDocument/2006/relationships/image" Target="../media/image29.jpeg"/><Relationship Id="rId14" Type="http://schemas.microsoft.com/office/2007/relationships/hdphoto" Target="../media/hdphoto3.wdp"/></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8956"/>
          <a:stretch/>
        </p:blipFill>
        <p:spPr>
          <a:xfrm>
            <a:off x="2170545" y="0"/>
            <a:ext cx="4927871" cy="6729780"/>
          </a:xfrm>
          <a:prstGeom prst="rect">
            <a:avLst/>
          </a:prstGeom>
          <a:ln>
            <a:noFill/>
          </a:ln>
          <a:effectLst>
            <a:softEdge rad="112500"/>
          </a:effectLst>
        </p:spPr>
      </p:pic>
      <p:sp>
        <p:nvSpPr>
          <p:cNvPr id="4" name="Title 1">
            <a:extLst>
              <a:ext uri="{FF2B5EF4-FFF2-40B4-BE49-F238E27FC236}">
                <a16:creationId xmlns:a16="http://schemas.microsoft.com/office/drawing/2014/main" id="{E63D5416-A877-4361-9F91-A3555F3575C5}"/>
              </a:ext>
            </a:extLst>
          </p:cNvPr>
          <p:cNvSpPr>
            <a:spLocks noGrp="1"/>
          </p:cNvSpPr>
          <p:nvPr>
            <p:ph type="title"/>
          </p:nvPr>
        </p:nvSpPr>
        <p:spPr>
          <a:xfrm>
            <a:off x="574964" y="184006"/>
            <a:ext cx="8382000" cy="664797"/>
          </a:xfrm>
        </p:spPr>
        <p:txBody>
          <a:bodyPr>
            <a:normAutofit fontScale="90000"/>
          </a:bodyPr>
          <a:lstStyle/>
          <a:p>
            <a:r>
              <a:rPr lang="en-US" sz="4400" b="0" cap="none" dirty="0">
                <a:latin typeface="Vladimir Script" panose="03050402040407070305" pitchFamily="66" charset="0"/>
              </a:rPr>
              <a:t>The Book of Revelation</a:t>
            </a:r>
          </a:p>
        </p:txBody>
      </p:sp>
    </p:spTree>
    <p:extLst>
      <p:ext uri="{BB962C8B-B14F-4D97-AF65-F5344CB8AC3E}">
        <p14:creationId xmlns:p14="http://schemas.microsoft.com/office/powerpoint/2010/main" val="2858149680"/>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1825" y="533400"/>
            <a:ext cx="7086600" cy="5324535"/>
          </a:xfrm>
          <a:prstGeom prst="rect">
            <a:avLst/>
          </a:prstGeom>
        </p:spPr>
        <p:txBody>
          <a:bodyPr wrap="square">
            <a:spAutoFit/>
          </a:bodyPr>
          <a:lstStyle/>
          <a:p>
            <a:pPr indent="285750"/>
            <a:r>
              <a:rPr lang="en-US" sz="2000" dirty="0">
                <a:latin typeface="Calibri" panose="020F0502020204030204" pitchFamily="34" charset="0"/>
              </a:rPr>
              <a:t>“Would anyone break the spell? Could it be a whole valley so dedicated to God that no one would work on the Sabbath?” The suspense became almost unbearable. Each curve I rounded or each hill I came over found me looking in almost fearful anticipation, then smiling as the same peaceful scene continued.</a:t>
            </a:r>
            <a:endParaRPr lang="en-US" sz="2000" dirty="0"/>
          </a:p>
          <a:p>
            <a:pPr indent="285750"/>
            <a:r>
              <a:rPr lang="en-US" sz="2000" dirty="0">
                <a:latin typeface="Calibri" panose="020F0502020204030204" pitchFamily="34" charset="0"/>
              </a:rPr>
              <a:t>“Finally I came to the last curve with the main road that marked the end of Cache Valley. I looked and looked, but all was peaceful and quiet. I was so excited, I pulled the car over, got out, raised my hands and shouted, “You did it, Cache Valley. You did it! You didn’t know I was looking, but you did it—not one field being mowed, not one tractor at work, not one truck hauling. You did it!”</a:t>
            </a:r>
            <a:endParaRPr lang="en-US" sz="2000" dirty="0"/>
          </a:p>
          <a:p>
            <a:pPr indent="285750"/>
            <a:r>
              <a:rPr lang="en-US" sz="2000" dirty="0">
                <a:latin typeface="Calibri" panose="020F0502020204030204" pitchFamily="34" charset="0"/>
              </a:rPr>
              <a:t>“I instinctively looked heavenward and said, “Did you see that? Did you see Cache Valley this Sunday afternoon?”  For some time after that, I couldn’t get that Sunday afternoon off my mind. I kept feeling, “You have observed and witnessed something very special, something truly significant: an entire valley keeping His Sabbath holy.”</a:t>
            </a:r>
            <a:endParaRPr lang="en-US" sz="2000" dirty="0"/>
          </a:p>
        </p:txBody>
      </p:sp>
      <p:pic>
        <p:nvPicPr>
          <p:cNvPr id="3" name="Picture 2" descr="http://www.gapages.com/grobejh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1749425" cy="2332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176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0"/>
            <a:ext cx="7467600" cy="6934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26" name="Picture 2" descr="C:\Users\RichardsED\Desktop\394190_502163929809158_299859084_n.jpg"/>
          <p:cNvPicPr>
            <a:picLocks noChangeAspect="1" noChangeArrowheads="1"/>
          </p:cNvPicPr>
          <p:nvPr/>
        </p:nvPicPr>
        <p:blipFill>
          <a:blip r:embed="rId2" cstate="print"/>
          <a:srcRect l="5700" t="3708" r="5313"/>
          <a:stretch>
            <a:fillRect/>
          </a:stretch>
        </p:blipFill>
        <p:spPr bwMode="auto">
          <a:xfrm>
            <a:off x="0" y="0"/>
            <a:ext cx="1524000" cy="1649104"/>
          </a:xfrm>
          <a:prstGeom prst="rect">
            <a:avLst/>
          </a:prstGeom>
          <a:noFill/>
        </p:spPr>
      </p:pic>
      <p:sp>
        <p:nvSpPr>
          <p:cNvPr id="5" name="Rectangle 4"/>
          <p:cNvSpPr/>
          <p:nvPr/>
        </p:nvSpPr>
        <p:spPr>
          <a:xfrm>
            <a:off x="1676400" y="152400"/>
            <a:ext cx="7467600" cy="6740307"/>
          </a:xfrm>
          <a:prstGeom prst="rect">
            <a:avLst/>
          </a:prstGeom>
        </p:spPr>
        <p:txBody>
          <a:bodyPr wrap="square">
            <a:spAutoFit/>
          </a:bodyPr>
          <a:lstStyle/>
          <a:p>
            <a:r>
              <a:rPr lang="en-US" sz="2400" dirty="0">
                <a:solidFill>
                  <a:schemeClr val="bg2">
                    <a:lumMod val="75000"/>
                  </a:schemeClr>
                </a:solidFill>
              </a:rPr>
              <a:t>	“Over a lifetime of observation, it is clear to me that the farmer who observes the Sabbath day seems to get more done on his farm than he would if he worked seven days.  The mechanic will be able to turn out more and better products in six days than in seven.  The doctor, the lawyer, the dentist, the scientist will accomplish more by trying to rest on the Sabbath than if he tries to utilize every day of the week for his professional work.  I would counsel all students, if they can, to arrange their schedules so that they do not study on the Sabbath.  If students and other seekers after truth will do this, their minds will be quickened and the infinite Spirit will lead them to the verities they wish to learn.  This is because God has hallowed his day and blessed it as a perpetual covenant of faithfulness” </a:t>
            </a:r>
            <a:r>
              <a:rPr lang="en-US" sz="1600" dirty="0">
                <a:solidFill>
                  <a:schemeClr val="bg2">
                    <a:lumMod val="75000"/>
                  </a:schemeClr>
                </a:solidFill>
              </a:rPr>
              <a:t>(Ensign, Nov. 1991, 34). James E. Faust</a:t>
            </a:r>
          </a:p>
          <a:p>
            <a:pPr algn="ctr"/>
            <a:r>
              <a:rPr lang="en-US" sz="3200" b="1" dirty="0">
                <a:solidFill>
                  <a:schemeClr val="bg2">
                    <a:lumMod val="75000"/>
                  </a:schemeClr>
                </a:solidFill>
              </a:rPr>
              <a:t>Do you have a testimony of this?</a:t>
            </a:r>
          </a:p>
        </p:txBody>
      </p:sp>
      <p:pic>
        <p:nvPicPr>
          <p:cNvPr id="2050" name="Picture 2" descr="http://ldsquotes.com/wp-content/uploads/2013/02/james_e_faust_M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41" y="2057400"/>
            <a:ext cx="1449659" cy="182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11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133599"/>
            <a:ext cx="8153400" cy="2872509"/>
          </a:xfrm>
        </p:spPr>
        <p:txBody>
          <a:bodyPr>
            <a:noAutofit/>
          </a:bodyPr>
          <a:lstStyle/>
          <a:p>
            <a:pPr eaLnBrk="1" fontAlgn="auto" hangingPunct="1">
              <a:spcAft>
                <a:spcPts val="0"/>
              </a:spcAft>
              <a:defRPr/>
            </a:pPr>
            <a:r>
              <a:rPr lang="en-US" sz="3600" b="1" dirty="0">
                <a:latin typeface="Californian FB" panose="0207040306080B030204" pitchFamily="18" charset="0"/>
              </a:rPr>
              <a:t>Do you prepare for and strive to keep the Sabbath Day holy?</a:t>
            </a:r>
            <a:br>
              <a:rPr lang="en-US" sz="3600" dirty="0">
                <a:latin typeface="Californian FB" panose="0207040306080B030204" pitchFamily="18" charset="0"/>
              </a:rPr>
            </a:br>
            <a:br>
              <a:rPr lang="en-US" sz="3600" dirty="0">
                <a:latin typeface="Californian FB" panose="0207040306080B030204" pitchFamily="18" charset="0"/>
              </a:rPr>
            </a:br>
            <a:endParaRPr lang="en-US" sz="3600" dirty="0">
              <a:effectLst>
                <a:outerShdw blurRad="38100" dist="38100" dir="2700000" algn="tl" rotWithShape="0">
                  <a:srgbClr val="000000">
                    <a:alpha val="43137"/>
                  </a:srgbClr>
                </a:outerShdw>
              </a:effectLst>
              <a:latin typeface="Californian FB" panose="0207040306080B030204" pitchFamily="18" charset="0"/>
            </a:endParaRPr>
          </a:p>
        </p:txBody>
      </p:sp>
      <p:pic>
        <p:nvPicPr>
          <p:cNvPr id="123906" name="Picture 2" descr="http://cdn2.whatchristianswanttoknow.com/wp-content/uploads/2012/04/Revel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1" y="4343400"/>
            <a:ext cx="3505199" cy="23397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68275" y="142116"/>
            <a:ext cx="8747125" cy="995363"/>
          </a:xfrm>
          <a:prstGeom prst="rect">
            <a:avLst/>
          </a:prstGeom>
          <a:solidFill>
            <a:srgbClr val="FFC000"/>
          </a:solidFill>
          <a:ln>
            <a:solidFill>
              <a:schemeClr val="tx1"/>
            </a:solidFill>
          </a:ln>
          <a:effectLst>
            <a:innerShdw blurRad="63500" dist="50800" dir="8100000">
              <a:prstClr val="black">
                <a:alpha val="50000"/>
              </a:prstClr>
            </a:innerShdw>
          </a:effectLst>
          <a:scene3d>
            <a:camera prst="orthographicFront">
              <a:rot lat="0" lon="0" rev="0"/>
            </a:camera>
            <a:lightRig rig="balanced" dir="t">
              <a:rot lat="0" lon="0" rev="8700000"/>
            </a:lightRig>
          </a:scene3d>
          <a:sp3d>
            <a:bevelT w="190500" h="38100"/>
          </a:sp3d>
        </p:spPr>
        <p:txBody>
          <a:bodyPr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defRPr/>
            </a:pPr>
            <a:r>
              <a:rPr lang="en-US" dirty="0">
                <a:effectLst>
                  <a:outerShdw blurRad="38100" dist="38100" dir="2700000" algn="tl">
                    <a:srgbClr val="000000">
                      <a:alpha val="43137"/>
                    </a:srgbClr>
                  </a:outerShdw>
                </a:effectLst>
              </a:rPr>
              <a:t>Application for Preparation</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06705974-1AD4-46D5-A169-1EE76738D29B}"/>
              </a:ext>
            </a:extLst>
          </p:cNvPr>
          <p:cNvSpPr txBox="1">
            <a:spLocks/>
          </p:cNvSpPr>
          <p:nvPr/>
        </p:nvSpPr>
        <p:spPr>
          <a:xfrm>
            <a:off x="-83127" y="969818"/>
            <a:ext cx="9227127" cy="3214255"/>
          </a:xfrm>
          <a:prstGeom prst="rect">
            <a:avLst/>
          </a:prstGeom>
        </p:spPr>
        <p:txBody>
          <a:bodyPr vert="horz" lIns="91440" tIns="45720" rIns="91440" bIns="45720" rtlCol="0" anchor="ctr">
            <a:normAutofit fontScale="97500"/>
          </a:bodyPr>
          <a:lst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a:lstStyle>
          <a:p>
            <a:r>
              <a:rPr lang="en-US" sz="4000" dirty="0"/>
              <a:t>Revelation 1:6-18</a:t>
            </a:r>
            <a:br>
              <a:rPr lang="en-US" sz="4000" dirty="0"/>
            </a:br>
            <a:r>
              <a:rPr lang="en-US" sz="4000" b="0" dirty="0"/>
              <a:t>Doctrines and Principles of Jesus Christ</a:t>
            </a:r>
          </a:p>
        </p:txBody>
      </p:sp>
    </p:spTree>
    <p:extLst>
      <p:ext uri="{BB962C8B-B14F-4D97-AF65-F5344CB8AC3E}">
        <p14:creationId xmlns:p14="http://schemas.microsoft.com/office/powerpoint/2010/main" val="1604138221"/>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normAutofit/>
          </a:bodyPr>
          <a:lstStyle/>
          <a:p>
            <a:r>
              <a:rPr lang="en-US" dirty="0"/>
              <a:t>Description of Jesus Christ</a:t>
            </a:r>
          </a:p>
        </p:txBody>
      </p:sp>
      <p:sp>
        <p:nvSpPr>
          <p:cNvPr id="4" name="Rectangle 3"/>
          <p:cNvSpPr/>
          <p:nvPr/>
        </p:nvSpPr>
        <p:spPr>
          <a:xfrm>
            <a:off x="135890" y="1203064"/>
            <a:ext cx="8763000" cy="4893647"/>
          </a:xfrm>
          <a:prstGeom prst="rect">
            <a:avLst/>
          </a:prstGeom>
        </p:spPr>
        <p:txBody>
          <a:bodyPr wrap="square">
            <a:spAutoFit/>
          </a:bodyPr>
          <a:lstStyle/>
          <a:p>
            <a:r>
              <a:rPr lang="en-US" sz="2400" dirty="0">
                <a:latin typeface="+mj-lt"/>
              </a:rPr>
              <a:t>"There is a man in Judea who I am amazed to have witnessed, and who will now describe to you. He is a tall man, well shaped, and of an amiable and reverential aspect. His hair is of a color that can hardly be matched. It falls into graceful curls, waving about and couched about his shoulders. It is parted on the crown of his head, running as a stream to the front after the fashion of the Nazarites. His forehead is high, large and imposing. His cheeks are without spot or wrinkle. His face is most beautiful with a lovely red. His nose and mouth formed with exquisite symmetry. His beard, reaching below his chin and parted in the middle like a fork. </a:t>
            </a:r>
          </a:p>
        </p:txBody>
      </p:sp>
      <p:sp>
        <p:nvSpPr>
          <p:cNvPr id="5" name="Rectangle 4"/>
          <p:cNvSpPr/>
          <p:nvPr/>
        </p:nvSpPr>
        <p:spPr>
          <a:xfrm>
            <a:off x="60960" y="6079181"/>
            <a:ext cx="8912860" cy="523220"/>
          </a:xfrm>
          <a:prstGeom prst="rect">
            <a:avLst/>
          </a:prstGeom>
        </p:spPr>
        <p:txBody>
          <a:bodyPr wrap="square">
            <a:spAutoFit/>
          </a:bodyPr>
          <a:lstStyle/>
          <a:p>
            <a:r>
              <a:rPr lang="en-US" sz="1400" dirty="0">
                <a:latin typeface="verdana" panose="020B0604030504040204" pitchFamily="34" charset="0"/>
              </a:rPr>
              <a:t>Publius </a:t>
            </a:r>
            <a:r>
              <a:rPr lang="en-US" sz="1400" dirty="0" err="1">
                <a:latin typeface="verdana" panose="020B0604030504040204" pitchFamily="34" charset="0"/>
              </a:rPr>
              <a:t>Lentulus</a:t>
            </a:r>
            <a:r>
              <a:rPr lang="en-US" sz="1400" dirty="0">
                <a:latin typeface="verdana" panose="020B0604030504040204" pitchFamily="34" charset="0"/>
              </a:rPr>
              <a:t>. In </a:t>
            </a:r>
            <a:r>
              <a:rPr lang="en-US" sz="1400" u="sng" dirty="0">
                <a:latin typeface="verdana" panose="020B0604030504040204" pitchFamily="34" charset="0"/>
              </a:rPr>
              <a:t>The Catholic Encyclopedia.</a:t>
            </a:r>
            <a:r>
              <a:rPr lang="en-US" sz="1400" dirty="0">
                <a:latin typeface="verdana" panose="020B0604030504040204" pitchFamily="34" charset="0"/>
              </a:rPr>
              <a:t> New York: Robert Appleton Company. Retrieved April 12, 2017 from New Advent: http://www.newadvent.org/cathen/09154a.htm</a:t>
            </a:r>
            <a:endParaRPr lang="en-US" sz="1400" dirty="0"/>
          </a:p>
        </p:txBody>
      </p:sp>
    </p:spTree>
    <p:extLst>
      <p:ext uri="{BB962C8B-B14F-4D97-AF65-F5344CB8AC3E}">
        <p14:creationId xmlns:p14="http://schemas.microsoft.com/office/powerpoint/2010/main" val="2588929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768" y="0"/>
            <a:ext cx="7764463" cy="1325563"/>
          </a:xfrm>
        </p:spPr>
        <p:txBody>
          <a:bodyPr/>
          <a:lstStyle/>
          <a:p>
            <a:r>
              <a:rPr lang="en-US" dirty="0"/>
              <a:t>Description of Jesus Christ</a:t>
            </a:r>
          </a:p>
        </p:txBody>
      </p:sp>
      <p:sp>
        <p:nvSpPr>
          <p:cNvPr id="4" name="Rectangle 3"/>
          <p:cNvSpPr/>
          <p:nvPr/>
        </p:nvSpPr>
        <p:spPr>
          <a:xfrm>
            <a:off x="190500" y="892527"/>
            <a:ext cx="8763000" cy="5262979"/>
          </a:xfrm>
          <a:prstGeom prst="rect">
            <a:avLst/>
          </a:prstGeom>
        </p:spPr>
        <p:txBody>
          <a:bodyPr wrap="square">
            <a:spAutoFit/>
          </a:bodyPr>
          <a:lstStyle/>
          <a:p>
            <a:r>
              <a:rPr lang="en-US" sz="2400" dirty="0">
                <a:latin typeface="+mj-lt"/>
              </a:rPr>
              <a:t>“His eyes are bright and clear and innocent, dignified, manly and mature. Often times however, just before he reveals his divine powers, his eyelids are gently closed in reverential silence. </a:t>
            </a:r>
          </a:p>
          <a:p>
            <a:r>
              <a:rPr lang="en-US" sz="2400" dirty="0">
                <a:latin typeface="+mj-lt"/>
              </a:rPr>
              <a:t>“In proportion of body it is most perfect and amazing to view. His arms and hands are lovely to behold. </a:t>
            </a:r>
          </a:p>
          <a:p>
            <a:r>
              <a:rPr lang="en-US" sz="2400" dirty="0">
                <a:latin typeface="+mj-lt"/>
              </a:rPr>
              <a:t>“He rebukes with majesty, and counsels with mildness. Whether in word or deed, he is eloquent and sincere. </a:t>
            </a:r>
          </a:p>
          <a:p>
            <a:r>
              <a:rPr lang="en-US" sz="2400" dirty="0">
                <a:latin typeface="+mj-lt"/>
              </a:rPr>
              <a:t>“No man has seen him laugh;, yet his manners are exceedingly pleasant. But he has wept frequently in the presence of men. He has temperate, modest and wise disposition; a man for his extraordinary beauty and divine perfection, surpassing the children of men in every sense.”</a:t>
            </a:r>
          </a:p>
        </p:txBody>
      </p:sp>
      <p:sp>
        <p:nvSpPr>
          <p:cNvPr id="3" name="Rectangle 2"/>
          <p:cNvSpPr/>
          <p:nvPr/>
        </p:nvSpPr>
        <p:spPr>
          <a:xfrm>
            <a:off x="60960" y="6079181"/>
            <a:ext cx="8912860" cy="523220"/>
          </a:xfrm>
          <a:prstGeom prst="rect">
            <a:avLst/>
          </a:prstGeom>
        </p:spPr>
        <p:txBody>
          <a:bodyPr wrap="square">
            <a:spAutoFit/>
          </a:bodyPr>
          <a:lstStyle/>
          <a:p>
            <a:r>
              <a:rPr lang="en-US" sz="1400" dirty="0">
                <a:latin typeface="verdana" panose="020B0604030504040204" pitchFamily="34" charset="0"/>
              </a:rPr>
              <a:t>Publius </a:t>
            </a:r>
            <a:r>
              <a:rPr lang="en-US" sz="1400" dirty="0" err="1">
                <a:latin typeface="verdana" panose="020B0604030504040204" pitchFamily="34" charset="0"/>
              </a:rPr>
              <a:t>Lentulus</a:t>
            </a:r>
            <a:r>
              <a:rPr lang="en-US" sz="1400" dirty="0">
                <a:latin typeface="verdana" panose="020B0604030504040204" pitchFamily="34" charset="0"/>
              </a:rPr>
              <a:t>. In </a:t>
            </a:r>
            <a:r>
              <a:rPr lang="en-US" sz="1400" u="sng" dirty="0">
                <a:latin typeface="verdana" panose="020B0604030504040204" pitchFamily="34" charset="0"/>
              </a:rPr>
              <a:t>The Catholic Encyclopedia.</a:t>
            </a:r>
            <a:r>
              <a:rPr lang="en-US" sz="1400" dirty="0">
                <a:latin typeface="verdana" panose="020B0604030504040204" pitchFamily="34" charset="0"/>
              </a:rPr>
              <a:t> New York: Robert Appleton Company. Retrieved April 12, 2017 from New Advent: http://www.newadvent.org/cathen/09154a.htm</a:t>
            </a:r>
            <a:endParaRPr lang="en-US" sz="1400" dirty="0"/>
          </a:p>
        </p:txBody>
      </p:sp>
    </p:spTree>
    <p:extLst>
      <p:ext uri="{BB962C8B-B14F-4D97-AF65-F5344CB8AC3E}">
        <p14:creationId xmlns:p14="http://schemas.microsoft.com/office/powerpoint/2010/main" val="750097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nvGraphicFramePr>
        <p:xfrm>
          <a:off x="350982" y="122238"/>
          <a:ext cx="7573817" cy="5941626"/>
        </p:xfrm>
        <a:graphic>
          <a:graphicData uri="http://schemas.openxmlformats.org/drawingml/2006/table">
            <a:tbl>
              <a:tblPr/>
              <a:tblGrid>
                <a:gridCol w="660716">
                  <a:extLst>
                    <a:ext uri="{9D8B030D-6E8A-4147-A177-3AD203B41FA5}">
                      <a16:colId xmlns:a16="http://schemas.microsoft.com/office/drawing/2014/main" val="20000"/>
                    </a:ext>
                  </a:extLst>
                </a:gridCol>
                <a:gridCol w="2224878">
                  <a:extLst>
                    <a:ext uri="{9D8B030D-6E8A-4147-A177-3AD203B41FA5}">
                      <a16:colId xmlns:a16="http://schemas.microsoft.com/office/drawing/2014/main" val="20001"/>
                    </a:ext>
                  </a:extLst>
                </a:gridCol>
                <a:gridCol w="4580501">
                  <a:extLst>
                    <a:ext uri="{9D8B030D-6E8A-4147-A177-3AD203B41FA5}">
                      <a16:colId xmlns:a16="http://schemas.microsoft.com/office/drawing/2014/main" val="20002"/>
                    </a:ext>
                  </a:extLst>
                </a:gridCol>
                <a:gridCol w="107722">
                  <a:extLst>
                    <a:ext uri="{9D8B030D-6E8A-4147-A177-3AD203B41FA5}">
                      <a16:colId xmlns:a16="http://schemas.microsoft.com/office/drawing/2014/main" val="20003"/>
                    </a:ext>
                  </a:extLst>
                </a:gridCol>
              </a:tblGrid>
              <a:tr h="270259">
                <a:tc>
                  <a:txBody>
                    <a:bodyPr/>
                    <a:lstStyle/>
                    <a:p>
                      <a:pPr algn="ctr" fontAlgn="base"/>
                      <a:r>
                        <a:rPr lang="en-US" sz="1600" b="1" i="0" cap="all" dirty="0">
                          <a:solidFill>
                            <a:srgbClr val="FFFF00"/>
                          </a:solidFill>
                          <a:effectLst>
                            <a:outerShdw blurRad="38100" dist="38100" dir="2700000" algn="tl">
                              <a:srgbClr val="000000">
                                <a:alpha val="43137"/>
                              </a:srgbClr>
                            </a:outerShdw>
                          </a:effectLst>
                          <a:latin typeface="Lucida Sans" panose="020B0602030504020204" pitchFamily="34" charset="0"/>
                        </a:rPr>
                        <a:t>Vs</a:t>
                      </a:r>
                    </a:p>
                  </a:txBody>
                  <a:tcPr marL="18869" marR="18869" marT="13208" marB="13208" anchor="b">
                    <a:lnL>
                      <a:noFill/>
                    </a:lnL>
                    <a:lnR w="9525" cap="flat" cmpd="sng" algn="ctr">
                      <a:solidFill>
                        <a:srgbClr val="CCCCCC"/>
                      </a:solidFill>
                      <a:prstDash val="solid"/>
                      <a:round/>
                      <a:headEnd type="none" w="med" len="med"/>
                      <a:tailEnd type="none" w="med" len="med"/>
                    </a:lnR>
                    <a:lnT>
                      <a:noFill/>
                    </a:lnT>
                    <a:lnB w="9525" cap="flat" cmpd="sng" algn="ctr">
                      <a:solidFill>
                        <a:srgbClr val="E5E5E5"/>
                      </a:solidFill>
                      <a:prstDash val="solid"/>
                      <a:round/>
                      <a:headEnd type="none" w="med" len="med"/>
                      <a:tailEnd type="none" w="med" len="med"/>
                    </a:lnB>
                  </a:tcPr>
                </a:tc>
                <a:tc>
                  <a:txBody>
                    <a:bodyPr/>
                    <a:lstStyle/>
                    <a:p>
                      <a:pPr algn="ctr" fontAlgn="base"/>
                      <a:r>
                        <a:rPr lang="en-US" sz="1600" b="1" i="0" cap="all" dirty="0">
                          <a:solidFill>
                            <a:srgbClr val="FFFF00"/>
                          </a:solidFill>
                          <a:effectLst>
                            <a:outerShdw blurRad="38100" dist="38100" dir="2700000" algn="tl">
                              <a:srgbClr val="000000">
                                <a:alpha val="43137"/>
                              </a:srgbClr>
                            </a:outerShdw>
                          </a:effectLst>
                          <a:latin typeface="Lucida Sans" panose="020B0602030504020204" pitchFamily="34" charset="0"/>
                        </a:rPr>
                        <a:t>SYMBOL</a:t>
                      </a:r>
                    </a:p>
                  </a:txBody>
                  <a:tcPr marL="18869" marR="18869" marT="13208" marB="1320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w="9525" cap="flat" cmpd="sng" algn="ctr">
                      <a:solidFill>
                        <a:srgbClr val="E5E5E5"/>
                      </a:solidFill>
                      <a:prstDash val="solid"/>
                      <a:round/>
                      <a:headEnd type="none" w="med" len="med"/>
                      <a:tailEnd type="none" w="med" len="med"/>
                    </a:lnB>
                  </a:tcPr>
                </a:tc>
                <a:tc>
                  <a:txBody>
                    <a:bodyPr/>
                    <a:lstStyle/>
                    <a:p>
                      <a:pPr algn="ctr" fontAlgn="base"/>
                      <a:r>
                        <a:rPr lang="en-US" sz="1600" b="1" i="0" cap="all" dirty="0">
                          <a:solidFill>
                            <a:srgbClr val="FFFF00"/>
                          </a:solidFill>
                          <a:effectLst>
                            <a:outerShdw blurRad="38100" dist="38100" dir="2700000" algn="tl">
                              <a:srgbClr val="000000">
                                <a:alpha val="43137"/>
                              </a:srgbClr>
                            </a:outerShdw>
                          </a:effectLst>
                          <a:latin typeface="Lucida Sans" panose="020B0602030504020204" pitchFamily="34" charset="0"/>
                        </a:rPr>
                        <a:t>INTERPRETATION</a:t>
                      </a:r>
                    </a:p>
                  </a:txBody>
                  <a:tcPr marL="18869" marR="18869" marT="13208" marB="1320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w="9525" cap="flat" cmpd="sng" algn="ctr">
                      <a:solidFill>
                        <a:srgbClr val="E5E5E5"/>
                      </a:solidFill>
                      <a:prstDash val="solid"/>
                      <a:round/>
                      <a:headEnd type="none" w="med" len="med"/>
                      <a:tailEnd type="none" w="med" len="med"/>
                    </a:lnB>
                  </a:tcPr>
                </a:tc>
                <a:tc>
                  <a:txBody>
                    <a:bodyPr/>
                    <a:lstStyle/>
                    <a:p>
                      <a:pPr algn="l" fontAlgn="base"/>
                      <a:endParaRPr lang="en-US" sz="1600" b="0" i="0" cap="all" dirty="0">
                        <a:solidFill>
                          <a:schemeClr val="tx1"/>
                        </a:solidFill>
                        <a:effectLst/>
                        <a:latin typeface="Lucida Sans" panose="020B0602030504020204" pitchFamily="34" charset="0"/>
                      </a:endParaRPr>
                    </a:p>
                  </a:txBody>
                  <a:tcPr marL="18869" marR="18869" marT="13208" marB="13208" anchor="b">
                    <a:lnL w="9525" cap="flat" cmpd="sng" algn="ctr">
                      <a:solidFill>
                        <a:srgbClr val="CCCCCC"/>
                      </a:solidFill>
                      <a:prstDash val="solid"/>
                      <a:round/>
                      <a:headEnd type="none" w="med" len="med"/>
                      <a:tailEnd type="none" w="med" len="med"/>
                    </a:lnL>
                    <a:lnR>
                      <a:noFill/>
                    </a:lnR>
                    <a:lnT>
                      <a:noFill/>
                    </a:lnT>
                    <a:lnB w="9525"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10000"/>
                  </a:ext>
                </a:extLst>
              </a:tr>
              <a:tr h="849384">
                <a:tc>
                  <a:txBody>
                    <a:bodyPr/>
                    <a:lstStyle/>
                    <a:p>
                      <a:pPr algn="l" fontAlgn="base"/>
                      <a:r>
                        <a:rPr lang="en-US" sz="1800" b="1" u="none" strike="noStrike" dirty="0">
                          <a:solidFill>
                            <a:schemeClr val="tx1"/>
                          </a:solidFill>
                          <a:effectLst/>
                        </a:rPr>
                        <a:t>6</a:t>
                      </a:r>
                      <a:endParaRPr lang="en-US" sz="1800" b="1" dirty="0">
                        <a:solidFill>
                          <a:schemeClr val="tx1"/>
                        </a:solidFill>
                        <a:effectLst/>
                      </a:endParaRPr>
                    </a:p>
                  </a:txBody>
                  <a:tcPr marL="18869" marR="18869" marT="13208" marB="13208" anchor="ctr">
                    <a:lnL>
                      <a:noFill/>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r>
                        <a:rPr lang="en-US" sz="1800" dirty="0">
                          <a:solidFill>
                            <a:schemeClr val="tx1"/>
                          </a:solidFill>
                          <a:effectLst/>
                        </a:rPr>
                        <a:t>Kings and priests</a:t>
                      </a: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r>
                        <a:rPr lang="en-US" sz="1800" dirty="0">
                          <a:solidFill>
                            <a:schemeClr val="tx1"/>
                          </a:solidFill>
                          <a:effectLst/>
                        </a:rPr>
                        <a:t>Exaltation in the celestial kingdom</a:t>
                      </a: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endParaRPr lang="en-US" sz="1600" dirty="0">
                        <a:solidFill>
                          <a:schemeClr val="tx1"/>
                        </a:solidFill>
                        <a:effectLst/>
                      </a:endParaRPr>
                    </a:p>
                  </a:txBody>
                  <a:tcPr marL="18869" marR="18869" marT="13208" marB="13208" anchor="ctr">
                    <a:lnL w="9525" cap="flat" cmpd="sng" algn="ctr">
                      <a:solidFill>
                        <a:srgbClr val="CCCCCC"/>
                      </a:solidFill>
                      <a:prstDash val="solid"/>
                      <a:round/>
                      <a:headEnd type="none" w="med" len="med"/>
                      <a:tailEnd type="none" w="med" len="med"/>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10002"/>
                  </a:ext>
                </a:extLst>
              </a:tr>
              <a:tr h="575062">
                <a:tc>
                  <a:txBody>
                    <a:bodyPr/>
                    <a:lstStyle/>
                    <a:p>
                      <a:pPr algn="l" fontAlgn="base"/>
                      <a:r>
                        <a:rPr lang="en-US" sz="1800" b="1" u="none" strike="noStrike" dirty="0">
                          <a:solidFill>
                            <a:schemeClr val="tx1"/>
                          </a:solidFill>
                          <a:effectLst/>
                        </a:rPr>
                        <a:t>8</a:t>
                      </a:r>
                      <a:endParaRPr lang="en-US" sz="1800" b="1" dirty="0">
                        <a:solidFill>
                          <a:schemeClr val="tx1"/>
                        </a:solidFill>
                        <a:effectLst/>
                      </a:endParaRPr>
                    </a:p>
                  </a:txBody>
                  <a:tcPr marL="18869" marR="18869" marT="13208" marB="13208" anchor="ctr">
                    <a:lnL>
                      <a:noFill/>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r>
                        <a:rPr lang="en-US" sz="1800" dirty="0">
                          <a:solidFill>
                            <a:srgbClr val="FFFF00"/>
                          </a:solidFill>
                          <a:effectLst/>
                        </a:rPr>
                        <a:t>Alpha and Omega</a:t>
                      </a: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r>
                        <a:rPr lang="en-US" sz="1800" dirty="0">
                          <a:solidFill>
                            <a:schemeClr val="tx1"/>
                          </a:solidFill>
                          <a:effectLst/>
                        </a:rPr>
                        <a:t>Christ’s role in God’s work</a:t>
                      </a: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endParaRPr lang="en-US" sz="1600" dirty="0">
                        <a:solidFill>
                          <a:schemeClr val="tx1"/>
                        </a:solidFill>
                        <a:effectLst/>
                      </a:endParaRPr>
                    </a:p>
                  </a:txBody>
                  <a:tcPr marL="18869" marR="18869" marT="13208" marB="13208" anchor="ctr">
                    <a:lnL w="9525" cap="flat" cmpd="sng" algn="ctr">
                      <a:solidFill>
                        <a:srgbClr val="CCCCCC"/>
                      </a:solidFill>
                      <a:prstDash val="solid"/>
                      <a:round/>
                      <a:headEnd type="none" w="med" len="med"/>
                      <a:tailEnd type="none" w="med" len="med"/>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10003"/>
                  </a:ext>
                </a:extLst>
              </a:tr>
              <a:tr h="849384">
                <a:tc>
                  <a:txBody>
                    <a:bodyPr/>
                    <a:lstStyle/>
                    <a:p>
                      <a:pPr algn="l" fontAlgn="base"/>
                      <a:r>
                        <a:rPr lang="en-US" sz="1800" b="1" u="none" strike="noStrike" dirty="0">
                          <a:solidFill>
                            <a:schemeClr val="tx1"/>
                          </a:solidFill>
                          <a:effectLst/>
                        </a:rPr>
                        <a:t>12</a:t>
                      </a:r>
                      <a:endParaRPr lang="en-US" sz="1800" b="1" dirty="0">
                        <a:solidFill>
                          <a:schemeClr val="tx1"/>
                        </a:solidFill>
                        <a:effectLst/>
                      </a:endParaRPr>
                    </a:p>
                  </a:txBody>
                  <a:tcPr marL="18869" marR="18869" marT="13208" marB="13208" anchor="ctr">
                    <a:lnL>
                      <a:noFill/>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r>
                        <a:rPr lang="en-US" sz="1800">
                          <a:solidFill>
                            <a:schemeClr val="tx1"/>
                          </a:solidFill>
                          <a:effectLst/>
                        </a:rPr>
                        <a:t>Seven candlesticks</a:t>
                      </a: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r>
                        <a:rPr lang="en-US" sz="1800" dirty="0">
                          <a:solidFill>
                            <a:schemeClr val="tx1"/>
                          </a:solidFill>
                          <a:effectLst/>
                        </a:rPr>
                        <a:t>The seven churches that hold up the light of the gospel</a:t>
                      </a: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endParaRPr lang="en-US" sz="1600" dirty="0">
                        <a:solidFill>
                          <a:schemeClr val="tx1"/>
                        </a:solidFill>
                        <a:effectLst/>
                      </a:endParaRPr>
                    </a:p>
                  </a:txBody>
                  <a:tcPr marL="18869" marR="18869" marT="13208" marB="13208" anchor="ctr">
                    <a:lnL w="9525" cap="flat" cmpd="sng" algn="ctr">
                      <a:solidFill>
                        <a:srgbClr val="CCCCCC"/>
                      </a:solidFill>
                      <a:prstDash val="solid"/>
                      <a:round/>
                      <a:headEnd type="none" w="med" len="med"/>
                      <a:tailEnd type="none" w="med" len="med"/>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10004"/>
                  </a:ext>
                </a:extLst>
              </a:tr>
              <a:tr h="1123707">
                <a:tc>
                  <a:txBody>
                    <a:bodyPr/>
                    <a:lstStyle/>
                    <a:p>
                      <a:pPr algn="l" fontAlgn="base"/>
                      <a:r>
                        <a:rPr lang="en-US" sz="1800" b="1" u="none" strike="noStrike" dirty="0">
                          <a:solidFill>
                            <a:schemeClr val="tx1"/>
                          </a:solidFill>
                          <a:effectLst/>
                        </a:rPr>
                        <a:t>16</a:t>
                      </a:r>
                      <a:endParaRPr lang="en-US" sz="1800" b="1" dirty="0">
                        <a:solidFill>
                          <a:schemeClr val="tx1"/>
                        </a:solidFill>
                        <a:effectLst/>
                      </a:endParaRPr>
                    </a:p>
                  </a:txBody>
                  <a:tcPr marL="18869" marR="18869" marT="13208" marB="13208" anchor="ctr">
                    <a:lnL>
                      <a:noFill/>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r>
                        <a:rPr lang="en-US" sz="1800" dirty="0">
                          <a:solidFill>
                            <a:schemeClr val="tx1"/>
                          </a:solidFill>
                          <a:effectLst/>
                        </a:rPr>
                        <a:t>Right hand</a:t>
                      </a: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r>
                        <a:rPr lang="en-US" sz="1800" dirty="0">
                          <a:solidFill>
                            <a:schemeClr val="tx1"/>
                          </a:solidFill>
                          <a:effectLst/>
                        </a:rPr>
                        <a:t>Covenant hand and symbol of power</a:t>
                      </a: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endParaRPr lang="en-US" sz="1600" dirty="0">
                        <a:solidFill>
                          <a:schemeClr val="tx1"/>
                        </a:solidFill>
                        <a:effectLst/>
                      </a:endParaRPr>
                    </a:p>
                  </a:txBody>
                  <a:tcPr marL="18869" marR="18869" marT="13208" marB="13208" anchor="ctr">
                    <a:lnL w="9525" cap="flat" cmpd="sng" algn="ctr">
                      <a:solidFill>
                        <a:srgbClr val="CCCCCC"/>
                      </a:solidFill>
                      <a:prstDash val="solid"/>
                      <a:round/>
                      <a:headEnd type="none" w="med" len="med"/>
                      <a:tailEnd type="none" w="med" len="med"/>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10005"/>
                  </a:ext>
                </a:extLst>
              </a:tr>
              <a:tr h="575062">
                <a:tc>
                  <a:txBody>
                    <a:bodyPr/>
                    <a:lstStyle/>
                    <a:p>
                      <a:pPr algn="l" fontAlgn="base"/>
                      <a:r>
                        <a:rPr lang="en-US" sz="1800" b="1" u="none" strike="noStrike" dirty="0">
                          <a:solidFill>
                            <a:schemeClr val="tx1"/>
                          </a:solidFill>
                          <a:effectLst/>
                        </a:rPr>
                        <a:t>16</a:t>
                      </a:r>
                      <a:endParaRPr lang="en-US" sz="1800" b="1" dirty="0">
                        <a:solidFill>
                          <a:schemeClr val="tx1"/>
                        </a:solidFill>
                        <a:effectLst/>
                      </a:endParaRPr>
                    </a:p>
                  </a:txBody>
                  <a:tcPr marL="18869" marR="18869" marT="13208" marB="13208" anchor="ctr">
                    <a:lnL>
                      <a:noFill/>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r>
                        <a:rPr lang="en-US" sz="1800">
                          <a:solidFill>
                            <a:schemeClr val="tx1"/>
                          </a:solidFill>
                          <a:effectLst/>
                        </a:rPr>
                        <a:t>Seven stars</a:t>
                      </a: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r>
                        <a:rPr lang="en-US" sz="1800" dirty="0">
                          <a:solidFill>
                            <a:schemeClr val="tx1"/>
                          </a:solidFill>
                          <a:effectLst/>
                        </a:rPr>
                        <a:t>Leaders over the seven churches</a:t>
                      </a: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endParaRPr lang="en-US" sz="1600">
                        <a:solidFill>
                          <a:schemeClr val="tx1"/>
                        </a:solidFill>
                        <a:effectLst/>
                      </a:endParaRPr>
                    </a:p>
                  </a:txBody>
                  <a:tcPr marL="18869" marR="18869" marT="13208" marB="13208" anchor="ctr">
                    <a:lnL w="9525" cap="flat" cmpd="sng" algn="ctr">
                      <a:solidFill>
                        <a:srgbClr val="CCCCCC"/>
                      </a:solidFill>
                      <a:prstDash val="solid"/>
                      <a:round/>
                      <a:headEnd type="none" w="med" len="med"/>
                      <a:tailEnd type="none" w="med" len="med"/>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10006"/>
                  </a:ext>
                </a:extLst>
              </a:tr>
              <a:tr h="849384">
                <a:tc>
                  <a:txBody>
                    <a:bodyPr/>
                    <a:lstStyle/>
                    <a:p>
                      <a:pPr algn="l" fontAlgn="base"/>
                      <a:r>
                        <a:rPr lang="en-US" sz="1800" b="1" u="none" strike="noStrike" dirty="0">
                          <a:solidFill>
                            <a:schemeClr val="tx1"/>
                          </a:solidFill>
                          <a:effectLst/>
                        </a:rPr>
                        <a:t>16</a:t>
                      </a:r>
                      <a:endParaRPr lang="en-US" sz="1800" b="1" dirty="0">
                        <a:solidFill>
                          <a:schemeClr val="tx1"/>
                        </a:solidFill>
                        <a:effectLst/>
                      </a:endParaRPr>
                    </a:p>
                  </a:txBody>
                  <a:tcPr marL="18869" marR="18869" marT="13208" marB="13208" anchor="ctr">
                    <a:lnL>
                      <a:noFill/>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r>
                        <a:rPr lang="en-US" sz="1800">
                          <a:solidFill>
                            <a:schemeClr val="tx1"/>
                          </a:solidFill>
                          <a:effectLst/>
                        </a:rPr>
                        <a:t>Sharp, two-edged sword</a:t>
                      </a: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r>
                        <a:rPr lang="en-US" sz="1800" dirty="0">
                          <a:solidFill>
                            <a:schemeClr val="tx1"/>
                          </a:solidFill>
                          <a:effectLst/>
                        </a:rPr>
                        <a:t>The word of God, pronouncing judgment</a:t>
                      </a: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endParaRPr lang="en-US" sz="1600" dirty="0">
                        <a:solidFill>
                          <a:schemeClr val="tx1"/>
                        </a:solidFill>
                        <a:effectLst/>
                      </a:endParaRPr>
                    </a:p>
                  </a:txBody>
                  <a:tcPr marL="18869" marR="18869" marT="13208" marB="13208" anchor="ctr">
                    <a:lnL w="9525" cap="flat" cmpd="sng" algn="ctr">
                      <a:solidFill>
                        <a:srgbClr val="CCCCCC"/>
                      </a:solidFill>
                      <a:prstDash val="solid"/>
                      <a:round/>
                      <a:headEnd type="none" w="med" len="med"/>
                      <a:tailEnd type="none" w="med" len="med"/>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10007"/>
                  </a:ext>
                </a:extLst>
              </a:tr>
              <a:tr h="849384">
                <a:tc>
                  <a:txBody>
                    <a:bodyPr/>
                    <a:lstStyle/>
                    <a:p>
                      <a:pPr algn="l" fontAlgn="base"/>
                      <a:r>
                        <a:rPr lang="en-US" sz="1800" b="1" u="none" strike="noStrike" dirty="0">
                          <a:solidFill>
                            <a:schemeClr val="tx1"/>
                          </a:solidFill>
                          <a:effectLst/>
                        </a:rPr>
                        <a:t>18</a:t>
                      </a:r>
                      <a:endParaRPr lang="en-US" sz="1800" b="1" dirty="0">
                        <a:solidFill>
                          <a:schemeClr val="tx1"/>
                        </a:solidFill>
                        <a:effectLst/>
                      </a:endParaRPr>
                    </a:p>
                  </a:txBody>
                  <a:tcPr marL="18869" marR="18869" marT="13208" marB="13208" anchor="ctr">
                    <a:lnL>
                      <a:noFill/>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r>
                        <a:rPr lang="en-US" sz="1800" dirty="0">
                          <a:solidFill>
                            <a:schemeClr val="tx1"/>
                          </a:solidFill>
                          <a:effectLst/>
                        </a:rPr>
                        <a:t>Keys of hell and of death</a:t>
                      </a: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r>
                        <a:rPr lang="en-US" sz="1800" dirty="0">
                          <a:solidFill>
                            <a:schemeClr val="tx1"/>
                          </a:solidFill>
                          <a:effectLst/>
                        </a:rPr>
                        <a:t>Keys that unlock the doors of spiritual and physical death</a:t>
                      </a: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endParaRPr lang="en-US" sz="1600" dirty="0">
                        <a:solidFill>
                          <a:schemeClr val="tx1"/>
                        </a:solidFill>
                        <a:effectLst/>
                      </a:endParaRPr>
                    </a:p>
                  </a:txBody>
                  <a:tcPr marL="18869" marR="18869" marT="13208" marB="13208" anchor="ctr">
                    <a:lnL w="9525" cap="flat" cmpd="sng" algn="ctr">
                      <a:solidFill>
                        <a:srgbClr val="CCCCCC"/>
                      </a:solidFill>
                      <a:prstDash val="solid"/>
                      <a:round/>
                      <a:headEnd type="none" w="med" len="med"/>
                      <a:tailEnd type="none" w="med" len="med"/>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64091591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a:xfrm>
            <a:off x="725488" y="274638"/>
            <a:ext cx="7766050" cy="1325562"/>
          </a:xfrm>
        </p:spPr>
        <p:txBody>
          <a:bodyPr/>
          <a:lstStyle/>
          <a:p>
            <a:pPr eaLnBrk="1" fontAlgn="auto" hangingPunct="1">
              <a:spcAft>
                <a:spcPts val="0"/>
              </a:spcAft>
              <a:defRPr/>
            </a:pPr>
            <a:r>
              <a:rPr lang="en-US" altLang="en-US"/>
              <a:t>Revelation 1: Jesus Christ</a:t>
            </a:r>
          </a:p>
        </p:txBody>
      </p:sp>
      <p:sp>
        <p:nvSpPr>
          <p:cNvPr id="28674" name="Rectangle 3"/>
          <p:cNvSpPr>
            <a:spLocks noGrp="1" noChangeArrowheads="1"/>
          </p:cNvSpPr>
          <p:nvPr>
            <p:ph idx="1"/>
          </p:nvPr>
        </p:nvSpPr>
        <p:spPr>
          <a:xfrm>
            <a:off x="1607498" y="1295400"/>
            <a:ext cx="7473950" cy="3276600"/>
          </a:xfrm>
        </p:spPr>
        <p:txBody>
          <a:bodyPr>
            <a:noAutofit/>
          </a:bodyPr>
          <a:lstStyle/>
          <a:p>
            <a:pPr marL="0" indent="0" eaLnBrk="1" fontAlgn="auto" hangingPunct="1">
              <a:spcAft>
                <a:spcPts val="0"/>
              </a:spcAft>
              <a:buFont typeface="Arial" panose="020B0604020202020204" pitchFamily="34" charset="0"/>
              <a:buNone/>
              <a:defRPr/>
            </a:pPr>
            <a:r>
              <a:rPr lang="en-US" altLang="en-US" sz="2800" dirty="0">
                <a:latin typeface="+mj-lt"/>
              </a:rPr>
              <a:t>	“These letters from the Greek suggest the universal role of Jesus. He ought to be our Alpha and Omega...In every choice we make, he ought to be our point of reckoning. He should be the very brackets of existence. We should not stray outside him.” </a:t>
            </a:r>
            <a:r>
              <a:rPr lang="en-US" altLang="en-US" sz="1800" dirty="0">
                <a:latin typeface="+mj-lt"/>
              </a:rPr>
              <a:t>(Elder Holland, Sept 1974 Ensign)</a:t>
            </a:r>
            <a:endParaRPr lang="en-US" altLang="en-US" sz="2800" dirty="0">
              <a:latin typeface="+mj-lt"/>
            </a:endParaRPr>
          </a:p>
          <a:p>
            <a:pPr marL="0" indent="0" eaLnBrk="1" fontAlgn="auto" hangingPunct="1">
              <a:spcAft>
                <a:spcPts val="0"/>
              </a:spcAft>
              <a:buFont typeface="Arial" panose="020B0604020202020204" pitchFamily="34" charset="0"/>
              <a:buNone/>
              <a:defRPr/>
            </a:pPr>
            <a:endParaRPr lang="en-US" altLang="en-US" sz="2800" dirty="0">
              <a:latin typeface="+mj-lt"/>
            </a:endParaRPr>
          </a:p>
        </p:txBody>
      </p:sp>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pic>
        <p:nvPicPr>
          <p:cNvPr id="6" name="Picture 2" descr="holland"/>
          <p:cNvPicPr>
            <a:picLocks noChangeAspect="1" noChangeArrowheads="1"/>
          </p:cNvPicPr>
          <p:nvPr/>
        </p:nvPicPr>
        <p:blipFill rotWithShape="1">
          <a:blip r:embed="rId3"/>
          <a:srcRect l="10944" r="20689"/>
          <a:stretch/>
        </p:blipFill>
        <p:spPr bwMode="auto">
          <a:xfrm>
            <a:off x="152400" y="1752600"/>
            <a:ext cx="1447800" cy="2362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a16="http://schemas.microsoft.com/office/drawing/2014/main" id="{2B5F4A7A-F4A2-40FB-89B4-EFF0BE8D6C5C}"/>
              </a:ext>
            </a:extLst>
          </p:cNvPr>
          <p:cNvSpPr txBox="1">
            <a:spLocks/>
          </p:cNvSpPr>
          <p:nvPr/>
        </p:nvSpPr>
        <p:spPr>
          <a:xfrm>
            <a:off x="197324" y="5370945"/>
            <a:ext cx="8305800" cy="1828800"/>
          </a:xfrm>
          <a:prstGeom prst="rect">
            <a:avLst/>
          </a:prstGeom>
        </p:spPr>
        <p:txBody>
          <a:bodyPr vert="horz" lIns="91440" tIns="45720" rIns="91440" bIns="45720" rtlCol="0">
            <a:normAutofit/>
          </a:bodyPr>
          <a:lst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eaLnBrk="1" fontAlgn="auto" hangingPunct="1">
              <a:spcAft>
                <a:spcPts val="0"/>
              </a:spcAft>
              <a:buNone/>
              <a:defRPr/>
            </a:pPr>
            <a:r>
              <a:rPr lang="en-US" altLang="en-US" sz="2800" b="1" dirty="0">
                <a:latin typeface="Californian FB" panose="0207040306080B030204" pitchFamily="18" charset="0"/>
              </a:rPr>
              <a:t>What are some ways you can make Christ the beginning and end of your day/life?</a:t>
            </a:r>
            <a:endParaRPr lang="en-US" altLang="en-US" sz="2800" dirty="0">
              <a:latin typeface="Californian FB" panose="0207040306080B0302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5" descr="https://encrypted-tbn3.gstatic.com/images?q=tbn:ANd9GcRUS-ltJTLzq06B-C-KDQ0-EPX8VNLfPROF1d6Xj30485pSiNYV"/>
          <p:cNvPicPr>
            <a:picLocks noChangeAspect="1" noChangeArrowheads="1"/>
          </p:cNvPicPr>
          <p:nvPr/>
        </p:nvPicPr>
        <p:blipFill rotWithShape="1">
          <a:blip r:embed="rId3">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nvPr>
        </p:nvGraphicFramePr>
        <p:xfrm>
          <a:off x="350982" y="122238"/>
          <a:ext cx="7804727" cy="6791010"/>
        </p:xfrm>
        <a:graphic>
          <a:graphicData uri="http://schemas.openxmlformats.org/drawingml/2006/table">
            <a:tbl>
              <a:tblPr/>
              <a:tblGrid>
                <a:gridCol w="680860">
                  <a:extLst>
                    <a:ext uri="{9D8B030D-6E8A-4147-A177-3AD203B41FA5}">
                      <a16:colId xmlns:a16="http://schemas.microsoft.com/office/drawing/2014/main" val="20000"/>
                    </a:ext>
                  </a:extLst>
                </a:gridCol>
                <a:gridCol w="2292710">
                  <a:extLst>
                    <a:ext uri="{9D8B030D-6E8A-4147-A177-3AD203B41FA5}">
                      <a16:colId xmlns:a16="http://schemas.microsoft.com/office/drawing/2014/main" val="20001"/>
                    </a:ext>
                  </a:extLst>
                </a:gridCol>
                <a:gridCol w="4720151">
                  <a:extLst>
                    <a:ext uri="{9D8B030D-6E8A-4147-A177-3AD203B41FA5}">
                      <a16:colId xmlns:a16="http://schemas.microsoft.com/office/drawing/2014/main" val="20002"/>
                    </a:ext>
                  </a:extLst>
                </a:gridCol>
                <a:gridCol w="111006">
                  <a:extLst>
                    <a:ext uri="{9D8B030D-6E8A-4147-A177-3AD203B41FA5}">
                      <a16:colId xmlns:a16="http://schemas.microsoft.com/office/drawing/2014/main" val="20003"/>
                    </a:ext>
                  </a:extLst>
                </a:gridCol>
              </a:tblGrid>
              <a:tr h="270259">
                <a:tc>
                  <a:txBody>
                    <a:bodyPr/>
                    <a:lstStyle/>
                    <a:p>
                      <a:pPr algn="ctr" fontAlgn="base"/>
                      <a:r>
                        <a:rPr lang="en-US" sz="1600" b="1" i="0" cap="all" dirty="0">
                          <a:solidFill>
                            <a:srgbClr val="FFFF00"/>
                          </a:solidFill>
                          <a:effectLst>
                            <a:outerShdw blurRad="38100" dist="38100" dir="2700000" algn="tl">
                              <a:srgbClr val="000000">
                                <a:alpha val="43137"/>
                              </a:srgbClr>
                            </a:outerShdw>
                          </a:effectLst>
                          <a:latin typeface="Lucida Sans" panose="020B0602030504020204" pitchFamily="34" charset="0"/>
                        </a:rPr>
                        <a:t>Vs</a:t>
                      </a:r>
                    </a:p>
                  </a:txBody>
                  <a:tcPr marL="18869" marR="18869" marT="13208" marB="13208" anchor="b">
                    <a:lnL>
                      <a:noFill/>
                    </a:lnL>
                    <a:lnR w="9525" cap="flat" cmpd="sng" algn="ctr">
                      <a:solidFill>
                        <a:srgbClr val="CCCCCC"/>
                      </a:solidFill>
                      <a:prstDash val="solid"/>
                      <a:round/>
                      <a:headEnd type="none" w="med" len="med"/>
                      <a:tailEnd type="none" w="med" len="med"/>
                    </a:lnR>
                    <a:lnT>
                      <a:noFill/>
                    </a:lnT>
                    <a:lnB w="9525" cap="flat" cmpd="sng" algn="ctr">
                      <a:solidFill>
                        <a:srgbClr val="E5E5E5"/>
                      </a:solidFill>
                      <a:prstDash val="solid"/>
                      <a:round/>
                      <a:headEnd type="none" w="med" len="med"/>
                      <a:tailEnd type="none" w="med" len="med"/>
                    </a:lnB>
                  </a:tcPr>
                </a:tc>
                <a:tc>
                  <a:txBody>
                    <a:bodyPr/>
                    <a:lstStyle/>
                    <a:p>
                      <a:pPr algn="ctr" fontAlgn="base"/>
                      <a:r>
                        <a:rPr lang="en-US" sz="1600" b="1" i="0" cap="all" dirty="0">
                          <a:solidFill>
                            <a:srgbClr val="FFFF00"/>
                          </a:solidFill>
                          <a:effectLst>
                            <a:outerShdw blurRad="38100" dist="38100" dir="2700000" algn="tl">
                              <a:srgbClr val="000000">
                                <a:alpha val="43137"/>
                              </a:srgbClr>
                            </a:outerShdw>
                          </a:effectLst>
                          <a:latin typeface="Lucida Sans" panose="020B0602030504020204" pitchFamily="34" charset="0"/>
                        </a:rPr>
                        <a:t>SYMBOL</a:t>
                      </a:r>
                    </a:p>
                  </a:txBody>
                  <a:tcPr marL="18869" marR="18869" marT="13208" marB="1320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w="9525" cap="flat" cmpd="sng" algn="ctr">
                      <a:solidFill>
                        <a:srgbClr val="E5E5E5"/>
                      </a:solidFill>
                      <a:prstDash val="solid"/>
                      <a:round/>
                      <a:headEnd type="none" w="med" len="med"/>
                      <a:tailEnd type="none" w="med" len="med"/>
                    </a:lnB>
                  </a:tcPr>
                </a:tc>
                <a:tc>
                  <a:txBody>
                    <a:bodyPr/>
                    <a:lstStyle/>
                    <a:p>
                      <a:pPr algn="ctr" fontAlgn="base"/>
                      <a:r>
                        <a:rPr lang="en-US" sz="1600" b="1" i="0" cap="all" dirty="0">
                          <a:solidFill>
                            <a:srgbClr val="FFFF00"/>
                          </a:solidFill>
                          <a:effectLst>
                            <a:outerShdw blurRad="38100" dist="38100" dir="2700000" algn="tl">
                              <a:srgbClr val="000000">
                                <a:alpha val="43137"/>
                              </a:srgbClr>
                            </a:outerShdw>
                          </a:effectLst>
                          <a:latin typeface="Lucida Sans" panose="020B0602030504020204" pitchFamily="34" charset="0"/>
                        </a:rPr>
                        <a:t>INTERPRETATION</a:t>
                      </a:r>
                    </a:p>
                  </a:txBody>
                  <a:tcPr marL="18869" marR="18869" marT="13208" marB="1320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w="9525" cap="flat" cmpd="sng" algn="ctr">
                      <a:solidFill>
                        <a:srgbClr val="E5E5E5"/>
                      </a:solidFill>
                      <a:prstDash val="solid"/>
                      <a:round/>
                      <a:headEnd type="none" w="med" len="med"/>
                      <a:tailEnd type="none" w="med" len="med"/>
                    </a:lnB>
                  </a:tcPr>
                </a:tc>
                <a:tc>
                  <a:txBody>
                    <a:bodyPr/>
                    <a:lstStyle/>
                    <a:p>
                      <a:pPr algn="l" fontAlgn="base"/>
                      <a:endParaRPr lang="en-US" sz="1600" b="0" i="0" cap="all" dirty="0">
                        <a:solidFill>
                          <a:schemeClr val="tx1"/>
                        </a:solidFill>
                        <a:effectLst/>
                        <a:latin typeface="Lucida Sans" panose="020B0602030504020204" pitchFamily="34" charset="0"/>
                      </a:endParaRPr>
                    </a:p>
                  </a:txBody>
                  <a:tcPr marL="18869" marR="18869" marT="13208" marB="13208" anchor="b">
                    <a:lnL w="9525" cap="flat" cmpd="sng" algn="ctr">
                      <a:solidFill>
                        <a:srgbClr val="CCCCCC"/>
                      </a:solidFill>
                      <a:prstDash val="solid"/>
                      <a:round/>
                      <a:headEnd type="none" w="med" len="med"/>
                      <a:tailEnd type="none" w="med" len="med"/>
                    </a:lnL>
                    <a:lnR>
                      <a:noFill/>
                    </a:lnR>
                    <a:lnT>
                      <a:noFill/>
                    </a:lnT>
                    <a:lnB w="9525"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10000"/>
                  </a:ext>
                </a:extLst>
              </a:tr>
              <a:tr h="849384">
                <a:tc>
                  <a:txBody>
                    <a:bodyPr/>
                    <a:lstStyle/>
                    <a:p>
                      <a:pPr algn="l" fontAlgn="base"/>
                      <a:r>
                        <a:rPr lang="en-US" sz="1800" b="1" u="none" strike="noStrike" dirty="0">
                          <a:solidFill>
                            <a:schemeClr val="tx1"/>
                          </a:solidFill>
                          <a:effectLst/>
                        </a:rPr>
                        <a:t>6</a:t>
                      </a:r>
                      <a:endParaRPr lang="en-US" sz="1800" b="1" dirty="0">
                        <a:solidFill>
                          <a:schemeClr val="tx1"/>
                        </a:solidFill>
                        <a:effectLst/>
                      </a:endParaRPr>
                    </a:p>
                  </a:txBody>
                  <a:tcPr marL="18869" marR="18869" marT="13208" marB="13208" anchor="ctr">
                    <a:lnL>
                      <a:noFill/>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r>
                        <a:rPr lang="en-US" sz="1800" dirty="0">
                          <a:solidFill>
                            <a:schemeClr val="tx1"/>
                          </a:solidFill>
                          <a:effectLst/>
                        </a:rPr>
                        <a:t>Kings and priests</a:t>
                      </a: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r>
                        <a:rPr lang="en-US" sz="1800" dirty="0">
                          <a:solidFill>
                            <a:schemeClr val="tx1"/>
                          </a:solidFill>
                          <a:effectLst/>
                        </a:rPr>
                        <a:t>Exaltation in the celestial kingdom</a:t>
                      </a: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endParaRPr lang="en-US" sz="1600" dirty="0">
                        <a:solidFill>
                          <a:schemeClr val="tx1"/>
                        </a:solidFill>
                        <a:effectLst/>
                      </a:endParaRPr>
                    </a:p>
                  </a:txBody>
                  <a:tcPr marL="18869" marR="18869" marT="13208" marB="13208" anchor="ctr">
                    <a:lnL w="9525" cap="flat" cmpd="sng" algn="ctr">
                      <a:solidFill>
                        <a:srgbClr val="CCCCCC"/>
                      </a:solidFill>
                      <a:prstDash val="solid"/>
                      <a:round/>
                      <a:headEnd type="none" w="med" len="med"/>
                      <a:tailEnd type="none" w="med" len="med"/>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10002"/>
                  </a:ext>
                </a:extLst>
              </a:tr>
              <a:tr h="575062">
                <a:tc>
                  <a:txBody>
                    <a:bodyPr/>
                    <a:lstStyle/>
                    <a:p>
                      <a:pPr algn="l" fontAlgn="base"/>
                      <a:r>
                        <a:rPr lang="en-US" sz="1800" b="1" u="none" strike="noStrike" dirty="0">
                          <a:solidFill>
                            <a:schemeClr val="tx1"/>
                          </a:solidFill>
                          <a:effectLst/>
                        </a:rPr>
                        <a:t>8</a:t>
                      </a:r>
                      <a:endParaRPr lang="en-US" sz="1800" b="1" dirty="0">
                        <a:solidFill>
                          <a:schemeClr val="tx1"/>
                        </a:solidFill>
                        <a:effectLst/>
                      </a:endParaRPr>
                    </a:p>
                  </a:txBody>
                  <a:tcPr marL="18869" marR="18869" marT="13208" marB="13208" anchor="ctr">
                    <a:lnL>
                      <a:noFill/>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r>
                        <a:rPr lang="en-US" sz="1800" dirty="0">
                          <a:solidFill>
                            <a:schemeClr val="tx1"/>
                          </a:solidFill>
                          <a:effectLst/>
                        </a:rPr>
                        <a:t>Alpha and Omega</a:t>
                      </a: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r>
                        <a:rPr lang="en-US" sz="1800" dirty="0">
                          <a:solidFill>
                            <a:schemeClr val="tx1"/>
                          </a:solidFill>
                          <a:effectLst/>
                        </a:rPr>
                        <a:t>Christ’s role in God’s work</a:t>
                      </a: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endParaRPr lang="en-US" sz="1600" dirty="0">
                        <a:solidFill>
                          <a:schemeClr val="tx1"/>
                        </a:solidFill>
                        <a:effectLst/>
                      </a:endParaRPr>
                    </a:p>
                  </a:txBody>
                  <a:tcPr marL="18869" marR="18869" marT="13208" marB="13208" anchor="ctr">
                    <a:lnL w="9525" cap="flat" cmpd="sng" algn="ctr">
                      <a:solidFill>
                        <a:srgbClr val="CCCCCC"/>
                      </a:solidFill>
                      <a:prstDash val="solid"/>
                      <a:round/>
                      <a:headEnd type="none" w="med" len="med"/>
                      <a:tailEnd type="none" w="med" len="med"/>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10003"/>
                  </a:ext>
                </a:extLst>
              </a:tr>
              <a:tr h="849384">
                <a:tc>
                  <a:txBody>
                    <a:bodyPr/>
                    <a:lstStyle/>
                    <a:p>
                      <a:pPr algn="l" fontAlgn="base"/>
                      <a:r>
                        <a:rPr lang="en-US" sz="1800" b="1" u="none" strike="noStrike" dirty="0">
                          <a:solidFill>
                            <a:schemeClr val="tx1"/>
                          </a:solidFill>
                          <a:effectLst/>
                        </a:rPr>
                        <a:t>12</a:t>
                      </a:r>
                      <a:endParaRPr lang="en-US" sz="1800" b="1" dirty="0">
                        <a:solidFill>
                          <a:schemeClr val="tx1"/>
                        </a:solidFill>
                        <a:effectLst/>
                      </a:endParaRPr>
                    </a:p>
                  </a:txBody>
                  <a:tcPr marL="18869" marR="18869" marT="13208" marB="13208" anchor="ctr">
                    <a:lnL>
                      <a:noFill/>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r>
                        <a:rPr lang="en-US" sz="1800" dirty="0">
                          <a:solidFill>
                            <a:schemeClr val="tx1"/>
                          </a:solidFill>
                          <a:effectLst/>
                        </a:rPr>
                        <a:t>Seven candlesticks</a:t>
                      </a: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r>
                        <a:rPr lang="en-US" sz="1800" dirty="0">
                          <a:solidFill>
                            <a:schemeClr val="tx1"/>
                          </a:solidFill>
                          <a:effectLst/>
                        </a:rPr>
                        <a:t>The seven churches that hold up the light of the gospel</a:t>
                      </a: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endParaRPr lang="en-US" sz="1600" dirty="0">
                        <a:solidFill>
                          <a:schemeClr val="tx1"/>
                        </a:solidFill>
                        <a:effectLst/>
                      </a:endParaRPr>
                    </a:p>
                  </a:txBody>
                  <a:tcPr marL="18869" marR="18869" marT="13208" marB="13208" anchor="ctr">
                    <a:lnL w="9525" cap="flat" cmpd="sng" algn="ctr">
                      <a:solidFill>
                        <a:srgbClr val="CCCCCC"/>
                      </a:solidFill>
                      <a:prstDash val="solid"/>
                      <a:round/>
                      <a:headEnd type="none" w="med" len="med"/>
                      <a:tailEnd type="none" w="med" len="med"/>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10004"/>
                  </a:ext>
                </a:extLst>
              </a:tr>
              <a:tr h="1123707">
                <a:tc>
                  <a:txBody>
                    <a:bodyPr/>
                    <a:lstStyle/>
                    <a:p>
                      <a:r>
                        <a:rPr lang="en-US" dirty="0">
                          <a:solidFill>
                            <a:srgbClr val="FFFF00"/>
                          </a:solidFill>
                        </a:rPr>
                        <a:t>13</a:t>
                      </a:r>
                    </a:p>
                  </a:txBody>
                  <a:tcPr marL="18869" marR="18869" marT="13208" marB="13208" anchor="ctr">
                    <a:lnL>
                      <a:noFill/>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r>
                        <a:rPr lang="en-US" dirty="0">
                          <a:solidFill>
                            <a:srgbClr val="FFFF00"/>
                          </a:solidFill>
                        </a:rPr>
                        <a:t>Son of Man</a:t>
                      </a: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r>
                        <a:rPr lang="en-US" dirty="0"/>
                        <a:t>Son of Man of Holiness</a:t>
                      </a: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endParaRPr lang="en-US" sz="1600" dirty="0">
                        <a:solidFill>
                          <a:schemeClr val="tx1"/>
                        </a:solidFill>
                        <a:effectLst/>
                      </a:endParaRPr>
                    </a:p>
                  </a:txBody>
                  <a:tcPr marL="18869" marR="18869" marT="13208" marB="13208" anchor="ctr">
                    <a:lnL w="9525" cap="flat" cmpd="sng" algn="ctr">
                      <a:solidFill>
                        <a:srgbClr val="CCCCCC"/>
                      </a:solidFill>
                      <a:prstDash val="solid"/>
                      <a:round/>
                      <a:headEnd type="none" w="med" len="med"/>
                      <a:tailEnd type="none" w="med" len="med"/>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10005"/>
                  </a:ext>
                </a:extLst>
              </a:tr>
              <a:tr h="575062">
                <a:tc>
                  <a:txBody>
                    <a:bodyPr/>
                    <a:lstStyle/>
                    <a:p>
                      <a:pPr algn="l" fontAlgn="base"/>
                      <a:r>
                        <a:rPr lang="en-US" sz="1800" b="1" u="none" strike="noStrike" dirty="0">
                          <a:solidFill>
                            <a:schemeClr val="tx1"/>
                          </a:solidFill>
                          <a:effectLst/>
                        </a:rPr>
                        <a:t>16</a:t>
                      </a:r>
                      <a:endParaRPr lang="en-US" sz="1800" b="1" dirty="0">
                        <a:solidFill>
                          <a:schemeClr val="tx1"/>
                        </a:solidFill>
                        <a:effectLst/>
                      </a:endParaRPr>
                    </a:p>
                  </a:txBody>
                  <a:tcPr marL="18869" marR="18869" marT="13208" marB="13208" anchor="ctr">
                    <a:lnL>
                      <a:noFill/>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r>
                        <a:rPr lang="en-US" sz="1800" dirty="0">
                          <a:solidFill>
                            <a:schemeClr val="tx1"/>
                          </a:solidFill>
                          <a:effectLst/>
                        </a:rPr>
                        <a:t>Right hand</a:t>
                      </a: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r>
                        <a:rPr lang="en-US" sz="1800" dirty="0">
                          <a:solidFill>
                            <a:schemeClr val="tx1"/>
                          </a:solidFill>
                          <a:effectLst/>
                        </a:rPr>
                        <a:t>Covenant hand and symbol of power</a:t>
                      </a: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endParaRPr lang="en-US" sz="1600">
                        <a:solidFill>
                          <a:schemeClr val="tx1"/>
                        </a:solidFill>
                        <a:effectLst/>
                      </a:endParaRPr>
                    </a:p>
                  </a:txBody>
                  <a:tcPr marL="18869" marR="18869" marT="13208" marB="13208" anchor="ctr">
                    <a:lnL w="9525" cap="flat" cmpd="sng" algn="ctr">
                      <a:solidFill>
                        <a:srgbClr val="CCCCCC"/>
                      </a:solidFill>
                      <a:prstDash val="solid"/>
                      <a:round/>
                      <a:headEnd type="none" w="med" len="med"/>
                      <a:tailEnd type="none" w="med" len="med"/>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10006"/>
                  </a:ext>
                </a:extLst>
              </a:tr>
              <a:tr h="849384">
                <a:tc>
                  <a:txBody>
                    <a:bodyPr/>
                    <a:lstStyle/>
                    <a:p>
                      <a:pPr algn="l" fontAlgn="base"/>
                      <a:r>
                        <a:rPr lang="en-US" sz="1800" b="1" u="none" strike="noStrike" dirty="0">
                          <a:solidFill>
                            <a:schemeClr val="tx1"/>
                          </a:solidFill>
                          <a:effectLst/>
                        </a:rPr>
                        <a:t>16</a:t>
                      </a:r>
                      <a:endParaRPr lang="en-US" sz="1800" b="1" dirty="0">
                        <a:solidFill>
                          <a:schemeClr val="tx1"/>
                        </a:solidFill>
                        <a:effectLst/>
                      </a:endParaRPr>
                    </a:p>
                  </a:txBody>
                  <a:tcPr marL="18869" marR="18869" marT="13208" marB="13208" anchor="ctr">
                    <a:lnL>
                      <a:noFill/>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r>
                        <a:rPr lang="en-US" sz="1800">
                          <a:solidFill>
                            <a:schemeClr val="tx1"/>
                          </a:solidFill>
                          <a:effectLst/>
                        </a:rPr>
                        <a:t>Seven stars</a:t>
                      </a: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r>
                        <a:rPr lang="en-US" sz="1800" dirty="0">
                          <a:solidFill>
                            <a:schemeClr val="tx1"/>
                          </a:solidFill>
                          <a:effectLst/>
                        </a:rPr>
                        <a:t>Leaders over the seven churches</a:t>
                      </a: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endParaRPr lang="en-US" sz="1600" dirty="0">
                        <a:solidFill>
                          <a:schemeClr val="tx1"/>
                        </a:solidFill>
                        <a:effectLst/>
                      </a:endParaRPr>
                    </a:p>
                  </a:txBody>
                  <a:tcPr marL="18869" marR="18869" marT="13208" marB="13208" anchor="ctr">
                    <a:lnL w="9525" cap="flat" cmpd="sng" algn="ctr">
                      <a:solidFill>
                        <a:srgbClr val="CCCCCC"/>
                      </a:solidFill>
                      <a:prstDash val="solid"/>
                      <a:round/>
                      <a:headEnd type="none" w="med" len="med"/>
                      <a:tailEnd type="none" w="med" len="med"/>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10007"/>
                  </a:ext>
                </a:extLst>
              </a:tr>
              <a:tr h="849384">
                <a:tc>
                  <a:txBody>
                    <a:bodyPr/>
                    <a:lstStyle/>
                    <a:p>
                      <a:pPr algn="l" fontAlgn="base"/>
                      <a:r>
                        <a:rPr lang="en-US" sz="1800" b="1" u="none" strike="noStrike" dirty="0">
                          <a:solidFill>
                            <a:schemeClr val="tx1"/>
                          </a:solidFill>
                          <a:effectLst/>
                        </a:rPr>
                        <a:t>16</a:t>
                      </a:r>
                      <a:endParaRPr lang="en-US" sz="1800" b="1" dirty="0">
                        <a:solidFill>
                          <a:schemeClr val="tx1"/>
                        </a:solidFill>
                        <a:effectLst/>
                      </a:endParaRPr>
                    </a:p>
                  </a:txBody>
                  <a:tcPr marL="18869" marR="18869" marT="13208" marB="13208" anchor="ctr">
                    <a:lnL>
                      <a:noFill/>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r>
                        <a:rPr lang="en-US" sz="1800">
                          <a:solidFill>
                            <a:schemeClr val="tx1"/>
                          </a:solidFill>
                          <a:effectLst/>
                        </a:rPr>
                        <a:t>Sharp, two-edged sword</a:t>
                      </a: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r>
                        <a:rPr lang="en-US" sz="1800" dirty="0">
                          <a:solidFill>
                            <a:schemeClr val="tx1"/>
                          </a:solidFill>
                          <a:effectLst/>
                        </a:rPr>
                        <a:t>The word of God, pronouncing judgment</a:t>
                      </a: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endParaRPr lang="en-US" sz="1600" dirty="0">
                        <a:solidFill>
                          <a:schemeClr val="tx1"/>
                        </a:solidFill>
                        <a:effectLst/>
                      </a:endParaRPr>
                    </a:p>
                  </a:txBody>
                  <a:tcPr marL="18869" marR="18869" marT="13208" marB="13208" anchor="ctr">
                    <a:lnL w="9525" cap="flat" cmpd="sng" algn="ctr">
                      <a:solidFill>
                        <a:srgbClr val="CCCCCC"/>
                      </a:solidFill>
                      <a:prstDash val="solid"/>
                      <a:round/>
                      <a:headEnd type="none" w="med" len="med"/>
                      <a:tailEnd type="none" w="med" len="med"/>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10008"/>
                  </a:ext>
                </a:extLst>
              </a:tr>
              <a:tr h="849384">
                <a:tc>
                  <a:txBody>
                    <a:bodyPr/>
                    <a:lstStyle/>
                    <a:p>
                      <a:pPr algn="l" fontAlgn="base"/>
                      <a:r>
                        <a:rPr lang="en-US" sz="1800" b="1" u="none" strike="noStrike" dirty="0">
                          <a:solidFill>
                            <a:schemeClr val="tx1"/>
                          </a:solidFill>
                          <a:effectLst/>
                        </a:rPr>
                        <a:t>18</a:t>
                      </a:r>
                      <a:endParaRPr lang="en-US" sz="1800" b="1" dirty="0">
                        <a:solidFill>
                          <a:schemeClr val="tx1"/>
                        </a:solidFill>
                        <a:effectLst/>
                      </a:endParaRPr>
                    </a:p>
                  </a:txBody>
                  <a:tcPr marL="18869" marR="18869" marT="13208" marB="13208" anchor="ctr">
                    <a:lnL>
                      <a:noFill/>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r>
                        <a:rPr lang="en-US" sz="1800" dirty="0">
                          <a:solidFill>
                            <a:schemeClr val="tx1"/>
                          </a:solidFill>
                          <a:effectLst/>
                        </a:rPr>
                        <a:t>Keys of hell and of death</a:t>
                      </a: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r>
                        <a:rPr lang="en-US" sz="1800" dirty="0">
                          <a:solidFill>
                            <a:schemeClr val="tx1"/>
                          </a:solidFill>
                          <a:effectLst/>
                        </a:rPr>
                        <a:t>Keys that unlock the doors of spiritual and physical death</a:t>
                      </a: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endParaRPr lang="en-US" sz="1600" dirty="0">
                        <a:solidFill>
                          <a:schemeClr val="tx1"/>
                        </a:solidFill>
                        <a:effectLst/>
                      </a:endParaRPr>
                    </a:p>
                  </a:txBody>
                  <a:tcPr marL="18869" marR="18869" marT="13208" marB="13208" anchor="ctr">
                    <a:lnL w="9525" cap="flat" cmpd="sng" algn="ctr">
                      <a:solidFill>
                        <a:srgbClr val="CCCCCC"/>
                      </a:solidFill>
                      <a:prstDash val="solid"/>
                      <a:round/>
                      <a:headEnd type="none" w="med" len="med"/>
                      <a:tailEnd type="none" w="med" len="med"/>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1711572621"/>
                  </a:ext>
                </a:extLst>
              </a:tr>
            </a:tbl>
          </a:graphicData>
        </a:graphic>
      </p:graphicFrame>
    </p:spTree>
    <p:extLst>
      <p:ext uri="{BB962C8B-B14F-4D97-AF65-F5344CB8AC3E}">
        <p14:creationId xmlns:p14="http://schemas.microsoft.com/office/powerpoint/2010/main" val="2093382472"/>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5" descr="https://encrypted-tbn3.gstatic.com/images?q=tbn:ANd9GcRUS-ltJTLzq06B-C-KDQ0-EPX8VNLfPROF1d6Xj30485pSiNYV"/>
          <p:cNvPicPr>
            <a:picLocks noChangeAspect="1" noChangeArrowheads="1"/>
          </p:cNvPicPr>
          <p:nvPr/>
        </p:nvPicPr>
        <p:blipFill rotWithShape="1">
          <a:blip r:embed="rId3">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1998206082"/>
              </p:ext>
            </p:extLst>
          </p:nvPr>
        </p:nvGraphicFramePr>
        <p:xfrm>
          <a:off x="350982" y="122238"/>
          <a:ext cx="7804727" cy="6791010"/>
        </p:xfrm>
        <a:graphic>
          <a:graphicData uri="http://schemas.openxmlformats.org/drawingml/2006/table">
            <a:tbl>
              <a:tblPr/>
              <a:tblGrid>
                <a:gridCol w="680860">
                  <a:extLst>
                    <a:ext uri="{9D8B030D-6E8A-4147-A177-3AD203B41FA5}">
                      <a16:colId xmlns:a16="http://schemas.microsoft.com/office/drawing/2014/main" val="20000"/>
                    </a:ext>
                  </a:extLst>
                </a:gridCol>
                <a:gridCol w="2292710">
                  <a:extLst>
                    <a:ext uri="{9D8B030D-6E8A-4147-A177-3AD203B41FA5}">
                      <a16:colId xmlns:a16="http://schemas.microsoft.com/office/drawing/2014/main" val="20001"/>
                    </a:ext>
                  </a:extLst>
                </a:gridCol>
                <a:gridCol w="4720151">
                  <a:extLst>
                    <a:ext uri="{9D8B030D-6E8A-4147-A177-3AD203B41FA5}">
                      <a16:colId xmlns:a16="http://schemas.microsoft.com/office/drawing/2014/main" val="20002"/>
                    </a:ext>
                  </a:extLst>
                </a:gridCol>
                <a:gridCol w="111006">
                  <a:extLst>
                    <a:ext uri="{9D8B030D-6E8A-4147-A177-3AD203B41FA5}">
                      <a16:colId xmlns:a16="http://schemas.microsoft.com/office/drawing/2014/main" val="20003"/>
                    </a:ext>
                  </a:extLst>
                </a:gridCol>
              </a:tblGrid>
              <a:tr h="270259">
                <a:tc>
                  <a:txBody>
                    <a:bodyPr/>
                    <a:lstStyle/>
                    <a:p>
                      <a:pPr algn="ctr" fontAlgn="base"/>
                      <a:r>
                        <a:rPr lang="en-US" sz="1600" b="1" i="0" cap="all" dirty="0">
                          <a:solidFill>
                            <a:srgbClr val="FFFF00"/>
                          </a:solidFill>
                          <a:effectLst>
                            <a:outerShdw blurRad="38100" dist="38100" dir="2700000" algn="tl">
                              <a:srgbClr val="000000">
                                <a:alpha val="43137"/>
                              </a:srgbClr>
                            </a:outerShdw>
                          </a:effectLst>
                          <a:latin typeface="Lucida Sans" panose="020B0602030504020204" pitchFamily="34" charset="0"/>
                        </a:rPr>
                        <a:t>Vs</a:t>
                      </a:r>
                    </a:p>
                  </a:txBody>
                  <a:tcPr marL="18869" marR="18869" marT="13208" marB="13208" anchor="b">
                    <a:lnL>
                      <a:noFill/>
                    </a:lnL>
                    <a:lnR w="9525" cap="flat" cmpd="sng" algn="ctr">
                      <a:solidFill>
                        <a:srgbClr val="CCCCCC"/>
                      </a:solidFill>
                      <a:prstDash val="solid"/>
                      <a:round/>
                      <a:headEnd type="none" w="med" len="med"/>
                      <a:tailEnd type="none" w="med" len="med"/>
                    </a:lnR>
                    <a:lnT>
                      <a:noFill/>
                    </a:lnT>
                    <a:lnB w="9525" cap="flat" cmpd="sng" algn="ctr">
                      <a:solidFill>
                        <a:srgbClr val="E5E5E5"/>
                      </a:solidFill>
                      <a:prstDash val="solid"/>
                      <a:round/>
                      <a:headEnd type="none" w="med" len="med"/>
                      <a:tailEnd type="none" w="med" len="med"/>
                    </a:lnB>
                  </a:tcPr>
                </a:tc>
                <a:tc>
                  <a:txBody>
                    <a:bodyPr/>
                    <a:lstStyle/>
                    <a:p>
                      <a:pPr algn="ctr" fontAlgn="base"/>
                      <a:r>
                        <a:rPr lang="en-US" sz="1600" b="1" i="0" cap="all" dirty="0">
                          <a:solidFill>
                            <a:srgbClr val="FFFF00"/>
                          </a:solidFill>
                          <a:effectLst>
                            <a:outerShdw blurRad="38100" dist="38100" dir="2700000" algn="tl">
                              <a:srgbClr val="000000">
                                <a:alpha val="43137"/>
                              </a:srgbClr>
                            </a:outerShdw>
                          </a:effectLst>
                          <a:latin typeface="Lucida Sans" panose="020B0602030504020204" pitchFamily="34" charset="0"/>
                        </a:rPr>
                        <a:t>SYMBOL</a:t>
                      </a:r>
                    </a:p>
                  </a:txBody>
                  <a:tcPr marL="18869" marR="18869" marT="13208" marB="1320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w="9525" cap="flat" cmpd="sng" algn="ctr">
                      <a:solidFill>
                        <a:srgbClr val="E5E5E5"/>
                      </a:solidFill>
                      <a:prstDash val="solid"/>
                      <a:round/>
                      <a:headEnd type="none" w="med" len="med"/>
                      <a:tailEnd type="none" w="med" len="med"/>
                    </a:lnB>
                  </a:tcPr>
                </a:tc>
                <a:tc>
                  <a:txBody>
                    <a:bodyPr/>
                    <a:lstStyle/>
                    <a:p>
                      <a:pPr algn="ctr" fontAlgn="base"/>
                      <a:r>
                        <a:rPr lang="en-US" sz="1600" b="1" i="0" cap="all" dirty="0">
                          <a:solidFill>
                            <a:srgbClr val="FFFF00"/>
                          </a:solidFill>
                          <a:effectLst>
                            <a:outerShdw blurRad="38100" dist="38100" dir="2700000" algn="tl">
                              <a:srgbClr val="000000">
                                <a:alpha val="43137"/>
                              </a:srgbClr>
                            </a:outerShdw>
                          </a:effectLst>
                          <a:latin typeface="Lucida Sans" panose="020B0602030504020204" pitchFamily="34" charset="0"/>
                        </a:rPr>
                        <a:t>INTERPRETATION</a:t>
                      </a:r>
                    </a:p>
                  </a:txBody>
                  <a:tcPr marL="18869" marR="18869" marT="13208" marB="1320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w="9525" cap="flat" cmpd="sng" algn="ctr">
                      <a:solidFill>
                        <a:srgbClr val="E5E5E5"/>
                      </a:solidFill>
                      <a:prstDash val="solid"/>
                      <a:round/>
                      <a:headEnd type="none" w="med" len="med"/>
                      <a:tailEnd type="none" w="med" len="med"/>
                    </a:lnB>
                  </a:tcPr>
                </a:tc>
                <a:tc>
                  <a:txBody>
                    <a:bodyPr/>
                    <a:lstStyle/>
                    <a:p>
                      <a:pPr algn="l" fontAlgn="base"/>
                      <a:endParaRPr lang="en-US" sz="1600" b="0" i="0" cap="all" dirty="0">
                        <a:solidFill>
                          <a:schemeClr val="tx1"/>
                        </a:solidFill>
                        <a:effectLst/>
                        <a:latin typeface="Lucida Sans" panose="020B0602030504020204" pitchFamily="34" charset="0"/>
                      </a:endParaRPr>
                    </a:p>
                  </a:txBody>
                  <a:tcPr marL="18869" marR="18869" marT="13208" marB="13208" anchor="b">
                    <a:lnL w="9525" cap="flat" cmpd="sng" algn="ctr">
                      <a:solidFill>
                        <a:srgbClr val="CCCCCC"/>
                      </a:solidFill>
                      <a:prstDash val="solid"/>
                      <a:round/>
                      <a:headEnd type="none" w="med" len="med"/>
                      <a:tailEnd type="none" w="med" len="med"/>
                    </a:lnL>
                    <a:lnR>
                      <a:noFill/>
                    </a:lnR>
                    <a:lnT>
                      <a:noFill/>
                    </a:lnT>
                    <a:lnB w="9525"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10000"/>
                  </a:ext>
                </a:extLst>
              </a:tr>
              <a:tr h="849384">
                <a:tc>
                  <a:txBody>
                    <a:bodyPr/>
                    <a:lstStyle/>
                    <a:p>
                      <a:pPr algn="l" fontAlgn="base"/>
                      <a:r>
                        <a:rPr lang="en-US" sz="1800" b="1" u="none" strike="noStrike" dirty="0">
                          <a:solidFill>
                            <a:schemeClr val="tx1"/>
                          </a:solidFill>
                          <a:effectLst/>
                        </a:rPr>
                        <a:t>6</a:t>
                      </a:r>
                      <a:endParaRPr lang="en-US" sz="1800" b="1" dirty="0">
                        <a:solidFill>
                          <a:schemeClr val="tx1"/>
                        </a:solidFill>
                        <a:effectLst/>
                      </a:endParaRPr>
                    </a:p>
                  </a:txBody>
                  <a:tcPr marL="18869" marR="18869" marT="13208" marB="13208" anchor="ctr">
                    <a:lnL>
                      <a:noFill/>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r>
                        <a:rPr lang="en-US" sz="1800" dirty="0">
                          <a:solidFill>
                            <a:schemeClr val="tx1"/>
                          </a:solidFill>
                          <a:effectLst/>
                        </a:rPr>
                        <a:t>Kings and priests</a:t>
                      </a: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r>
                        <a:rPr lang="en-US" sz="1800" dirty="0">
                          <a:solidFill>
                            <a:schemeClr val="tx1"/>
                          </a:solidFill>
                          <a:effectLst/>
                        </a:rPr>
                        <a:t>Exaltation in the celestial kingdom</a:t>
                      </a: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endParaRPr lang="en-US" sz="1600" dirty="0">
                        <a:solidFill>
                          <a:schemeClr val="tx1"/>
                        </a:solidFill>
                        <a:effectLst/>
                      </a:endParaRPr>
                    </a:p>
                  </a:txBody>
                  <a:tcPr marL="18869" marR="18869" marT="13208" marB="13208" anchor="ctr">
                    <a:lnL w="9525" cap="flat" cmpd="sng" algn="ctr">
                      <a:solidFill>
                        <a:srgbClr val="CCCCCC"/>
                      </a:solidFill>
                      <a:prstDash val="solid"/>
                      <a:round/>
                      <a:headEnd type="none" w="med" len="med"/>
                      <a:tailEnd type="none" w="med" len="med"/>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10002"/>
                  </a:ext>
                </a:extLst>
              </a:tr>
              <a:tr h="575062">
                <a:tc>
                  <a:txBody>
                    <a:bodyPr/>
                    <a:lstStyle/>
                    <a:p>
                      <a:pPr algn="l" fontAlgn="base"/>
                      <a:r>
                        <a:rPr lang="en-US" sz="1800" b="1" u="none" strike="noStrike" dirty="0">
                          <a:solidFill>
                            <a:schemeClr val="tx1"/>
                          </a:solidFill>
                          <a:effectLst/>
                        </a:rPr>
                        <a:t>8</a:t>
                      </a:r>
                      <a:endParaRPr lang="en-US" sz="1800" b="1" dirty="0">
                        <a:solidFill>
                          <a:schemeClr val="tx1"/>
                        </a:solidFill>
                        <a:effectLst/>
                      </a:endParaRPr>
                    </a:p>
                  </a:txBody>
                  <a:tcPr marL="18869" marR="18869" marT="13208" marB="13208" anchor="ctr">
                    <a:lnL>
                      <a:noFill/>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r>
                        <a:rPr lang="en-US" sz="1800" dirty="0">
                          <a:solidFill>
                            <a:schemeClr val="tx1"/>
                          </a:solidFill>
                          <a:effectLst/>
                        </a:rPr>
                        <a:t>Alpha and Omega</a:t>
                      </a: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r>
                        <a:rPr lang="en-US" sz="1800" dirty="0">
                          <a:solidFill>
                            <a:schemeClr val="tx1"/>
                          </a:solidFill>
                          <a:effectLst/>
                        </a:rPr>
                        <a:t>Christ’s role in God’s work</a:t>
                      </a: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endParaRPr lang="en-US" sz="1600" dirty="0">
                        <a:solidFill>
                          <a:schemeClr val="tx1"/>
                        </a:solidFill>
                        <a:effectLst/>
                      </a:endParaRPr>
                    </a:p>
                  </a:txBody>
                  <a:tcPr marL="18869" marR="18869" marT="13208" marB="13208" anchor="ctr">
                    <a:lnL w="9525" cap="flat" cmpd="sng" algn="ctr">
                      <a:solidFill>
                        <a:srgbClr val="CCCCCC"/>
                      </a:solidFill>
                      <a:prstDash val="solid"/>
                      <a:round/>
                      <a:headEnd type="none" w="med" len="med"/>
                      <a:tailEnd type="none" w="med" len="med"/>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10003"/>
                  </a:ext>
                </a:extLst>
              </a:tr>
              <a:tr h="849384">
                <a:tc>
                  <a:txBody>
                    <a:bodyPr/>
                    <a:lstStyle/>
                    <a:p>
                      <a:pPr algn="l" fontAlgn="base"/>
                      <a:r>
                        <a:rPr lang="en-US" sz="1800" b="1" u="none" strike="noStrike" dirty="0">
                          <a:solidFill>
                            <a:schemeClr val="tx1"/>
                          </a:solidFill>
                          <a:effectLst/>
                        </a:rPr>
                        <a:t>12</a:t>
                      </a:r>
                      <a:endParaRPr lang="en-US" sz="1800" b="1" dirty="0">
                        <a:solidFill>
                          <a:schemeClr val="tx1"/>
                        </a:solidFill>
                        <a:effectLst/>
                      </a:endParaRPr>
                    </a:p>
                  </a:txBody>
                  <a:tcPr marL="18869" marR="18869" marT="13208" marB="13208" anchor="ctr">
                    <a:lnL>
                      <a:noFill/>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r>
                        <a:rPr lang="en-US" sz="1800" dirty="0">
                          <a:solidFill>
                            <a:schemeClr val="tx1"/>
                          </a:solidFill>
                          <a:effectLst/>
                        </a:rPr>
                        <a:t>Seven candlesticks</a:t>
                      </a: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r>
                        <a:rPr lang="en-US" sz="1800" dirty="0">
                          <a:solidFill>
                            <a:schemeClr val="tx1"/>
                          </a:solidFill>
                          <a:effectLst/>
                        </a:rPr>
                        <a:t>The seven churches that hold up the light of the gospel</a:t>
                      </a: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endParaRPr lang="en-US" sz="1600" dirty="0">
                        <a:solidFill>
                          <a:schemeClr val="tx1"/>
                        </a:solidFill>
                        <a:effectLst/>
                      </a:endParaRPr>
                    </a:p>
                  </a:txBody>
                  <a:tcPr marL="18869" marR="18869" marT="13208" marB="13208" anchor="ctr">
                    <a:lnL w="9525" cap="flat" cmpd="sng" algn="ctr">
                      <a:solidFill>
                        <a:srgbClr val="CCCCCC"/>
                      </a:solidFill>
                      <a:prstDash val="solid"/>
                      <a:round/>
                      <a:headEnd type="none" w="med" len="med"/>
                      <a:tailEnd type="none" w="med" len="med"/>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10004"/>
                  </a:ext>
                </a:extLst>
              </a:tr>
              <a:tr h="1123707">
                <a:tc>
                  <a:txBody>
                    <a:bodyPr/>
                    <a:lstStyle/>
                    <a:p>
                      <a:r>
                        <a:rPr lang="en-US" dirty="0">
                          <a:solidFill>
                            <a:schemeClr val="tx1"/>
                          </a:solidFill>
                        </a:rPr>
                        <a:t>13</a:t>
                      </a:r>
                    </a:p>
                  </a:txBody>
                  <a:tcPr marL="18869" marR="18869" marT="13208" marB="13208" anchor="ctr">
                    <a:lnL>
                      <a:noFill/>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r>
                        <a:rPr lang="en-US" dirty="0">
                          <a:solidFill>
                            <a:schemeClr val="tx1"/>
                          </a:solidFill>
                        </a:rPr>
                        <a:t>Son of Man</a:t>
                      </a: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r>
                        <a:rPr lang="en-US" dirty="0"/>
                        <a:t>Son of Man of Holiness</a:t>
                      </a: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endParaRPr lang="en-US" sz="1600" dirty="0">
                        <a:solidFill>
                          <a:schemeClr val="tx1"/>
                        </a:solidFill>
                        <a:effectLst/>
                      </a:endParaRPr>
                    </a:p>
                  </a:txBody>
                  <a:tcPr marL="18869" marR="18869" marT="13208" marB="13208" anchor="ctr">
                    <a:lnL w="9525" cap="flat" cmpd="sng" algn="ctr">
                      <a:solidFill>
                        <a:srgbClr val="CCCCCC"/>
                      </a:solidFill>
                      <a:prstDash val="solid"/>
                      <a:round/>
                      <a:headEnd type="none" w="med" len="med"/>
                      <a:tailEnd type="none" w="med" len="med"/>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10005"/>
                  </a:ext>
                </a:extLst>
              </a:tr>
              <a:tr h="575062">
                <a:tc>
                  <a:txBody>
                    <a:bodyPr/>
                    <a:lstStyle/>
                    <a:p>
                      <a:pPr algn="l" fontAlgn="base"/>
                      <a:r>
                        <a:rPr lang="en-US" sz="1800" b="1" u="none" strike="noStrike" dirty="0">
                          <a:solidFill>
                            <a:srgbClr val="FFFF00"/>
                          </a:solidFill>
                          <a:effectLst/>
                        </a:rPr>
                        <a:t>16</a:t>
                      </a:r>
                      <a:endParaRPr lang="en-US" sz="1800" b="1" dirty="0">
                        <a:solidFill>
                          <a:srgbClr val="FFFF00"/>
                        </a:solidFill>
                        <a:effectLst/>
                      </a:endParaRPr>
                    </a:p>
                  </a:txBody>
                  <a:tcPr marL="18869" marR="18869" marT="13208" marB="13208" anchor="ctr">
                    <a:lnL>
                      <a:noFill/>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r>
                        <a:rPr lang="en-US" sz="1800" dirty="0">
                          <a:solidFill>
                            <a:srgbClr val="FFFF00"/>
                          </a:solidFill>
                          <a:effectLst/>
                        </a:rPr>
                        <a:t>Right hand</a:t>
                      </a: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r>
                        <a:rPr lang="en-US" sz="1800" dirty="0">
                          <a:solidFill>
                            <a:srgbClr val="FFFF00"/>
                          </a:solidFill>
                          <a:effectLst/>
                        </a:rPr>
                        <a:t>Covenant hand and symbol of power</a:t>
                      </a: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endParaRPr lang="en-US" sz="1600">
                        <a:solidFill>
                          <a:schemeClr val="tx1"/>
                        </a:solidFill>
                        <a:effectLst/>
                      </a:endParaRPr>
                    </a:p>
                  </a:txBody>
                  <a:tcPr marL="18869" marR="18869" marT="13208" marB="13208" anchor="ctr">
                    <a:lnL w="9525" cap="flat" cmpd="sng" algn="ctr">
                      <a:solidFill>
                        <a:srgbClr val="CCCCCC"/>
                      </a:solidFill>
                      <a:prstDash val="solid"/>
                      <a:round/>
                      <a:headEnd type="none" w="med" len="med"/>
                      <a:tailEnd type="none" w="med" len="med"/>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10006"/>
                  </a:ext>
                </a:extLst>
              </a:tr>
              <a:tr h="849384">
                <a:tc>
                  <a:txBody>
                    <a:bodyPr/>
                    <a:lstStyle/>
                    <a:p>
                      <a:pPr algn="l" fontAlgn="base"/>
                      <a:r>
                        <a:rPr lang="en-US" sz="1800" b="1" u="none" strike="noStrike" dirty="0">
                          <a:solidFill>
                            <a:srgbClr val="FFFF00"/>
                          </a:solidFill>
                          <a:effectLst/>
                        </a:rPr>
                        <a:t>16</a:t>
                      </a:r>
                      <a:endParaRPr lang="en-US" sz="1800" b="1" dirty="0">
                        <a:solidFill>
                          <a:srgbClr val="FFFF00"/>
                        </a:solidFill>
                        <a:effectLst/>
                      </a:endParaRPr>
                    </a:p>
                  </a:txBody>
                  <a:tcPr marL="18869" marR="18869" marT="13208" marB="13208" anchor="ctr">
                    <a:lnL>
                      <a:noFill/>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r>
                        <a:rPr lang="en-US" sz="1800">
                          <a:solidFill>
                            <a:srgbClr val="FFFF00"/>
                          </a:solidFill>
                          <a:effectLst/>
                        </a:rPr>
                        <a:t>Seven stars</a:t>
                      </a: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r>
                        <a:rPr lang="en-US" sz="1800" dirty="0">
                          <a:solidFill>
                            <a:srgbClr val="FFFF00"/>
                          </a:solidFill>
                          <a:effectLst/>
                        </a:rPr>
                        <a:t>Leaders over the seven churches</a:t>
                      </a: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endParaRPr lang="en-US" sz="1600" dirty="0">
                        <a:solidFill>
                          <a:schemeClr val="tx1"/>
                        </a:solidFill>
                        <a:effectLst/>
                      </a:endParaRPr>
                    </a:p>
                  </a:txBody>
                  <a:tcPr marL="18869" marR="18869" marT="13208" marB="13208" anchor="ctr">
                    <a:lnL w="9525" cap="flat" cmpd="sng" algn="ctr">
                      <a:solidFill>
                        <a:srgbClr val="CCCCCC"/>
                      </a:solidFill>
                      <a:prstDash val="solid"/>
                      <a:round/>
                      <a:headEnd type="none" w="med" len="med"/>
                      <a:tailEnd type="none" w="med" len="med"/>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10007"/>
                  </a:ext>
                </a:extLst>
              </a:tr>
              <a:tr h="849384">
                <a:tc>
                  <a:txBody>
                    <a:bodyPr/>
                    <a:lstStyle/>
                    <a:p>
                      <a:pPr algn="l" fontAlgn="base"/>
                      <a:r>
                        <a:rPr lang="en-US" sz="1800" b="1" u="none" strike="noStrike" dirty="0">
                          <a:solidFill>
                            <a:schemeClr val="tx1"/>
                          </a:solidFill>
                          <a:effectLst/>
                        </a:rPr>
                        <a:t>16</a:t>
                      </a:r>
                      <a:endParaRPr lang="en-US" sz="1800" b="1" dirty="0">
                        <a:solidFill>
                          <a:schemeClr val="tx1"/>
                        </a:solidFill>
                        <a:effectLst/>
                      </a:endParaRPr>
                    </a:p>
                  </a:txBody>
                  <a:tcPr marL="18869" marR="18869" marT="13208" marB="13208" anchor="ctr">
                    <a:lnL>
                      <a:noFill/>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r>
                        <a:rPr lang="en-US" sz="1800">
                          <a:solidFill>
                            <a:schemeClr val="tx1"/>
                          </a:solidFill>
                          <a:effectLst/>
                        </a:rPr>
                        <a:t>Sharp, two-edged sword</a:t>
                      </a: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r>
                        <a:rPr lang="en-US" sz="1800" dirty="0">
                          <a:solidFill>
                            <a:schemeClr val="tx1"/>
                          </a:solidFill>
                          <a:effectLst/>
                        </a:rPr>
                        <a:t>The word of God, pronouncing judgment</a:t>
                      </a: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endParaRPr lang="en-US" sz="1600" dirty="0">
                        <a:solidFill>
                          <a:schemeClr val="tx1"/>
                        </a:solidFill>
                        <a:effectLst/>
                      </a:endParaRPr>
                    </a:p>
                  </a:txBody>
                  <a:tcPr marL="18869" marR="18869" marT="13208" marB="13208" anchor="ctr">
                    <a:lnL w="9525" cap="flat" cmpd="sng" algn="ctr">
                      <a:solidFill>
                        <a:srgbClr val="CCCCCC"/>
                      </a:solidFill>
                      <a:prstDash val="solid"/>
                      <a:round/>
                      <a:headEnd type="none" w="med" len="med"/>
                      <a:tailEnd type="none" w="med" len="med"/>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10008"/>
                  </a:ext>
                </a:extLst>
              </a:tr>
              <a:tr h="849384">
                <a:tc>
                  <a:txBody>
                    <a:bodyPr/>
                    <a:lstStyle/>
                    <a:p>
                      <a:pPr algn="l" fontAlgn="base"/>
                      <a:r>
                        <a:rPr lang="en-US" sz="1800" b="1" u="none" strike="noStrike" dirty="0">
                          <a:solidFill>
                            <a:schemeClr val="tx1"/>
                          </a:solidFill>
                          <a:effectLst/>
                        </a:rPr>
                        <a:t>18</a:t>
                      </a:r>
                      <a:endParaRPr lang="en-US" sz="1800" b="1" dirty="0">
                        <a:solidFill>
                          <a:schemeClr val="tx1"/>
                        </a:solidFill>
                        <a:effectLst/>
                      </a:endParaRPr>
                    </a:p>
                  </a:txBody>
                  <a:tcPr marL="18869" marR="18869" marT="13208" marB="13208" anchor="ctr">
                    <a:lnL>
                      <a:noFill/>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r>
                        <a:rPr lang="en-US" sz="1800" dirty="0">
                          <a:solidFill>
                            <a:schemeClr val="tx1"/>
                          </a:solidFill>
                          <a:effectLst/>
                        </a:rPr>
                        <a:t>Keys of hell and of death</a:t>
                      </a: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r>
                        <a:rPr lang="en-US" sz="1800" dirty="0">
                          <a:solidFill>
                            <a:schemeClr val="tx1"/>
                          </a:solidFill>
                          <a:effectLst/>
                        </a:rPr>
                        <a:t>Keys that unlock the doors of spiritual and physical death</a:t>
                      </a: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l" fontAlgn="base"/>
                      <a:endParaRPr lang="en-US" sz="1600" dirty="0">
                        <a:solidFill>
                          <a:schemeClr val="tx1"/>
                        </a:solidFill>
                        <a:effectLst/>
                      </a:endParaRPr>
                    </a:p>
                  </a:txBody>
                  <a:tcPr marL="18869" marR="18869" marT="13208" marB="13208" anchor="ctr">
                    <a:lnL w="9525" cap="flat" cmpd="sng" algn="ctr">
                      <a:solidFill>
                        <a:srgbClr val="CCCCCC"/>
                      </a:solidFill>
                      <a:prstDash val="solid"/>
                      <a:round/>
                      <a:headEnd type="none" w="med" len="med"/>
                      <a:tailEnd type="none" w="med" len="med"/>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1711572621"/>
                  </a:ext>
                </a:extLst>
              </a:tr>
            </a:tbl>
          </a:graphicData>
        </a:graphic>
      </p:graphicFrame>
    </p:spTree>
    <p:extLst>
      <p:ext uri="{BB962C8B-B14F-4D97-AF65-F5344CB8AC3E}">
        <p14:creationId xmlns:p14="http://schemas.microsoft.com/office/powerpoint/2010/main" val="270840091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304800"/>
            <a:ext cx="8839200" cy="5724644"/>
          </a:xfrm>
          <a:prstGeom prst="rect">
            <a:avLst/>
          </a:prstGeom>
        </p:spPr>
        <p:txBody>
          <a:bodyPr wrap="square">
            <a:spAutoFit/>
          </a:bodyPr>
          <a:lstStyle/>
          <a:p>
            <a:r>
              <a:rPr lang="en-US" sz="3600" b="1" dirty="0"/>
              <a:t>Doctrine:</a:t>
            </a:r>
            <a:r>
              <a:rPr lang="en-US" sz="3600" dirty="0"/>
              <a:t>  An </a:t>
            </a:r>
            <a:r>
              <a:rPr lang="en-US" sz="3600" u="sng" dirty="0"/>
              <a:t>unchanging truth</a:t>
            </a:r>
            <a:r>
              <a:rPr lang="en-US" sz="3600" dirty="0"/>
              <a:t> of the gospel of Jesus Christ. </a:t>
            </a:r>
          </a:p>
          <a:p>
            <a:r>
              <a:rPr lang="en-US" sz="6600" dirty="0">
                <a:latin typeface="Algerian" panose="04020705040A02060702" pitchFamily="82" charset="0"/>
              </a:rPr>
              <a:t>“FACT”</a:t>
            </a:r>
          </a:p>
          <a:p>
            <a:endParaRPr lang="en-US" sz="3600" b="1" dirty="0"/>
          </a:p>
          <a:p>
            <a:pPr lvl="0">
              <a:buFont typeface="Arial" pitchFamily="34" charset="0"/>
              <a:buChar char="•"/>
            </a:pPr>
            <a:r>
              <a:rPr lang="en-US" sz="3200" i="1" dirty="0"/>
              <a:t>Modesty</a:t>
            </a:r>
            <a:endParaRPr lang="en-US" sz="3200" dirty="0"/>
          </a:p>
          <a:p>
            <a:pPr lvl="0">
              <a:buFont typeface="Arial" pitchFamily="34" charset="0"/>
              <a:buChar char="•"/>
            </a:pPr>
            <a:r>
              <a:rPr lang="en-US" sz="3200" i="1" dirty="0"/>
              <a:t>Baptism </a:t>
            </a:r>
            <a:r>
              <a:rPr lang="en-US" sz="3200" dirty="0"/>
              <a:t>  </a:t>
            </a:r>
          </a:p>
          <a:p>
            <a:pPr lvl="0">
              <a:buFont typeface="Arial" pitchFamily="34" charset="0"/>
              <a:buChar char="•"/>
            </a:pPr>
            <a:r>
              <a:rPr lang="en-US" sz="3200" i="1" dirty="0"/>
              <a:t>Family</a:t>
            </a:r>
          </a:p>
          <a:p>
            <a:pPr lvl="0">
              <a:buFont typeface="Arial" pitchFamily="34" charset="0"/>
              <a:buChar char="•"/>
            </a:pPr>
            <a:r>
              <a:rPr lang="en-US" sz="3200" i="1" dirty="0"/>
              <a:t>Missionary Work</a:t>
            </a:r>
          </a:p>
          <a:p>
            <a:pPr lvl="0">
              <a:buFont typeface="Arial" pitchFamily="34" charset="0"/>
              <a:buChar char="•"/>
            </a:pPr>
            <a:r>
              <a:rPr lang="en-US" sz="3200" i="1" dirty="0"/>
              <a:t>Fasting</a:t>
            </a:r>
          </a:p>
          <a:p>
            <a:pPr lvl="0">
              <a:buFont typeface="Arial" pitchFamily="34" charset="0"/>
              <a:buChar char="•"/>
            </a:pPr>
            <a:r>
              <a:rPr lang="en-US" sz="3200" i="1" dirty="0"/>
              <a:t>Satan</a:t>
            </a:r>
            <a:endParaRPr lang="en-US" sz="3200" dirty="0"/>
          </a:p>
        </p:txBody>
      </p:sp>
      <p:pic>
        <p:nvPicPr>
          <p:cNvPr id="2050" name="Picture 2" descr="http://i34.photobucket.com/albums/d102/everyday_something/Book%20of%20Mormon/tru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2072" y="1852588"/>
            <a:ext cx="3882967" cy="4395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6593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blinds(horizontal)">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blinds(horizontal)">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blinds(horizontal)">
                                      <p:cBhvr>
                                        <p:cTn id="17" dur="500"/>
                                        <p:tgtEl>
                                          <p:spTgt spid="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blinds(horizontal)">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animEffect transition="in" filter="blinds(horizontal)">
                                      <p:cBhvr>
                                        <p:cTn id="27" dur="500"/>
                                        <p:tgtEl>
                                          <p:spTgt spid="8">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xEl>
                                              <p:pRg st="8" end="8"/>
                                            </p:txEl>
                                          </p:spTgt>
                                        </p:tgtEl>
                                        <p:attrNameLst>
                                          <p:attrName>style.visibility</p:attrName>
                                        </p:attrNameLst>
                                      </p:cBhvr>
                                      <p:to>
                                        <p:strVal val="visible"/>
                                      </p:to>
                                    </p:set>
                                    <p:animEffect transition="in" filter="blinds(horizontal)">
                                      <p:cBhvr>
                                        <p:cTn id="3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2635539" y="709232"/>
            <a:ext cx="6508462" cy="4955203"/>
          </a:xfrm>
          <a:prstGeom prst="rect">
            <a:avLst/>
          </a:prstGeom>
        </p:spPr>
        <p:txBody>
          <a:bodyPr wrap="square">
            <a:spAutoFit/>
          </a:bodyPr>
          <a:lstStyle/>
          <a:p>
            <a:pPr indent="457200">
              <a:spcBef>
                <a:spcPts val="0"/>
              </a:spcBef>
              <a:spcAft>
                <a:spcPts val="0"/>
              </a:spcAft>
            </a:pPr>
            <a:r>
              <a:rPr lang="en-US" sz="2400" dirty="0">
                <a:latin typeface="+mj-lt"/>
              </a:rPr>
              <a:t> “To be perfectly frank, there have been times when members or leaders in the Church have simply made mistakes. There may have been things said or done that were not in harmony with our values, principles, or doctrine. I suppose the Church would be perfect only if it were run by perfect beings. But God works through us—His imperfect children—and imperfect people make mistakes. It is unfortunate that some have stumbled because of mistakes made by men.”</a:t>
            </a:r>
          </a:p>
          <a:p>
            <a:pPr indent="457200">
              <a:spcBef>
                <a:spcPts val="0"/>
              </a:spcBef>
              <a:spcAft>
                <a:spcPts val="0"/>
              </a:spcAft>
            </a:pPr>
            <a:r>
              <a:rPr lang="en-US" sz="2400" dirty="0">
                <a:latin typeface="+mj-lt"/>
              </a:rPr>
              <a:t> </a:t>
            </a:r>
            <a:r>
              <a:rPr lang="en-US" sz="1600" dirty="0">
                <a:latin typeface="+mj-lt"/>
              </a:rPr>
              <a:t>President Dieter F. </a:t>
            </a:r>
            <a:r>
              <a:rPr lang="en-US" sz="1600" dirty="0" err="1">
                <a:latin typeface="+mj-lt"/>
              </a:rPr>
              <a:t>Uchtdorf</a:t>
            </a:r>
            <a:r>
              <a:rPr lang="en-US" sz="1600" dirty="0">
                <a:latin typeface="+mj-lt"/>
              </a:rPr>
              <a:t> (October 2013)</a:t>
            </a:r>
            <a:endParaRPr lang="en-US" sz="2400" dirty="0">
              <a:latin typeface="+mj-lt"/>
            </a:endParaRPr>
          </a:p>
        </p:txBody>
      </p:sp>
      <p:pic>
        <p:nvPicPr>
          <p:cNvPr id="3074" name="Picture 2" descr="Image result for uchtdor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64" y="947161"/>
            <a:ext cx="2543175" cy="31718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464819"/>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275" y="68441"/>
            <a:ext cx="8785225" cy="1066800"/>
          </a:xfrm>
        </p:spPr>
        <p:txBody>
          <a:bodyPr>
            <a:normAutofit/>
          </a:bodyPr>
          <a:lstStyle/>
          <a:p>
            <a:pPr algn="ctr"/>
            <a:r>
              <a:rPr lang="en-US" b="1" dirty="0">
                <a:effectLst>
                  <a:outerShdw blurRad="38100" dist="38100" dir="2700000" algn="tl">
                    <a:srgbClr val="000000">
                      <a:alpha val="43137"/>
                    </a:srgbClr>
                  </a:outerShdw>
                </a:effectLst>
              </a:rPr>
              <a:t>Why is The Mantel Important? </a:t>
            </a:r>
          </a:p>
        </p:txBody>
      </p:sp>
      <p:sp>
        <p:nvSpPr>
          <p:cNvPr id="3" name="Content Placeholder 2"/>
          <p:cNvSpPr>
            <a:spLocks noGrp="1"/>
          </p:cNvSpPr>
          <p:nvPr>
            <p:ph idx="1"/>
          </p:nvPr>
        </p:nvSpPr>
        <p:spPr>
          <a:xfrm>
            <a:off x="2019300" y="842374"/>
            <a:ext cx="7011684" cy="5867400"/>
          </a:xfrm>
        </p:spPr>
        <p:txBody>
          <a:bodyPr>
            <a:noAutofit/>
          </a:bodyPr>
          <a:lstStyle/>
          <a:p>
            <a:pPr marL="0" indent="0" fontAlgn="base">
              <a:buNone/>
            </a:pPr>
            <a:r>
              <a:rPr lang="en-US" sz="1800" dirty="0">
                <a:latin typeface="+mj-lt"/>
              </a:rPr>
              <a:t>“On the day I was released as a bishop, one of the ward members came to my home afterwards and said: “I know you are no longer my bishop, but could we talk just one more time?”</a:t>
            </a:r>
          </a:p>
          <a:p>
            <a:pPr marL="0" indent="0" fontAlgn="base">
              <a:buNone/>
            </a:pPr>
            <a:r>
              <a:rPr lang="en-US" sz="1800" dirty="0">
                <a:latin typeface="+mj-lt"/>
              </a:rPr>
              <a:t>Reluctantly I agreed. The member sat down in a chair opposite mine. It seemed to be just as it had been in the hundreds of times I had interviewed members of the ward. The conversation began. There came the moment when counsel was needed. I waited for the ideas, the words, and the feelings to flow into my mind, as they always had. Nothing came. In my heart and mind there was only silence. After a few moments, I said: “I’m sorry. I appreciate your kindness and your trust. But I’m afraid I can’t help you.”</a:t>
            </a:r>
          </a:p>
          <a:p>
            <a:pPr marL="0" indent="0" fontAlgn="base">
              <a:buNone/>
            </a:pPr>
            <a:r>
              <a:rPr lang="en-US" sz="1800" dirty="0">
                <a:latin typeface="+mj-lt"/>
              </a:rPr>
              <a:t>God magnifies those He calls, even in what may seem to you a small or inconspicuous service.”</a:t>
            </a:r>
          </a:p>
        </p:txBody>
      </p:sp>
      <p:pic>
        <p:nvPicPr>
          <p:cNvPr id="4098" name="Picture 2" descr="https://www.lds.org/bc/content/shared/content/images/leaders/henry-b-eyring-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 y="1981200"/>
            <a:ext cx="1851025" cy="2308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71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fade">
                                      <p:cBhvr>
                                        <p:cTn id="22" dur="1000"/>
                                        <p:tgtEl>
                                          <p:spTgt spid="4098"/>
                                        </p:tgtEl>
                                      </p:cBhvr>
                                    </p:animEffect>
                                    <p:anim calcmode="lin" valueType="num">
                                      <p:cBhvr>
                                        <p:cTn id="23" dur="1000" fill="hold"/>
                                        <p:tgtEl>
                                          <p:spTgt spid="4098"/>
                                        </p:tgtEl>
                                        <p:attrNameLst>
                                          <p:attrName>ppt_x</p:attrName>
                                        </p:attrNameLst>
                                      </p:cBhvr>
                                      <p:tavLst>
                                        <p:tav tm="0">
                                          <p:val>
                                            <p:strVal val="#ppt_x"/>
                                          </p:val>
                                        </p:tav>
                                        <p:tav tm="100000">
                                          <p:val>
                                            <p:strVal val="#ppt_x"/>
                                          </p:val>
                                        </p:tav>
                                      </p:tavLst>
                                    </p:anim>
                                    <p:anim calcmode="lin" valueType="num">
                                      <p:cBhvr>
                                        <p:cTn id="2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138113"/>
            <a:ext cx="7764463" cy="1325562"/>
          </a:xfrm>
        </p:spPr>
        <p:txBody>
          <a:bodyPr/>
          <a:lstStyle/>
          <a:p>
            <a:pPr eaLnBrk="1" fontAlgn="auto" hangingPunct="1">
              <a:spcAft>
                <a:spcPts val="0"/>
              </a:spcAft>
              <a:defRPr/>
            </a:pPr>
            <a:r>
              <a:rPr lang="en-US" altLang="en-US"/>
              <a:t>A look at the book of Revelation</a:t>
            </a:r>
          </a:p>
        </p:txBody>
      </p:sp>
      <p:sp>
        <p:nvSpPr>
          <p:cNvPr id="9219" name="Rectangle 3"/>
          <p:cNvSpPr>
            <a:spLocks noGrp="1" noChangeArrowheads="1"/>
          </p:cNvSpPr>
          <p:nvPr>
            <p:ph idx="1"/>
          </p:nvPr>
        </p:nvSpPr>
        <p:spPr>
          <a:xfrm>
            <a:off x="161925" y="1128713"/>
            <a:ext cx="8982075" cy="4530725"/>
          </a:xfrm>
        </p:spPr>
        <p:txBody>
          <a:bodyPr/>
          <a:lstStyle/>
          <a:p>
            <a:pPr algn="ctr" eaLnBrk="1" fontAlgn="auto" hangingPunct="1">
              <a:spcAft>
                <a:spcPts val="0"/>
              </a:spcAft>
              <a:buFont typeface="Wingdings" panose="05000000000000000000" pitchFamily="2" charset="2"/>
              <a:buNone/>
              <a:defRPr/>
            </a:pPr>
            <a:r>
              <a:rPr lang="en-US" altLang="en-US" sz="3200" b="1" dirty="0"/>
              <a:t>Revelation has it’s own outline </a:t>
            </a:r>
          </a:p>
          <a:p>
            <a:pPr algn="ctr" eaLnBrk="1" fontAlgn="auto" hangingPunct="1">
              <a:spcAft>
                <a:spcPts val="0"/>
              </a:spcAft>
              <a:buFont typeface="Wingdings" panose="05000000000000000000" pitchFamily="2" charset="2"/>
              <a:buNone/>
              <a:defRPr/>
            </a:pPr>
            <a:r>
              <a:rPr lang="en-US" altLang="en-US" sz="3200" b="1" dirty="0">
                <a:solidFill>
                  <a:srgbClr val="FFFF00"/>
                </a:solidFill>
              </a:rPr>
              <a:t>Revelation 1:19</a:t>
            </a:r>
          </a:p>
          <a:p>
            <a:pPr eaLnBrk="1" fontAlgn="auto" hangingPunct="1">
              <a:spcAft>
                <a:spcPts val="0"/>
              </a:spcAft>
              <a:buFont typeface="Wingdings" panose="05000000000000000000" pitchFamily="2" charset="2"/>
              <a:buNone/>
              <a:defRPr/>
            </a:pPr>
            <a:r>
              <a:rPr lang="en-US" altLang="en-US" sz="2400" b="1" u="sng" dirty="0"/>
              <a:t>Write the things which… REFERENCE	TOPIC</a:t>
            </a:r>
          </a:p>
          <a:p>
            <a:pPr eaLnBrk="1" fontAlgn="auto" hangingPunct="1">
              <a:spcAft>
                <a:spcPts val="0"/>
              </a:spcAft>
              <a:buFont typeface="Wingdings" panose="05000000000000000000" pitchFamily="2" charset="2"/>
              <a:buNone/>
              <a:defRPr/>
            </a:pPr>
            <a:r>
              <a:rPr lang="en-US" altLang="en-US" sz="2400" dirty="0"/>
              <a:t>Thou hast seen		</a:t>
            </a:r>
            <a:r>
              <a:rPr lang="en-US" altLang="en-US" sz="2400" i="1" dirty="0"/>
              <a:t>Revelation 1</a:t>
            </a:r>
            <a:r>
              <a:rPr lang="en-US" altLang="en-US" sz="2400" dirty="0"/>
              <a:t>		Jesus Christ </a:t>
            </a:r>
          </a:p>
          <a:p>
            <a:pPr eaLnBrk="1" fontAlgn="auto" hangingPunct="1">
              <a:spcAft>
                <a:spcPts val="0"/>
              </a:spcAft>
              <a:buFont typeface="Wingdings" panose="05000000000000000000" pitchFamily="2" charset="2"/>
              <a:buNone/>
              <a:defRPr/>
            </a:pPr>
            <a:r>
              <a:rPr lang="en-US" altLang="en-US" sz="2400" dirty="0"/>
              <a:t>Are				</a:t>
            </a:r>
            <a:r>
              <a:rPr lang="en-US" altLang="en-US" sz="2400" i="1" dirty="0"/>
              <a:t>Revelation 2-3</a:t>
            </a:r>
            <a:r>
              <a:rPr lang="en-US" altLang="en-US" sz="2400" dirty="0"/>
              <a:t>	7 Churches</a:t>
            </a:r>
          </a:p>
          <a:p>
            <a:pPr eaLnBrk="1" fontAlgn="auto" hangingPunct="1">
              <a:spcAft>
                <a:spcPts val="0"/>
              </a:spcAft>
              <a:buFont typeface="Wingdings" panose="05000000000000000000" pitchFamily="2" charset="2"/>
              <a:buNone/>
              <a:defRPr/>
            </a:pPr>
            <a:r>
              <a:rPr lang="en-US" altLang="en-US" sz="2400" dirty="0"/>
              <a:t>Shall be hereafter		</a:t>
            </a:r>
            <a:r>
              <a:rPr lang="en-US" altLang="en-US" sz="2400" i="1" dirty="0"/>
              <a:t>Revelation 4-22</a:t>
            </a:r>
            <a:r>
              <a:rPr lang="en-US" altLang="en-US" sz="2400" dirty="0"/>
              <a:t>	The 7 Seals</a:t>
            </a:r>
          </a:p>
        </p:txBody>
      </p:sp>
      <p:pic>
        <p:nvPicPr>
          <p:cNvPr id="10245"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871939" y="254051"/>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69677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2" end="2"/>
                                            </p:txEl>
                                          </p:spTgt>
                                        </p:tgtEl>
                                        <p:attrNameLst>
                                          <p:attrName>style.visibility</p:attrName>
                                        </p:attrNameLst>
                                      </p:cBhvr>
                                      <p:to>
                                        <p:strVal val="visible"/>
                                      </p:to>
                                    </p:set>
                                    <p:anim calcmode="lin" valueType="num">
                                      <p:cBhvr additive="base">
                                        <p:cTn id="7"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xEl>
                                              <p:pRg st="3" end="3"/>
                                            </p:txEl>
                                          </p:spTgt>
                                        </p:tgtEl>
                                        <p:attrNameLst>
                                          <p:attrName>style.visibility</p:attrName>
                                        </p:attrNameLst>
                                      </p:cBhvr>
                                      <p:to>
                                        <p:strVal val="visible"/>
                                      </p:to>
                                    </p:set>
                                    <p:anim calcmode="lin" valueType="num">
                                      <p:cBhvr additive="base">
                                        <p:cTn id="13"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219">
                                            <p:txEl>
                                              <p:pRg st="4" end="4"/>
                                            </p:txEl>
                                          </p:spTgt>
                                        </p:tgtEl>
                                        <p:attrNameLst>
                                          <p:attrName>style.visibility</p:attrName>
                                        </p:attrNameLst>
                                      </p:cBhvr>
                                      <p:to>
                                        <p:strVal val="visible"/>
                                      </p:to>
                                    </p:set>
                                    <p:anim calcmode="lin" valueType="num">
                                      <p:cBhvr additive="base">
                                        <p:cTn id="19"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219">
                                            <p:txEl>
                                              <p:pRg st="5" end="5"/>
                                            </p:txEl>
                                          </p:spTgt>
                                        </p:tgtEl>
                                        <p:attrNameLst>
                                          <p:attrName>style.visibility</p:attrName>
                                        </p:attrNameLst>
                                      </p:cBhvr>
                                      <p:to>
                                        <p:strVal val="visible"/>
                                      </p:to>
                                    </p:set>
                                    <p:anim calcmode="lin" valueType="num">
                                      <p:cBhvr additive="base">
                                        <p:cTn id="25"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Image result for middle east landscape clipart"/>
          <p:cNvPicPr>
            <a:picLocks noChangeAspect="1" noChangeArrowheads="1"/>
          </p:cNvPicPr>
          <p:nvPr/>
        </p:nvPicPr>
        <p:blipFill rotWithShape="1">
          <a:blip r:embed="rId2" cstate="print">
            <a:grayscl/>
            <a:extLst>
              <a:ext uri="{28A0092B-C50C-407E-A947-70E740481C1C}">
                <a14:useLocalDpi xmlns:a14="http://schemas.microsoft.com/office/drawing/2010/main" val="0"/>
              </a:ext>
            </a:extLst>
          </a:blip>
          <a:srcRect t="-1066" b="63722"/>
          <a:stretch/>
        </p:blipFill>
        <p:spPr bwMode="auto">
          <a:xfrm>
            <a:off x="8735" y="4982870"/>
            <a:ext cx="2601843" cy="123822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Image result for peaceful clipart"/>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759765" y="5057001"/>
            <a:ext cx="1098461" cy="10984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209122" y="4307278"/>
            <a:ext cx="2892119" cy="253916"/>
          </a:xfrm>
          <a:prstGeom prst="rect">
            <a:avLst/>
          </a:prstGeom>
        </p:spPr>
        <p:txBody>
          <a:bodyPr wrap="square">
            <a:spAutoFit/>
          </a:bodyPr>
          <a:lstStyle/>
          <a:p>
            <a:pPr algn="ctr"/>
            <a:r>
              <a:rPr lang="en-US" sz="1050" dirty="0">
                <a:solidFill>
                  <a:srgbClr val="000000"/>
                </a:solidFill>
                <a:latin typeface="Tw Cen MT" panose="020B0602020104020603" pitchFamily="34" charset="0"/>
              </a:rPr>
              <a:t>The Dragon, The Beast, and the Victory</a:t>
            </a:r>
            <a:endParaRPr lang="en-US" sz="1050" dirty="0">
              <a:latin typeface="Tw Cen MT" panose="020B0602020104020603" pitchFamily="34" charset="0"/>
            </a:endParaRPr>
          </a:p>
        </p:txBody>
      </p:sp>
      <p:sp>
        <p:nvSpPr>
          <p:cNvPr id="7" name="Rectangle 6"/>
          <p:cNvSpPr/>
          <p:nvPr/>
        </p:nvSpPr>
        <p:spPr>
          <a:xfrm>
            <a:off x="4687402" y="4492541"/>
            <a:ext cx="1749774" cy="338554"/>
          </a:xfrm>
          <a:prstGeom prst="rect">
            <a:avLst/>
          </a:prstGeom>
        </p:spPr>
        <p:txBody>
          <a:bodyPr wrap="square">
            <a:spAutoFit/>
          </a:bodyPr>
          <a:lstStyle/>
          <a:p>
            <a:pPr algn="ctr"/>
            <a:r>
              <a:rPr lang="en-US" sz="1600" b="1" dirty="0">
                <a:solidFill>
                  <a:schemeClr val="bg1"/>
                </a:solidFill>
                <a:latin typeface="Tw Cen MT" panose="020B0602020104020603" pitchFamily="34" charset="0"/>
              </a:rPr>
              <a:t>Revelation 12-14</a:t>
            </a:r>
          </a:p>
        </p:txBody>
      </p:sp>
      <p:sp>
        <p:nvSpPr>
          <p:cNvPr id="15" name="Cloud"/>
          <p:cNvSpPr>
            <a:spLocks noChangeAspect="1" noEditPoints="1" noChangeArrowheads="1"/>
          </p:cNvSpPr>
          <p:nvPr/>
        </p:nvSpPr>
        <p:spPr bwMode="auto">
          <a:xfrm>
            <a:off x="4444037" y="3396431"/>
            <a:ext cx="1250116" cy="89174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vert="horz" wrap="square" lIns="68580" tIns="34290" rIns="68580" bIns="34290" numCol="1" anchor="t" anchorCtr="0" compatLnSpc="1">
            <a:prstTxWarp prst="textNoShape">
              <a:avLst/>
            </a:prstTxWarp>
          </a:bodyPr>
          <a:lstStyle/>
          <a:p>
            <a:endParaRPr lang="en-US"/>
          </a:p>
        </p:txBody>
      </p:sp>
      <p:pic>
        <p:nvPicPr>
          <p:cNvPr id="16" name="Picture 12" descr="https://encrypted-tbn3.gstatic.com/images?q=tbn:ANd9GcTlQVgfanFf3k4ruDEPK3WR5iruPT8n-wKO8DLlZF9FKxZKrxFAZ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6026" y="1601414"/>
            <a:ext cx="1803453" cy="93164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mage result for bad weather clipart"/>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2610578" y="5264277"/>
            <a:ext cx="1543069" cy="891185"/>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859739" y="6077258"/>
            <a:ext cx="889987" cy="253916"/>
          </a:xfrm>
          <a:prstGeom prst="rect">
            <a:avLst/>
          </a:prstGeom>
        </p:spPr>
        <p:txBody>
          <a:bodyPr wrap="none">
            <a:spAutoFit/>
          </a:bodyPr>
          <a:lstStyle/>
          <a:p>
            <a:r>
              <a:rPr lang="en-US" sz="1050" dirty="0">
                <a:solidFill>
                  <a:srgbClr val="000000"/>
                </a:solidFill>
                <a:latin typeface="Tw Cen MT" panose="020B0602020104020603" pitchFamily="34" charset="0"/>
              </a:rPr>
              <a:t>Armageddon</a:t>
            </a:r>
            <a:endParaRPr lang="en-US" sz="1050" dirty="0">
              <a:latin typeface="Tw Cen MT" panose="020B0602020104020603" pitchFamily="34" charset="0"/>
            </a:endParaRPr>
          </a:p>
        </p:txBody>
      </p:sp>
      <p:sp>
        <p:nvSpPr>
          <p:cNvPr id="34" name="Rectangle 33"/>
          <p:cNvSpPr/>
          <p:nvPr/>
        </p:nvSpPr>
        <p:spPr>
          <a:xfrm>
            <a:off x="441088" y="6270982"/>
            <a:ext cx="1683929" cy="338554"/>
          </a:xfrm>
          <a:prstGeom prst="rect">
            <a:avLst/>
          </a:prstGeom>
        </p:spPr>
        <p:txBody>
          <a:bodyPr wrap="square">
            <a:spAutoFit/>
          </a:bodyPr>
          <a:lstStyle/>
          <a:p>
            <a:pPr algn="ctr"/>
            <a:r>
              <a:rPr lang="en-US" sz="1600" b="1" dirty="0">
                <a:solidFill>
                  <a:schemeClr val="bg1"/>
                </a:solidFill>
                <a:latin typeface="Tw Cen MT" panose="020B0602020104020603" pitchFamily="34" charset="0"/>
              </a:rPr>
              <a:t>Revelation 16</a:t>
            </a:r>
          </a:p>
        </p:txBody>
      </p:sp>
      <p:sp>
        <p:nvSpPr>
          <p:cNvPr id="35" name="Rectangle 34"/>
          <p:cNvSpPr/>
          <p:nvPr/>
        </p:nvSpPr>
        <p:spPr>
          <a:xfrm>
            <a:off x="2585318" y="4316818"/>
            <a:ext cx="1452642" cy="253916"/>
          </a:xfrm>
          <a:prstGeom prst="rect">
            <a:avLst/>
          </a:prstGeom>
        </p:spPr>
        <p:txBody>
          <a:bodyPr wrap="none">
            <a:spAutoFit/>
          </a:bodyPr>
          <a:lstStyle/>
          <a:p>
            <a:r>
              <a:rPr lang="en-US" sz="1050">
                <a:solidFill>
                  <a:srgbClr val="000000"/>
                </a:solidFill>
                <a:latin typeface="Tw Cen MT" panose="020B0602020104020603" pitchFamily="34" charset="0"/>
              </a:rPr>
              <a:t>2 </a:t>
            </a:r>
            <a:r>
              <a:rPr lang="en-US" sz="1050" dirty="0">
                <a:solidFill>
                  <a:srgbClr val="000000"/>
                </a:solidFill>
                <a:latin typeface="Tw Cen MT" panose="020B0602020104020603" pitchFamily="34" charset="0"/>
              </a:rPr>
              <a:t>prophets in Jerusalem</a:t>
            </a:r>
            <a:endParaRPr lang="en-US" sz="1050" dirty="0">
              <a:latin typeface="Tw Cen MT" panose="020B0602020104020603" pitchFamily="34" charset="0"/>
            </a:endParaRPr>
          </a:p>
        </p:txBody>
      </p:sp>
      <p:sp>
        <p:nvSpPr>
          <p:cNvPr id="36" name="Rectangle 35"/>
          <p:cNvSpPr/>
          <p:nvPr/>
        </p:nvSpPr>
        <p:spPr>
          <a:xfrm>
            <a:off x="2459761" y="4517963"/>
            <a:ext cx="1683929" cy="338554"/>
          </a:xfrm>
          <a:prstGeom prst="rect">
            <a:avLst/>
          </a:prstGeom>
        </p:spPr>
        <p:txBody>
          <a:bodyPr wrap="square">
            <a:spAutoFit/>
          </a:bodyPr>
          <a:lstStyle/>
          <a:p>
            <a:pPr algn="ctr"/>
            <a:r>
              <a:rPr lang="en-US" sz="1600" b="1" dirty="0">
                <a:solidFill>
                  <a:schemeClr val="bg1"/>
                </a:solidFill>
                <a:latin typeface="Tw Cen MT" panose="020B0602020104020603" pitchFamily="34" charset="0"/>
              </a:rPr>
              <a:t>Revelation 11</a:t>
            </a:r>
          </a:p>
        </p:txBody>
      </p:sp>
      <p:sp>
        <p:nvSpPr>
          <p:cNvPr id="38" name="Rectangle 37"/>
          <p:cNvSpPr/>
          <p:nvPr/>
        </p:nvSpPr>
        <p:spPr>
          <a:xfrm>
            <a:off x="7320442" y="4327884"/>
            <a:ext cx="1284326" cy="253916"/>
          </a:xfrm>
          <a:prstGeom prst="rect">
            <a:avLst/>
          </a:prstGeom>
        </p:spPr>
        <p:txBody>
          <a:bodyPr wrap="none">
            <a:spAutoFit/>
          </a:bodyPr>
          <a:lstStyle/>
          <a:p>
            <a:r>
              <a:rPr lang="en-US" sz="1050" dirty="0">
                <a:solidFill>
                  <a:srgbClr val="000000"/>
                </a:solidFill>
                <a:latin typeface="Tw Cen MT" panose="020B0602020104020603" pitchFamily="34" charset="0"/>
              </a:rPr>
              <a:t>Righteous Rewarded</a:t>
            </a:r>
            <a:endParaRPr lang="en-US" sz="1050" dirty="0">
              <a:latin typeface="Tw Cen MT" panose="020B0602020104020603" pitchFamily="34" charset="0"/>
            </a:endParaRPr>
          </a:p>
        </p:txBody>
      </p:sp>
      <p:pic>
        <p:nvPicPr>
          <p:cNvPr id="40" name="Picture 14" descr="http://www.allthingsclipart.com/06/jesus.with.apostles.1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25881" y="3202045"/>
            <a:ext cx="1399266" cy="87022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6" descr="C:\Users\RichardsED\Desktop\url.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8687" y="1309594"/>
            <a:ext cx="919388" cy="1310617"/>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p:cNvSpPr/>
          <p:nvPr/>
        </p:nvSpPr>
        <p:spPr>
          <a:xfrm>
            <a:off x="2797740" y="6124178"/>
            <a:ext cx="1188146" cy="253916"/>
          </a:xfrm>
          <a:prstGeom prst="rect">
            <a:avLst/>
          </a:prstGeom>
        </p:spPr>
        <p:txBody>
          <a:bodyPr wrap="none">
            <a:spAutoFit/>
          </a:bodyPr>
          <a:lstStyle/>
          <a:p>
            <a:r>
              <a:rPr lang="en-US" sz="1050" dirty="0">
                <a:solidFill>
                  <a:srgbClr val="000000"/>
                </a:solidFill>
                <a:latin typeface="Tw Cen MT" panose="020B0602020104020603" pitchFamily="34" charset="0"/>
              </a:rPr>
              <a:t>Wicked Destroyed</a:t>
            </a:r>
            <a:endParaRPr lang="en-US" sz="1050" dirty="0">
              <a:latin typeface="Tw Cen MT" panose="020B0602020104020603" pitchFamily="34" charset="0"/>
            </a:endParaRPr>
          </a:p>
        </p:txBody>
      </p:sp>
      <p:pic>
        <p:nvPicPr>
          <p:cNvPr id="44" name="Picture 30" descr="C:\Users\RichardsED\Desktop\url.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10654"/>
          <a:stretch/>
        </p:blipFill>
        <p:spPr bwMode="auto">
          <a:xfrm>
            <a:off x="4265496" y="4992489"/>
            <a:ext cx="1037765" cy="1153243"/>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4238355" y="6115545"/>
            <a:ext cx="1231427" cy="253916"/>
          </a:xfrm>
          <a:prstGeom prst="rect">
            <a:avLst/>
          </a:prstGeom>
        </p:spPr>
        <p:txBody>
          <a:bodyPr wrap="none">
            <a:spAutoFit/>
          </a:bodyPr>
          <a:lstStyle/>
          <a:p>
            <a:r>
              <a:rPr lang="en-US" sz="1050" dirty="0">
                <a:solidFill>
                  <a:srgbClr val="000000"/>
                </a:solidFill>
                <a:latin typeface="Tw Cen MT" panose="020B0602020104020603" pitchFamily="34" charset="0"/>
              </a:rPr>
              <a:t>The Second Coming</a:t>
            </a:r>
            <a:endParaRPr lang="en-US" sz="1050" dirty="0">
              <a:latin typeface="Tw Cen MT" panose="020B0602020104020603" pitchFamily="34" charset="0"/>
            </a:endParaRPr>
          </a:p>
        </p:txBody>
      </p:sp>
      <p:sp>
        <p:nvSpPr>
          <p:cNvPr id="48" name="Rectangle 47"/>
          <p:cNvSpPr/>
          <p:nvPr/>
        </p:nvSpPr>
        <p:spPr>
          <a:xfrm>
            <a:off x="5606790" y="6082671"/>
            <a:ext cx="1701107" cy="253916"/>
          </a:xfrm>
          <a:prstGeom prst="rect">
            <a:avLst/>
          </a:prstGeom>
        </p:spPr>
        <p:txBody>
          <a:bodyPr wrap="none">
            <a:spAutoFit/>
          </a:bodyPr>
          <a:lstStyle/>
          <a:p>
            <a:r>
              <a:rPr lang="en-US" sz="1050" dirty="0">
                <a:solidFill>
                  <a:srgbClr val="000000"/>
                </a:solidFill>
                <a:latin typeface="Tw Cen MT" panose="020B0602020104020603" pitchFamily="34" charset="0"/>
              </a:rPr>
              <a:t>Millennium &amp; Final Judgment</a:t>
            </a:r>
            <a:endParaRPr lang="en-US" sz="1050" dirty="0">
              <a:latin typeface="Tw Cen MT" panose="020B0602020104020603" pitchFamily="34" charset="0"/>
            </a:endParaRPr>
          </a:p>
        </p:txBody>
      </p:sp>
      <p:pic>
        <p:nvPicPr>
          <p:cNvPr id="1030" name="Picture 6" descr="Image result for happy earth clipart black and whit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69855" y="4992489"/>
            <a:ext cx="1274985" cy="1115612"/>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p:cNvSpPr/>
          <p:nvPr/>
        </p:nvSpPr>
        <p:spPr>
          <a:xfrm>
            <a:off x="7628832" y="6093201"/>
            <a:ext cx="1183337" cy="253916"/>
          </a:xfrm>
          <a:prstGeom prst="rect">
            <a:avLst/>
          </a:prstGeom>
        </p:spPr>
        <p:txBody>
          <a:bodyPr wrap="none">
            <a:spAutoFit/>
          </a:bodyPr>
          <a:lstStyle/>
          <a:p>
            <a:r>
              <a:rPr lang="en-US" sz="1050" dirty="0" err="1">
                <a:solidFill>
                  <a:srgbClr val="000000"/>
                </a:solidFill>
                <a:latin typeface="Tw Cen MT" panose="020B0602020104020603" pitchFamily="34" charset="0"/>
              </a:rPr>
              <a:t>Celestialized</a:t>
            </a:r>
            <a:r>
              <a:rPr lang="en-US" sz="1050" dirty="0">
                <a:solidFill>
                  <a:srgbClr val="000000"/>
                </a:solidFill>
                <a:latin typeface="Tw Cen MT" panose="020B0602020104020603" pitchFamily="34" charset="0"/>
              </a:rPr>
              <a:t> Earth</a:t>
            </a:r>
            <a:endParaRPr lang="en-US" sz="1050" dirty="0">
              <a:latin typeface="Tw Cen MT" panose="020B0602020104020603" pitchFamily="34" charset="0"/>
            </a:endParaRPr>
          </a:p>
        </p:txBody>
      </p:sp>
      <p:sp>
        <p:nvSpPr>
          <p:cNvPr id="52" name="TextBox 51"/>
          <p:cNvSpPr txBox="1"/>
          <p:nvPr/>
        </p:nvSpPr>
        <p:spPr>
          <a:xfrm>
            <a:off x="0" y="349245"/>
            <a:ext cx="9144000" cy="715581"/>
          </a:xfrm>
          <a:prstGeom prst="rect">
            <a:avLst/>
          </a:prstGeom>
          <a:noFill/>
        </p:spPr>
        <p:txBody>
          <a:bodyPr wrap="square" rtlCol="0" anchor="b">
            <a:spAutoFit/>
          </a:bodyPr>
          <a:lstStyle/>
          <a:p>
            <a:pPr algn="ctr"/>
            <a:r>
              <a:rPr lang="en-US" sz="4050" b="1" dirty="0">
                <a:solidFill>
                  <a:schemeClr val="bg1"/>
                </a:solidFill>
                <a:latin typeface="Papyrus" panose="03070502060502030205" pitchFamily="66" charset="0"/>
              </a:rPr>
              <a:t>The Book of Revelation</a:t>
            </a:r>
          </a:p>
        </p:txBody>
      </p:sp>
      <p:sp>
        <p:nvSpPr>
          <p:cNvPr id="54" name="Cloud"/>
          <p:cNvSpPr>
            <a:spLocks noChangeAspect="1" noEditPoints="1" noChangeArrowheads="1"/>
          </p:cNvSpPr>
          <p:nvPr/>
        </p:nvSpPr>
        <p:spPr bwMode="auto">
          <a:xfrm>
            <a:off x="4963447" y="3332243"/>
            <a:ext cx="1434414" cy="89174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vert="horz" wrap="square" lIns="68580" tIns="34290" rIns="68580" bIns="34290" numCol="1" anchor="t" anchorCtr="0" compatLnSpc="1">
            <a:prstTxWarp prst="textNoShape">
              <a:avLst/>
            </a:prstTxWarp>
          </a:bodyPr>
          <a:lstStyle/>
          <a:p>
            <a:endParaRPr lang="en-US"/>
          </a:p>
        </p:txBody>
      </p:sp>
      <p:sp>
        <p:nvSpPr>
          <p:cNvPr id="58" name="Rectangle 57"/>
          <p:cNvSpPr/>
          <p:nvPr/>
        </p:nvSpPr>
        <p:spPr>
          <a:xfrm>
            <a:off x="-166193" y="6272219"/>
            <a:ext cx="9139850" cy="23159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Rectangle 38"/>
          <p:cNvSpPr/>
          <p:nvPr/>
        </p:nvSpPr>
        <p:spPr>
          <a:xfrm>
            <a:off x="7166673" y="4497368"/>
            <a:ext cx="1550953" cy="338554"/>
          </a:xfrm>
          <a:prstGeom prst="rect">
            <a:avLst/>
          </a:prstGeom>
        </p:spPr>
        <p:txBody>
          <a:bodyPr wrap="square">
            <a:spAutoFit/>
          </a:bodyPr>
          <a:lstStyle/>
          <a:p>
            <a:pPr algn="ctr"/>
            <a:r>
              <a:rPr lang="en-US" sz="1600" b="1" dirty="0">
                <a:solidFill>
                  <a:schemeClr val="bg1"/>
                </a:solidFill>
                <a:latin typeface="Tw Cen MT" panose="020B0602020104020603" pitchFamily="34" charset="0"/>
              </a:rPr>
              <a:t>Revelation 15</a:t>
            </a:r>
          </a:p>
        </p:txBody>
      </p:sp>
      <p:sp>
        <p:nvSpPr>
          <p:cNvPr id="43" name="Rectangle 42"/>
          <p:cNvSpPr/>
          <p:nvPr/>
        </p:nvSpPr>
        <p:spPr>
          <a:xfrm>
            <a:off x="2528812" y="6299880"/>
            <a:ext cx="1736684" cy="338554"/>
          </a:xfrm>
          <a:prstGeom prst="rect">
            <a:avLst/>
          </a:prstGeom>
        </p:spPr>
        <p:txBody>
          <a:bodyPr wrap="square">
            <a:spAutoFit/>
          </a:bodyPr>
          <a:lstStyle/>
          <a:p>
            <a:pPr algn="ctr"/>
            <a:r>
              <a:rPr lang="en-US" sz="1600" b="1" dirty="0">
                <a:solidFill>
                  <a:schemeClr val="bg1"/>
                </a:solidFill>
                <a:latin typeface="Tw Cen MT" panose="020B0602020104020603" pitchFamily="34" charset="0"/>
              </a:rPr>
              <a:t>Revelation 17-18</a:t>
            </a:r>
          </a:p>
        </p:txBody>
      </p:sp>
      <p:sp>
        <p:nvSpPr>
          <p:cNvPr id="46" name="Rectangle 45"/>
          <p:cNvSpPr/>
          <p:nvPr/>
        </p:nvSpPr>
        <p:spPr>
          <a:xfrm>
            <a:off x="4067707" y="6294946"/>
            <a:ext cx="1566722" cy="338554"/>
          </a:xfrm>
          <a:prstGeom prst="rect">
            <a:avLst/>
          </a:prstGeom>
        </p:spPr>
        <p:txBody>
          <a:bodyPr wrap="square">
            <a:spAutoFit/>
          </a:bodyPr>
          <a:lstStyle/>
          <a:p>
            <a:pPr algn="ctr"/>
            <a:r>
              <a:rPr lang="en-US" sz="1600" b="1" dirty="0">
                <a:solidFill>
                  <a:schemeClr val="bg1"/>
                </a:solidFill>
                <a:latin typeface="Tw Cen MT" panose="020B0602020104020603" pitchFamily="34" charset="0"/>
              </a:rPr>
              <a:t>Revelation 19</a:t>
            </a:r>
          </a:p>
        </p:txBody>
      </p:sp>
      <p:sp>
        <p:nvSpPr>
          <p:cNvPr id="49" name="Rectangle 48"/>
          <p:cNvSpPr/>
          <p:nvPr/>
        </p:nvSpPr>
        <p:spPr>
          <a:xfrm>
            <a:off x="5540783" y="6281583"/>
            <a:ext cx="1897301" cy="338554"/>
          </a:xfrm>
          <a:prstGeom prst="rect">
            <a:avLst/>
          </a:prstGeom>
        </p:spPr>
        <p:txBody>
          <a:bodyPr wrap="square">
            <a:spAutoFit/>
          </a:bodyPr>
          <a:lstStyle/>
          <a:p>
            <a:pPr algn="ctr"/>
            <a:r>
              <a:rPr lang="en-US" sz="1600" b="1" dirty="0">
                <a:solidFill>
                  <a:schemeClr val="bg1"/>
                </a:solidFill>
                <a:latin typeface="Tw Cen MT" panose="020B0602020104020603" pitchFamily="34" charset="0"/>
              </a:rPr>
              <a:t>Revelation 20</a:t>
            </a:r>
          </a:p>
        </p:txBody>
      </p:sp>
      <p:sp>
        <p:nvSpPr>
          <p:cNvPr id="50" name="Rectangle 49"/>
          <p:cNvSpPr/>
          <p:nvPr/>
        </p:nvSpPr>
        <p:spPr>
          <a:xfrm>
            <a:off x="7267104" y="6273654"/>
            <a:ext cx="1897301" cy="338554"/>
          </a:xfrm>
          <a:prstGeom prst="rect">
            <a:avLst/>
          </a:prstGeom>
        </p:spPr>
        <p:txBody>
          <a:bodyPr wrap="square">
            <a:spAutoFit/>
          </a:bodyPr>
          <a:lstStyle/>
          <a:p>
            <a:pPr algn="ctr"/>
            <a:r>
              <a:rPr lang="en-US" sz="1600" b="1" dirty="0">
                <a:solidFill>
                  <a:schemeClr val="bg1"/>
                </a:solidFill>
                <a:latin typeface="Tw Cen MT" panose="020B0602020104020603" pitchFamily="34" charset="0"/>
              </a:rPr>
              <a:t>Revelation 21-22</a:t>
            </a:r>
          </a:p>
        </p:txBody>
      </p:sp>
      <p:sp>
        <p:nvSpPr>
          <p:cNvPr id="60" name="Rectangle 59"/>
          <p:cNvSpPr/>
          <p:nvPr/>
        </p:nvSpPr>
        <p:spPr>
          <a:xfrm>
            <a:off x="2310161" y="2694408"/>
            <a:ext cx="1560764" cy="338554"/>
          </a:xfrm>
          <a:prstGeom prst="rect">
            <a:avLst/>
          </a:prstGeom>
        </p:spPr>
        <p:txBody>
          <a:bodyPr wrap="square">
            <a:spAutoFit/>
          </a:bodyPr>
          <a:lstStyle/>
          <a:p>
            <a:pPr algn="ctr"/>
            <a:r>
              <a:rPr lang="en-US" sz="1600" b="1" dirty="0">
                <a:solidFill>
                  <a:schemeClr val="bg1"/>
                </a:solidFill>
                <a:latin typeface="Tw Cen MT" panose="020B0602020104020603" pitchFamily="34" charset="0"/>
              </a:rPr>
              <a:t>Revelation 2-3</a:t>
            </a:r>
          </a:p>
        </p:txBody>
      </p:sp>
      <p:sp>
        <p:nvSpPr>
          <p:cNvPr id="61" name="Rectangle 60"/>
          <p:cNvSpPr/>
          <p:nvPr/>
        </p:nvSpPr>
        <p:spPr>
          <a:xfrm>
            <a:off x="2232643" y="2465686"/>
            <a:ext cx="1749197" cy="253916"/>
          </a:xfrm>
          <a:prstGeom prst="rect">
            <a:avLst/>
          </a:prstGeom>
        </p:spPr>
        <p:txBody>
          <a:bodyPr wrap="none">
            <a:spAutoFit/>
          </a:bodyPr>
          <a:lstStyle/>
          <a:p>
            <a:r>
              <a:rPr lang="en-US" sz="1050" dirty="0">
                <a:solidFill>
                  <a:srgbClr val="000000"/>
                </a:solidFill>
                <a:latin typeface="Tw Cen MT" panose="020B0602020104020603" pitchFamily="34" charset="0"/>
              </a:rPr>
              <a:t>John’s 7 Letters to 7 Churches</a:t>
            </a:r>
            <a:endParaRPr lang="en-US" sz="1050" dirty="0">
              <a:latin typeface="Tw Cen MT" panose="020B0602020104020603" pitchFamily="34" charset="0"/>
            </a:endParaRPr>
          </a:p>
        </p:txBody>
      </p:sp>
      <p:sp>
        <p:nvSpPr>
          <p:cNvPr id="62" name="Cloud"/>
          <p:cNvSpPr>
            <a:spLocks noChangeAspect="1" noEditPoints="1" noChangeArrowheads="1"/>
          </p:cNvSpPr>
          <p:nvPr/>
        </p:nvSpPr>
        <p:spPr bwMode="auto">
          <a:xfrm>
            <a:off x="7278661" y="3929582"/>
            <a:ext cx="723295" cy="32953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vert="horz" wrap="square" lIns="68580" tIns="34290" rIns="68580" bIns="34290" numCol="1" anchor="t" anchorCtr="0" compatLnSpc="1">
            <a:prstTxWarp prst="textNoShape">
              <a:avLst/>
            </a:prstTxWarp>
          </a:bodyPr>
          <a:lstStyle/>
          <a:p>
            <a:endParaRPr lang="en-US" dirty="0"/>
          </a:p>
        </p:txBody>
      </p:sp>
      <p:sp>
        <p:nvSpPr>
          <p:cNvPr id="63" name="Cloud"/>
          <p:cNvSpPr>
            <a:spLocks noChangeAspect="1" noEditPoints="1" noChangeArrowheads="1"/>
          </p:cNvSpPr>
          <p:nvPr/>
        </p:nvSpPr>
        <p:spPr bwMode="auto">
          <a:xfrm>
            <a:off x="7727466" y="3933779"/>
            <a:ext cx="723295" cy="32953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vert="horz" wrap="square" lIns="68580" tIns="34290" rIns="68580" bIns="34290" numCol="1" anchor="t" anchorCtr="0" compatLnSpc="1">
            <a:prstTxWarp prst="textNoShape">
              <a:avLst/>
            </a:prstTxWarp>
          </a:bodyPr>
          <a:lstStyle/>
          <a:p>
            <a:endParaRPr lang="en-US" dirty="0"/>
          </a:p>
        </p:txBody>
      </p:sp>
      <p:pic>
        <p:nvPicPr>
          <p:cNvPr id="1028" name="Picture 4" descr="Image result for prophets silhouette clipar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49441" y="3112117"/>
            <a:ext cx="557965" cy="126930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Image result for prophets silhouette clipar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3331991" y="3289058"/>
            <a:ext cx="557966" cy="1077614"/>
          </a:xfrm>
          <a:prstGeom prst="rect">
            <a:avLst/>
          </a:prstGeom>
          <a:noFill/>
          <a:extLst>
            <a:ext uri="{909E8E84-426E-40DD-AFC4-6F175D3DCCD1}">
              <a14:hiddenFill xmlns:a14="http://schemas.microsoft.com/office/drawing/2010/main">
                <a:solidFill>
                  <a:srgbClr val="FFFFFF"/>
                </a:solidFill>
              </a14:hiddenFill>
            </a:ext>
          </a:extLst>
        </p:spPr>
      </p:pic>
      <p:sp>
        <p:nvSpPr>
          <p:cNvPr id="65" name="Rectangle 64">
            <a:extLst>
              <a:ext uri="{FF2B5EF4-FFF2-40B4-BE49-F238E27FC236}">
                <a16:creationId xmlns:a16="http://schemas.microsoft.com/office/drawing/2014/main" id="{3B29CF43-3B3E-4F64-A5FF-E19941E645C2}"/>
              </a:ext>
            </a:extLst>
          </p:cNvPr>
          <p:cNvSpPr/>
          <p:nvPr/>
        </p:nvSpPr>
        <p:spPr>
          <a:xfrm>
            <a:off x="911835" y="2454631"/>
            <a:ext cx="785793" cy="253916"/>
          </a:xfrm>
          <a:prstGeom prst="rect">
            <a:avLst/>
          </a:prstGeom>
        </p:spPr>
        <p:txBody>
          <a:bodyPr wrap="none">
            <a:spAutoFit/>
          </a:bodyPr>
          <a:lstStyle/>
          <a:p>
            <a:r>
              <a:rPr lang="en-US" sz="1050" dirty="0">
                <a:solidFill>
                  <a:srgbClr val="000000"/>
                </a:solidFill>
                <a:latin typeface="Tw Cen MT" panose="020B0602020104020603" pitchFamily="34" charset="0"/>
              </a:rPr>
              <a:t>Jesus Christ</a:t>
            </a:r>
            <a:endParaRPr lang="en-US" sz="1050" dirty="0">
              <a:latin typeface="Tw Cen MT" panose="020B0602020104020603" pitchFamily="34" charset="0"/>
            </a:endParaRPr>
          </a:p>
        </p:txBody>
      </p:sp>
      <p:sp>
        <p:nvSpPr>
          <p:cNvPr id="67" name="Rectangle 66">
            <a:extLst>
              <a:ext uri="{FF2B5EF4-FFF2-40B4-BE49-F238E27FC236}">
                <a16:creationId xmlns:a16="http://schemas.microsoft.com/office/drawing/2014/main" id="{72005ACB-45C2-4578-B2EC-B767032DD30B}"/>
              </a:ext>
            </a:extLst>
          </p:cNvPr>
          <p:cNvSpPr/>
          <p:nvPr/>
        </p:nvSpPr>
        <p:spPr>
          <a:xfrm>
            <a:off x="771591" y="2678039"/>
            <a:ext cx="1303261" cy="338554"/>
          </a:xfrm>
          <a:prstGeom prst="rect">
            <a:avLst/>
          </a:prstGeom>
        </p:spPr>
        <p:txBody>
          <a:bodyPr wrap="square">
            <a:spAutoFit/>
          </a:bodyPr>
          <a:lstStyle/>
          <a:p>
            <a:pPr algn="ctr"/>
            <a:r>
              <a:rPr lang="en-US" sz="1600" b="1" dirty="0">
                <a:solidFill>
                  <a:schemeClr val="bg1"/>
                </a:solidFill>
                <a:latin typeface="Tw Cen MT" panose="020B0602020104020603" pitchFamily="34" charset="0"/>
              </a:rPr>
              <a:t>Revelation 1</a:t>
            </a:r>
          </a:p>
        </p:txBody>
      </p:sp>
      <p:pic>
        <p:nvPicPr>
          <p:cNvPr id="68" name="Picture 30" descr="C:\Users\RichardsED\Desktop\url.jpg">
            <a:extLst>
              <a:ext uri="{FF2B5EF4-FFF2-40B4-BE49-F238E27FC236}">
                <a16:creationId xmlns:a16="http://schemas.microsoft.com/office/drawing/2014/main" id="{D925FC5E-C159-4E3D-A34B-61F1C76A638E}"/>
              </a:ext>
            </a:extLst>
          </p:cNvPr>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sharpenSoften amount="50000"/>
                    </a14:imgEffect>
                    <a14:imgEffect>
                      <a14:saturation sat="0"/>
                    </a14:imgEffect>
                  </a14:imgLayer>
                </a14:imgProps>
              </a:ext>
              <a:ext uri="{28A0092B-C50C-407E-A947-70E740481C1C}">
                <a14:useLocalDpi xmlns:a14="http://schemas.microsoft.com/office/drawing/2010/main" val="0"/>
              </a:ext>
            </a:extLst>
          </a:blip>
          <a:srcRect b="10654"/>
          <a:stretch/>
        </p:blipFill>
        <p:spPr bwMode="auto">
          <a:xfrm>
            <a:off x="661514" y="1116119"/>
            <a:ext cx="1252939" cy="1392363"/>
          </a:xfrm>
          <a:prstGeom prst="rect">
            <a:avLst/>
          </a:prstGeom>
          <a:noFill/>
          <a:extLst>
            <a:ext uri="{909E8E84-426E-40DD-AFC4-6F175D3DCCD1}">
              <a14:hiddenFill xmlns:a14="http://schemas.microsoft.com/office/drawing/2010/main">
                <a:solidFill>
                  <a:srgbClr val="FFFFFF"/>
                </a:solidFill>
              </a14:hiddenFill>
            </a:ext>
          </a:extLst>
        </p:spPr>
      </p:pic>
      <p:sp>
        <p:nvSpPr>
          <p:cNvPr id="69" name="Rectangle 68">
            <a:extLst>
              <a:ext uri="{FF2B5EF4-FFF2-40B4-BE49-F238E27FC236}">
                <a16:creationId xmlns:a16="http://schemas.microsoft.com/office/drawing/2014/main" id="{BBF72BDC-98CA-4C45-8A19-29CB5CBFCCA5}"/>
              </a:ext>
            </a:extLst>
          </p:cNvPr>
          <p:cNvSpPr/>
          <p:nvPr/>
        </p:nvSpPr>
        <p:spPr>
          <a:xfrm>
            <a:off x="6123718" y="2476396"/>
            <a:ext cx="2734317" cy="253916"/>
          </a:xfrm>
          <a:prstGeom prst="rect">
            <a:avLst/>
          </a:prstGeom>
        </p:spPr>
        <p:txBody>
          <a:bodyPr wrap="square">
            <a:spAutoFit/>
          </a:bodyPr>
          <a:lstStyle/>
          <a:p>
            <a:pPr algn="ctr"/>
            <a:r>
              <a:rPr lang="en-US" sz="1050" dirty="0">
                <a:solidFill>
                  <a:srgbClr val="000000"/>
                </a:solidFill>
                <a:latin typeface="Tw Cen MT" panose="020B0602020104020603" pitchFamily="34" charset="0"/>
              </a:rPr>
              <a:t>Seven Seals Overview</a:t>
            </a:r>
            <a:endParaRPr lang="en-US" sz="1050" dirty="0">
              <a:latin typeface="Tw Cen MT" panose="020B0602020104020603" pitchFamily="34" charset="0"/>
            </a:endParaRPr>
          </a:p>
        </p:txBody>
      </p:sp>
      <p:pic>
        <p:nvPicPr>
          <p:cNvPr id="70" name="Picture 56" descr="http://www.graffitikids.net/wp-content/uploads/2013/12/Apple-Tree-Many-Fruit-Coloring-Page.jpg">
            <a:extLst>
              <a:ext uri="{FF2B5EF4-FFF2-40B4-BE49-F238E27FC236}">
                <a16:creationId xmlns:a16="http://schemas.microsoft.com/office/drawing/2014/main" id="{C4D6CDBB-9DDB-4EFA-89AE-6EF5F30E53F8}"/>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91832" y="1799072"/>
            <a:ext cx="439766" cy="685697"/>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6" descr="http://www.coloringbooks.net/assets/images/thumbs/adameve.png">
            <a:extLst>
              <a:ext uri="{FF2B5EF4-FFF2-40B4-BE49-F238E27FC236}">
                <a16:creationId xmlns:a16="http://schemas.microsoft.com/office/drawing/2014/main" id="{605B05B8-4D30-4101-9FA4-A0F236D9382F}"/>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6308996" y="1406026"/>
            <a:ext cx="858703" cy="1293955"/>
          </a:xfrm>
          <a:prstGeom prst="rect">
            <a:avLst/>
          </a:prstGeom>
          <a:noFill/>
          <a:extLst>
            <a:ext uri="{909E8E84-426E-40DD-AFC4-6F175D3DCCD1}">
              <a14:hiddenFill xmlns:a14="http://schemas.microsoft.com/office/drawing/2010/main">
                <a:solidFill>
                  <a:srgbClr val="FFFFFF"/>
                </a:solidFill>
              </a14:hiddenFill>
            </a:ext>
          </a:extLst>
        </p:spPr>
      </p:pic>
      <p:sp>
        <p:nvSpPr>
          <p:cNvPr id="72" name="Rectangle 71">
            <a:extLst>
              <a:ext uri="{FF2B5EF4-FFF2-40B4-BE49-F238E27FC236}">
                <a16:creationId xmlns:a16="http://schemas.microsoft.com/office/drawing/2014/main" id="{A36C4FBE-5DCE-4460-8F50-65F58C27FCAE}"/>
              </a:ext>
            </a:extLst>
          </p:cNvPr>
          <p:cNvSpPr/>
          <p:nvPr/>
        </p:nvSpPr>
        <p:spPr>
          <a:xfrm>
            <a:off x="6727079" y="2643747"/>
            <a:ext cx="1504136" cy="338554"/>
          </a:xfrm>
          <a:prstGeom prst="rect">
            <a:avLst/>
          </a:prstGeom>
        </p:spPr>
        <p:txBody>
          <a:bodyPr wrap="square">
            <a:spAutoFit/>
          </a:bodyPr>
          <a:lstStyle/>
          <a:p>
            <a:pPr algn="ctr"/>
            <a:r>
              <a:rPr lang="en-US" sz="1600" b="1" dirty="0">
                <a:solidFill>
                  <a:schemeClr val="bg1"/>
                </a:solidFill>
                <a:latin typeface="Tw Cen MT" panose="020B0602020104020603" pitchFamily="34" charset="0"/>
              </a:rPr>
              <a:t>Revelation 6-9</a:t>
            </a:r>
          </a:p>
        </p:txBody>
      </p:sp>
      <p:pic>
        <p:nvPicPr>
          <p:cNvPr id="73" name="Picture 2" descr="http://www.netart.us/wp-content/uploads/2014/03/Isaac-Give-His-Blessing-to-Jacob-in-Jacob-and-Esau-Coloring-Page.jpg">
            <a:extLst>
              <a:ext uri="{FF2B5EF4-FFF2-40B4-BE49-F238E27FC236}">
                <a16:creationId xmlns:a16="http://schemas.microsoft.com/office/drawing/2014/main" id="{0BFB8667-5E95-487F-8414-9F90972D20A6}"/>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44473" y="1461462"/>
            <a:ext cx="862525" cy="105515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74" name="Picture 30" descr="http://www.thedisciplinedinvestor.com/blog/wp-content/uploads/2007/08/bushredsea.jpg">
            <a:extLst>
              <a:ext uri="{FF2B5EF4-FFF2-40B4-BE49-F238E27FC236}">
                <a16:creationId xmlns:a16="http://schemas.microsoft.com/office/drawing/2014/main" id="{268F861D-EBEF-42BD-A7FD-BE7FE9066964}"/>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945248" y="1475010"/>
            <a:ext cx="1005719" cy="992428"/>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6E86AE6C-3CE0-4DD1-8A1F-83CC320206C7}"/>
              </a:ext>
            </a:extLst>
          </p:cNvPr>
          <p:cNvSpPr/>
          <p:nvPr/>
        </p:nvSpPr>
        <p:spPr>
          <a:xfrm>
            <a:off x="4300030" y="2671156"/>
            <a:ext cx="1504136" cy="338554"/>
          </a:xfrm>
          <a:prstGeom prst="rect">
            <a:avLst/>
          </a:prstGeom>
        </p:spPr>
        <p:txBody>
          <a:bodyPr wrap="square">
            <a:spAutoFit/>
          </a:bodyPr>
          <a:lstStyle/>
          <a:p>
            <a:pPr algn="ctr"/>
            <a:r>
              <a:rPr lang="en-US" sz="1600" b="1" dirty="0">
                <a:solidFill>
                  <a:schemeClr val="bg1"/>
                </a:solidFill>
                <a:latin typeface="Tw Cen MT" panose="020B0602020104020603" pitchFamily="34" charset="0"/>
              </a:rPr>
              <a:t>Revelation 4-5</a:t>
            </a:r>
          </a:p>
        </p:txBody>
      </p:sp>
      <p:sp>
        <p:nvSpPr>
          <p:cNvPr id="76" name="Rectangle 75">
            <a:extLst>
              <a:ext uri="{FF2B5EF4-FFF2-40B4-BE49-F238E27FC236}">
                <a16:creationId xmlns:a16="http://schemas.microsoft.com/office/drawing/2014/main" id="{2D315256-0F27-40DF-A74C-E546B5DDA1CE}"/>
              </a:ext>
            </a:extLst>
          </p:cNvPr>
          <p:cNvSpPr/>
          <p:nvPr/>
        </p:nvSpPr>
        <p:spPr>
          <a:xfrm>
            <a:off x="4497023" y="2474245"/>
            <a:ext cx="1165704" cy="253916"/>
          </a:xfrm>
          <a:prstGeom prst="rect">
            <a:avLst/>
          </a:prstGeom>
        </p:spPr>
        <p:txBody>
          <a:bodyPr wrap="none">
            <a:spAutoFit/>
          </a:bodyPr>
          <a:lstStyle/>
          <a:p>
            <a:r>
              <a:rPr lang="en-US" sz="1050" dirty="0">
                <a:solidFill>
                  <a:srgbClr val="000000"/>
                </a:solidFill>
                <a:latin typeface="Tw Cen MT" panose="020B0602020104020603" pitchFamily="34" charset="0"/>
              </a:rPr>
              <a:t>Throne Theophany</a:t>
            </a:r>
            <a:endParaRPr lang="en-US" sz="1050" dirty="0">
              <a:latin typeface="Tw Cen MT" panose="020B0602020104020603" pitchFamily="34" charset="0"/>
            </a:endParaRPr>
          </a:p>
        </p:txBody>
      </p:sp>
      <p:sp>
        <p:nvSpPr>
          <p:cNvPr id="77" name="Rectangle 76">
            <a:extLst>
              <a:ext uri="{FF2B5EF4-FFF2-40B4-BE49-F238E27FC236}">
                <a16:creationId xmlns:a16="http://schemas.microsoft.com/office/drawing/2014/main" id="{D4A255BC-5B44-47C0-92BC-CEDE06BF19DD}"/>
              </a:ext>
            </a:extLst>
          </p:cNvPr>
          <p:cNvSpPr/>
          <p:nvPr/>
        </p:nvSpPr>
        <p:spPr>
          <a:xfrm>
            <a:off x="724680" y="4291879"/>
            <a:ext cx="955711" cy="253916"/>
          </a:xfrm>
          <a:prstGeom prst="rect">
            <a:avLst/>
          </a:prstGeom>
        </p:spPr>
        <p:txBody>
          <a:bodyPr wrap="none">
            <a:spAutoFit/>
          </a:bodyPr>
          <a:lstStyle/>
          <a:p>
            <a:r>
              <a:rPr lang="en-US" sz="1050" dirty="0">
                <a:solidFill>
                  <a:srgbClr val="000000"/>
                </a:solidFill>
                <a:latin typeface="Tw Cen MT" panose="020B0602020104020603" pitchFamily="34" charset="0"/>
              </a:rPr>
              <a:t>The Little Book</a:t>
            </a:r>
            <a:endParaRPr lang="en-US" sz="1050" dirty="0">
              <a:latin typeface="Tw Cen MT" panose="020B0602020104020603" pitchFamily="34" charset="0"/>
            </a:endParaRPr>
          </a:p>
        </p:txBody>
      </p:sp>
      <p:sp>
        <p:nvSpPr>
          <p:cNvPr id="78" name="Rectangle 77">
            <a:extLst>
              <a:ext uri="{FF2B5EF4-FFF2-40B4-BE49-F238E27FC236}">
                <a16:creationId xmlns:a16="http://schemas.microsoft.com/office/drawing/2014/main" id="{B99A96E4-6DB7-4A34-AD9C-C676196FDAD7}"/>
              </a:ext>
            </a:extLst>
          </p:cNvPr>
          <p:cNvSpPr/>
          <p:nvPr/>
        </p:nvSpPr>
        <p:spPr>
          <a:xfrm>
            <a:off x="395276" y="4493025"/>
            <a:ext cx="1683929" cy="338554"/>
          </a:xfrm>
          <a:prstGeom prst="rect">
            <a:avLst/>
          </a:prstGeom>
        </p:spPr>
        <p:txBody>
          <a:bodyPr wrap="square">
            <a:spAutoFit/>
          </a:bodyPr>
          <a:lstStyle/>
          <a:p>
            <a:pPr algn="ctr"/>
            <a:r>
              <a:rPr lang="en-US" sz="1600" b="1" dirty="0">
                <a:solidFill>
                  <a:schemeClr val="bg1"/>
                </a:solidFill>
                <a:latin typeface="Tw Cen MT" panose="020B0602020104020603" pitchFamily="34" charset="0"/>
              </a:rPr>
              <a:t>Revelation 10</a:t>
            </a:r>
          </a:p>
        </p:txBody>
      </p:sp>
      <p:pic>
        <p:nvPicPr>
          <p:cNvPr id="3" name="Picture 2" descr="Image result for scriptures clipart">
            <a:extLst>
              <a:ext uri="{FF2B5EF4-FFF2-40B4-BE49-F238E27FC236}">
                <a16:creationId xmlns:a16="http://schemas.microsoft.com/office/drawing/2014/main" id="{EAB3361D-B6E0-4009-A8C6-7172375F0DDB}"/>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59142" y="3453110"/>
            <a:ext cx="1598563" cy="90714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56BC9B77-E82B-439C-ABEF-08603A24C76E}"/>
              </a:ext>
            </a:extLst>
          </p:cNvPr>
          <p:cNvCxnSpPr/>
          <p:nvPr/>
        </p:nvCxnSpPr>
        <p:spPr>
          <a:xfrm>
            <a:off x="368950" y="3112117"/>
            <a:ext cx="84420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6BA3155-065A-40C3-8B7F-93116F41D30F}"/>
              </a:ext>
            </a:extLst>
          </p:cNvPr>
          <p:cNvCxnSpPr/>
          <p:nvPr/>
        </p:nvCxnSpPr>
        <p:spPr>
          <a:xfrm>
            <a:off x="350987" y="4906299"/>
            <a:ext cx="84420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E036E1B-1DC6-4081-91C1-484CF96E3CC2}"/>
              </a:ext>
            </a:extLst>
          </p:cNvPr>
          <p:cNvCxnSpPr>
            <a:cxnSpLocks/>
          </p:cNvCxnSpPr>
          <p:nvPr/>
        </p:nvCxnSpPr>
        <p:spPr>
          <a:xfrm>
            <a:off x="1944309" y="1134591"/>
            <a:ext cx="532279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44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1000"/>
                                        <p:tgtEl>
                                          <p:spTgt spid="60"/>
                                        </p:tgtEl>
                                      </p:cBhvr>
                                    </p:animEffect>
                                    <p:anim calcmode="lin" valueType="num">
                                      <p:cBhvr>
                                        <p:cTn id="13" dur="1000" fill="hold"/>
                                        <p:tgtEl>
                                          <p:spTgt spid="60"/>
                                        </p:tgtEl>
                                        <p:attrNameLst>
                                          <p:attrName>ppt_x</p:attrName>
                                        </p:attrNameLst>
                                      </p:cBhvr>
                                      <p:tavLst>
                                        <p:tav tm="0">
                                          <p:val>
                                            <p:strVal val="#ppt_x"/>
                                          </p:val>
                                        </p:tav>
                                        <p:tav tm="100000">
                                          <p:val>
                                            <p:strVal val="#ppt_x"/>
                                          </p:val>
                                        </p:tav>
                                      </p:tavLst>
                                    </p:anim>
                                    <p:anim calcmode="lin" valueType="num">
                                      <p:cBhvr>
                                        <p:cTn id="14" dur="1000" fill="hold"/>
                                        <p:tgtEl>
                                          <p:spTgt spid="6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1000"/>
                                        <p:tgtEl>
                                          <p:spTgt spid="41"/>
                                        </p:tgtEl>
                                      </p:cBhvr>
                                    </p:animEffect>
                                    <p:anim calcmode="lin" valueType="num">
                                      <p:cBhvr>
                                        <p:cTn id="25" dur="1000" fill="hold"/>
                                        <p:tgtEl>
                                          <p:spTgt spid="41"/>
                                        </p:tgtEl>
                                        <p:attrNameLst>
                                          <p:attrName>ppt_x</p:attrName>
                                        </p:attrNameLst>
                                      </p:cBhvr>
                                      <p:tavLst>
                                        <p:tav tm="0">
                                          <p:val>
                                            <p:strVal val="#ppt_x"/>
                                          </p:val>
                                        </p:tav>
                                        <p:tav tm="100000">
                                          <p:val>
                                            <p:strVal val="#ppt_x"/>
                                          </p:val>
                                        </p:tav>
                                      </p:tavLst>
                                    </p:anim>
                                    <p:anim calcmode="lin" valueType="num">
                                      <p:cBhvr>
                                        <p:cTn id="26" dur="1000" fill="hold"/>
                                        <p:tgtEl>
                                          <p:spTgt spid="4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fade">
                                      <p:cBhvr>
                                        <p:cTn id="29" dur="1000"/>
                                        <p:tgtEl>
                                          <p:spTgt spid="75"/>
                                        </p:tgtEl>
                                      </p:cBhvr>
                                    </p:animEffect>
                                    <p:anim calcmode="lin" valueType="num">
                                      <p:cBhvr>
                                        <p:cTn id="30" dur="1000" fill="hold"/>
                                        <p:tgtEl>
                                          <p:spTgt spid="75"/>
                                        </p:tgtEl>
                                        <p:attrNameLst>
                                          <p:attrName>ppt_x</p:attrName>
                                        </p:attrNameLst>
                                      </p:cBhvr>
                                      <p:tavLst>
                                        <p:tav tm="0">
                                          <p:val>
                                            <p:strVal val="#ppt_x"/>
                                          </p:val>
                                        </p:tav>
                                        <p:tav tm="100000">
                                          <p:val>
                                            <p:strVal val="#ppt_x"/>
                                          </p:val>
                                        </p:tav>
                                      </p:tavLst>
                                    </p:anim>
                                    <p:anim calcmode="lin" valueType="num">
                                      <p:cBhvr>
                                        <p:cTn id="31" dur="1000" fill="hold"/>
                                        <p:tgtEl>
                                          <p:spTgt spid="7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1000"/>
                                        <p:tgtEl>
                                          <p:spTgt spid="76"/>
                                        </p:tgtEl>
                                      </p:cBhvr>
                                    </p:animEffect>
                                    <p:anim calcmode="lin" valueType="num">
                                      <p:cBhvr>
                                        <p:cTn id="35" dur="1000" fill="hold"/>
                                        <p:tgtEl>
                                          <p:spTgt spid="76"/>
                                        </p:tgtEl>
                                        <p:attrNameLst>
                                          <p:attrName>ppt_x</p:attrName>
                                        </p:attrNameLst>
                                      </p:cBhvr>
                                      <p:tavLst>
                                        <p:tav tm="0">
                                          <p:val>
                                            <p:strVal val="#ppt_x"/>
                                          </p:val>
                                        </p:tav>
                                        <p:tav tm="100000">
                                          <p:val>
                                            <p:strVal val="#ppt_x"/>
                                          </p:val>
                                        </p:tav>
                                      </p:tavLst>
                                    </p:anim>
                                    <p:anim calcmode="lin" valueType="num">
                                      <p:cBhvr>
                                        <p:cTn id="36"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fade">
                                      <p:cBhvr>
                                        <p:cTn id="41" dur="1000"/>
                                        <p:tgtEl>
                                          <p:spTgt spid="69"/>
                                        </p:tgtEl>
                                      </p:cBhvr>
                                    </p:animEffect>
                                    <p:anim calcmode="lin" valueType="num">
                                      <p:cBhvr>
                                        <p:cTn id="42" dur="1000" fill="hold"/>
                                        <p:tgtEl>
                                          <p:spTgt spid="69"/>
                                        </p:tgtEl>
                                        <p:attrNameLst>
                                          <p:attrName>ppt_x</p:attrName>
                                        </p:attrNameLst>
                                      </p:cBhvr>
                                      <p:tavLst>
                                        <p:tav tm="0">
                                          <p:val>
                                            <p:strVal val="#ppt_x"/>
                                          </p:val>
                                        </p:tav>
                                        <p:tav tm="100000">
                                          <p:val>
                                            <p:strVal val="#ppt_x"/>
                                          </p:val>
                                        </p:tav>
                                      </p:tavLst>
                                    </p:anim>
                                    <p:anim calcmode="lin" valueType="num">
                                      <p:cBhvr>
                                        <p:cTn id="43" dur="1000" fill="hold"/>
                                        <p:tgtEl>
                                          <p:spTgt spid="69"/>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fade">
                                      <p:cBhvr>
                                        <p:cTn id="46" dur="1000"/>
                                        <p:tgtEl>
                                          <p:spTgt spid="70"/>
                                        </p:tgtEl>
                                      </p:cBhvr>
                                    </p:animEffect>
                                    <p:anim calcmode="lin" valueType="num">
                                      <p:cBhvr>
                                        <p:cTn id="47" dur="1000" fill="hold"/>
                                        <p:tgtEl>
                                          <p:spTgt spid="70"/>
                                        </p:tgtEl>
                                        <p:attrNameLst>
                                          <p:attrName>ppt_x</p:attrName>
                                        </p:attrNameLst>
                                      </p:cBhvr>
                                      <p:tavLst>
                                        <p:tav tm="0">
                                          <p:val>
                                            <p:strVal val="#ppt_x"/>
                                          </p:val>
                                        </p:tav>
                                        <p:tav tm="100000">
                                          <p:val>
                                            <p:strVal val="#ppt_x"/>
                                          </p:val>
                                        </p:tav>
                                      </p:tavLst>
                                    </p:anim>
                                    <p:anim calcmode="lin" valueType="num">
                                      <p:cBhvr>
                                        <p:cTn id="48" dur="1000" fill="hold"/>
                                        <p:tgtEl>
                                          <p:spTgt spid="7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fade">
                                      <p:cBhvr>
                                        <p:cTn id="51" dur="1000"/>
                                        <p:tgtEl>
                                          <p:spTgt spid="71"/>
                                        </p:tgtEl>
                                      </p:cBhvr>
                                    </p:animEffect>
                                    <p:anim calcmode="lin" valueType="num">
                                      <p:cBhvr>
                                        <p:cTn id="52" dur="1000" fill="hold"/>
                                        <p:tgtEl>
                                          <p:spTgt spid="71"/>
                                        </p:tgtEl>
                                        <p:attrNameLst>
                                          <p:attrName>ppt_x</p:attrName>
                                        </p:attrNameLst>
                                      </p:cBhvr>
                                      <p:tavLst>
                                        <p:tav tm="0">
                                          <p:val>
                                            <p:strVal val="#ppt_x"/>
                                          </p:val>
                                        </p:tav>
                                        <p:tav tm="100000">
                                          <p:val>
                                            <p:strVal val="#ppt_x"/>
                                          </p:val>
                                        </p:tav>
                                      </p:tavLst>
                                    </p:anim>
                                    <p:anim calcmode="lin" valueType="num">
                                      <p:cBhvr>
                                        <p:cTn id="53" dur="1000" fill="hold"/>
                                        <p:tgtEl>
                                          <p:spTgt spid="7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72"/>
                                        </p:tgtEl>
                                        <p:attrNameLst>
                                          <p:attrName>style.visibility</p:attrName>
                                        </p:attrNameLst>
                                      </p:cBhvr>
                                      <p:to>
                                        <p:strVal val="visible"/>
                                      </p:to>
                                    </p:set>
                                    <p:animEffect transition="in" filter="fade">
                                      <p:cBhvr>
                                        <p:cTn id="56" dur="1000"/>
                                        <p:tgtEl>
                                          <p:spTgt spid="72"/>
                                        </p:tgtEl>
                                      </p:cBhvr>
                                    </p:animEffect>
                                    <p:anim calcmode="lin" valueType="num">
                                      <p:cBhvr>
                                        <p:cTn id="57" dur="1000" fill="hold"/>
                                        <p:tgtEl>
                                          <p:spTgt spid="72"/>
                                        </p:tgtEl>
                                        <p:attrNameLst>
                                          <p:attrName>ppt_x</p:attrName>
                                        </p:attrNameLst>
                                      </p:cBhvr>
                                      <p:tavLst>
                                        <p:tav tm="0">
                                          <p:val>
                                            <p:strVal val="#ppt_x"/>
                                          </p:val>
                                        </p:tav>
                                        <p:tav tm="100000">
                                          <p:val>
                                            <p:strVal val="#ppt_x"/>
                                          </p:val>
                                        </p:tav>
                                      </p:tavLst>
                                    </p:anim>
                                    <p:anim calcmode="lin" valueType="num">
                                      <p:cBhvr>
                                        <p:cTn id="58" dur="1000" fill="hold"/>
                                        <p:tgtEl>
                                          <p:spTgt spid="72"/>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74"/>
                                        </p:tgtEl>
                                        <p:attrNameLst>
                                          <p:attrName>style.visibility</p:attrName>
                                        </p:attrNameLst>
                                      </p:cBhvr>
                                      <p:to>
                                        <p:strVal val="visible"/>
                                      </p:to>
                                    </p:set>
                                    <p:animEffect transition="in" filter="fade">
                                      <p:cBhvr>
                                        <p:cTn id="66" dur="1000"/>
                                        <p:tgtEl>
                                          <p:spTgt spid="74"/>
                                        </p:tgtEl>
                                      </p:cBhvr>
                                    </p:animEffect>
                                    <p:anim calcmode="lin" valueType="num">
                                      <p:cBhvr>
                                        <p:cTn id="67" dur="1000" fill="hold"/>
                                        <p:tgtEl>
                                          <p:spTgt spid="74"/>
                                        </p:tgtEl>
                                        <p:attrNameLst>
                                          <p:attrName>ppt_x</p:attrName>
                                        </p:attrNameLst>
                                      </p:cBhvr>
                                      <p:tavLst>
                                        <p:tav tm="0">
                                          <p:val>
                                            <p:strVal val="#ppt_x"/>
                                          </p:val>
                                        </p:tav>
                                        <p:tav tm="100000">
                                          <p:val>
                                            <p:strVal val="#ppt_x"/>
                                          </p:val>
                                        </p:tav>
                                      </p:tavLst>
                                    </p:anim>
                                    <p:anim calcmode="lin" valueType="num">
                                      <p:cBhvr>
                                        <p:cTn id="6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77"/>
                                        </p:tgtEl>
                                        <p:attrNameLst>
                                          <p:attrName>style.visibility</p:attrName>
                                        </p:attrNameLst>
                                      </p:cBhvr>
                                      <p:to>
                                        <p:strVal val="visible"/>
                                      </p:to>
                                    </p:set>
                                    <p:animEffect transition="in" filter="fade">
                                      <p:cBhvr>
                                        <p:cTn id="73" dur="1000"/>
                                        <p:tgtEl>
                                          <p:spTgt spid="77"/>
                                        </p:tgtEl>
                                      </p:cBhvr>
                                    </p:animEffect>
                                    <p:anim calcmode="lin" valueType="num">
                                      <p:cBhvr>
                                        <p:cTn id="74" dur="1000" fill="hold"/>
                                        <p:tgtEl>
                                          <p:spTgt spid="77"/>
                                        </p:tgtEl>
                                        <p:attrNameLst>
                                          <p:attrName>ppt_x</p:attrName>
                                        </p:attrNameLst>
                                      </p:cBhvr>
                                      <p:tavLst>
                                        <p:tav tm="0">
                                          <p:val>
                                            <p:strVal val="#ppt_x"/>
                                          </p:val>
                                        </p:tav>
                                        <p:tav tm="100000">
                                          <p:val>
                                            <p:strVal val="#ppt_x"/>
                                          </p:val>
                                        </p:tav>
                                      </p:tavLst>
                                    </p:anim>
                                    <p:anim calcmode="lin" valueType="num">
                                      <p:cBhvr>
                                        <p:cTn id="75" dur="1000" fill="hold"/>
                                        <p:tgtEl>
                                          <p:spTgt spid="77"/>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fade">
                                      <p:cBhvr>
                                        <p:cTn id="78" dur="1000"/>
                                        <p:tgtEl>
                                          <p:spTgt spid="78"/>
                                        </p:tgtEl>
                                      </p:cBhvr>
                                    </p:animEffect>
                                    <p:anim calcmode="lin" valueType="num">
                                      <p:cBhvr>
                                        <p:cTn id="79" dur="1000" fill="hold"/>
                                        <p:tgtEl>
                                          <p:spTgt spid="78"/>
                                        </p:tgtEl>
                                        <p:attrNameLst>
                                          <p:attrName>ppt_x</p:attrName>
                                        </p:attrNameLst>
                                      </p:cBhvr>
                                      <p:tavLst>
                                        <p:tav tm="0">
                                          <p:val>
                                            <p:strVal val="#ppt_x"/>
                                          </p:val>
                                        </p:tav>
                                        <p:tav tm="100000">
                                          <p:val>
                                            <p:strVal val="#ppt_x"/>
                                          </p:val>
                                        </p:tav>
                                      </p:tavLst>
                                    </p:anim>
                                    <p:anim calcmode="lin" valueType="num">
                                      <p:cBhvr>
                                        <p:cTn id="80" dur="1000" fill="hold"/>
                                        <p:tgtEl>
                                          <p:spTgt spid="78"/>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3"/>
                                        </p:tgtEl>
                                        <p:attrNameLst>
                                          <p:attrName>style.visibility</p:attrName>
                                        </p:attrNameLst>
                                      </p:cBhvr>
                                      <p:to>
                                        <p:strVal val="visible"/>
                                      </p:to>
                                    </p:set>
                                    <p:animEffect transition="in" filter="fade">
                                      <p:cBhvr>
                                        <p:cTn id="83" dur="1000"/>
                                        <p:tgtEl>
                                          <p:spTgt spid="3"/>
                                        </p:tgtEl>
                                      </p:cBhvr>
                                    </p:animEffect>
                                    <p:anim calcmode="lin" valueType="num">
                                      <p:cBhvr>
                                        <p:cTn id="84" dur="1000" fill="hold"/>
                                        <p:tgtEl>
                                          <p:spTgt spid="3"/>
                                        </p:tgtEl>
                                        <p:attrNameLst>
                                          <p:attrName>ppt_x</p:attrName>
                                        </p:attrNameLst>
                                      </p:cBhvr>
                                      <p:tavLst>
                                        <p:tav tm="0">
                                          <p:val>
                                            <p:strVal val="#ppt_x"/>
                                          </p:val>
                                        </p:tav>
                                        <p:tav tm="100000">
                                          <p:val>
                                            <p:strVal val="#ppt_x"/>
                                          </p:val>
                                        </p:tav>
                                      </p:tavLst>
                                    </p:anim>
                                    <p:anim calcmode="lin" valueType="num">
                                      <p:cBhvr>
                                        <p:cTn id="8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1028"/>
                                        </p:tgtEl>
                                        <p:attrNameLst>
                                          <p:attrName>style.visibility</p:attrName>
                                        </p:attrNameLst>
                                      </p:cBhvr>
                                      <p:to>
                                        <p:strVal val="visible"/>
                                      </p:to>
                                    </p:set>
                                    <p:animEffect transition="in" filter="fade">
                                      <p:cBhvr>
                                        <p:cTn id="90" dur="1000"/>
                                        <p:tgtEl>
                                          <p:spTgt spid="1028"/>
                                        </p:tgtEl>
                                      </p:cBhvr>
                                    </p:animEffect>
                                    <p:anim calcmode="lin" valueType="num">
                                      <p:cBhvr>
                                        <p:cTn id="91" dur="1000" fill="hold"/>
                                        <p:tgtEl>
                                          <p:spTgt spid="1028"/>
                                        </p:tgtEl>
                                        <p:attrNameLst>
                                          <p:attrName>ppt_x</p:attrName>
                                        </p:attrNameLst>
                                      </p:cBhvr>
                                      <p:tavLst>
                                        <p:tav tm="0">
                                          <p:val>
                                            <p:strVal val="#ppt_x"/>
                                          </p:val>
                                        </p:tav>
                                        <p:tav tm="100000">
                                          <p:val>
                                            <p:strVal val="#ppt_x"/>
                                          </p:val>
                                        </p:tav>
                                      </p:tavLst>
                                    </p:anim>
                                    <p:anim calcmode="lin" valueType="num">
                                      <p:cBhvr>
                                        <p:cTn id="92" dur="1000" fill="hold"/>
                                        <p:tgtEl>
                                          <p:spTgt spid="102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fade">
                                      <p:cBhvr>
                                        <p:cTn id="95" dur="1000"/>
                                        <p:tgtEl>
                                          <p:spTgt spid="36"/>
                                        </p:tgtEl>
                                      </p:cBhvr>
                                    </p:animEffect>
                                    <p:anim calcmode="lin" valueType="num">
                                      <p:cBhvr>
                                        <p:cTn id="96" dur="1000" fill="hold"/>
                                        <p:tgtEl>
                                          <p:spTgt spid="36"/>
                                        </p:tgtEl>
                                        <p:attrNameLst>
                                          <p:attrName>ppt_x</p:attrName>
                                        </p:attrNameLst>
                                      </p:cBhvr>
                                      <p:tavLst>
                                        <p:tav tm="0">
                                          <p:val>
                                            <p:strVal val="#ppt_x"/>
                                          </p:val>
                                        </p:tav>
                                        <p:tav tm="100000">
                                          <p:val>
                                            <p:strVal val="#ppt_x"/>
                                          </p:val>
                                        </p:tav>
                                      </p:tavLst>
                                    </p:anim>
                                    <p:anim calcmode="lin" valueType="num">
                                      <p:cBhvr>
                                        <p:cTn id="97" dur="1000" fill="hold"/>
                                        <p:tgtEl>
                                          <p:spTgt spid="36"/>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fade">
                                      <p:cBhvr>
                                        <p:cTn id="100" dur="1000"/>
                                        <p:tgtEl>
                                          <p:spTgt spid="35"/>
                                        </p:tgtEl>
                                      </p:cBhvr>
                                    </p:animEffect>
                                    <p:anim calcmode="lin" valueType="num">
                                      <p:cBhvr>
                                        <p:cTn id="101" dur="1000" fill="hold"/>
                                        <p:tgtEl>
                                          <p:spTgt spid="35"/>
                                        </p:tgtEl>
                                        <p:attrNameLst>
                                          <p:attrName>ppt_x</p:attrName>
                                        </p:attrNameLst>
                                      </p:cBhvr>
                                      <p:tavLst>
                                        <p:tav tm="0">
                                          <p:val>
                                            <p:strVal val="#ppt_x"/>
                                          </p:val>
                                        </p:tav>
                                        <p:tav tm="100000">
                                          <p:val>
                                            <p:strVal val="#ppt_x"/>
                                          </p:val>
                                        </p:tav>
                                      </p:tavLst>
                                    </p:anim>
                                    <p:anim calcmode="lin" valueType="num">
                                      <p:cBhvr>
                                        <p:cTn id="102" dur="1000" fill="hold"/>
                                        <p:tgtEl>
                                          <p:spTgt spid="35"/>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2"/>
                                        </p:tgtEl>
                                        <p:attrNameLst>
                                          <p:attrName>style.visibility</p:attrName>
                                        </p:attrNameLst>
                                      </p:cBhvr>
                                      <p:to>
                                        <p:strVal val="visible"/>
                                      </p:to>
                                    </p:set>
                                    <p:animEffect transition="in" filter="fade">
                                      <p:cBhvr>
                                        <p:cTn id="105" dur="1000"/>
                                        <p:tgtEl>
                                          <p:spTgt spid="2"/>
                                        </p:tgtEl>
                                      </p:cBhvr>
                                    </p:animEffect>
                                    <p:anim calcmode="lin" valueType="num">
                                      <p:cBhvr>
                                        <p:cTn id="106" dur="1000" fill="hold"/>
                                        <p:tgtEl>
                                          <p:spTgt spid="2"/>
                                        </p:tgtEl>
                                        <p:attrNameLst>
                                          <p:attrName>ppt_x</p:attrName>
                                        </p:attrNameLst>
                                      </p:cBhvr>
                                      <p:tavLst>
                                        <p:tav tm="0">
                                          <p:val>
                                            <p:strVal val="#ppt_x"/>
                                          </p:val>
                                        </p:tav>
                                        <p:tav tm="100000">
                                          <p:val>
                                            <p:strVal val="#ppt_x"/>
                                          </p:val>
                                        </p:tav>
                                      </p:tavLst>
                                    </p:anim>
                                    <p:anim calcmode="lin" valueType="num">
                                      <p:cBhvr>
                                        <p:cTn id="10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54"/>
                                        </p:tgtEl>
                                        <p:attrNameLst>
                                          <p:attrName>style.visibility</p:attrName>
                                        </p:attrNameLst>
                                      </p:cBhvr>
                                      <p:to>
                                        <p:strVal val="visible"/>
                                      </p:to>
                                    </p:set>
                                    <p:animEffect transition="in" filter="fade">
                                      <p:cBhvr>
                                        <p:cTn id="112" dur="1000"/>
                                        <p:tgtEl>
                                          <p:spTgt spid="54"/>
                                        </p:tgtEl>
                                      </p:cBhvr>
                                    </p:animEffect>
                                    <p:anim calcmode="lin" valueType="num">
                                      <p:cBhvr>
                                        <p:cTn id="113" dur="1000" fill="hold"/>
                                        <p:tgtEl>
                                          <p:spTgt spid="54"/>
                                        </p:tgtEl>
                                        <p:attrNameLst>
                                          <p:attrName>ppt_x</p:attrName>
                                        </p:attrNameLst>
                                      </p:cBhvr>
                                      <p:tavLst>
                                        <p:tav tm="0">
                                          <p:val>
                                            <p:strVal val="#ppt_x"/>
                                          </p:val>
                                        </p:tav>
                                        <p:tav tm="100000">
                                          <p:val>
                                            <p:strVal val="#ppt_x"/>
                                          </p:val>
                                        </p:tav>
                                      </p:tavLst>
                                    </p:anim>
                                    <p:anim calcmode="lin" valueType="num">
                                      <p:cBhvr>
                                        <p:cTn id="114" dur="1000" fill="hold"/>
                                        <p:tgtEl>
                                          <p:spTgt spid="54"/>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15"/>
                                        </p:tgtEl>
                                        <p:attrNameLst>
                                          <p:attrName>style.visibility</p:attrName>
                                        </p:attrNameLst>
                                      </p:cBhvr>
                                      <p:to>
                                        <p:strVal val="visible"/>
                                      </p:to>
                                    </p:set>
                                    <p:animEffect transition="in" filter="fade">
                                      <p:cBhvr>
                                        <p:cTn id="117" dur="1000"/>
                                        <p:tgtEl>
                                          <p:spTgt spid="15"/>
                                        </p:tgtEl>
                                      </p:cBhvr>
                                    </p:animEffect>
                                    <p:anim calcmode="lin" valueType="num">
                                      <p:cBhvr>
                                        <p:cTn id="118" dur="1000" fill="hold"/>
                                        <p:tgtEl>
                                          <p:spTgt spid="15"/>
                                        </p:tgtEl>
                                        <p:attrNameLst>
                                          <p:attrName>ppt_x</p:attrName>
                                        </p:attrNameLst>
                                      </p:cBhvr>
                                      <p:tavLst>
                                        <p:tav tm="0">
                                          <p:val>
                                            <p:strVal val="#ppt_x"/>
                                          </p:val>
                                        </p:tav>
                                        <p:tav tm="100000">
                                          <p:val>
                                            <p:strVal val="#ppt_x"/>
                                          </p:val>
                                        </p:tav>
                                      </p:tavLst>
                                    </p:anim>
                                    <p:anim calcmode="lin" valueType="num">
                                      <p:cBhvr>
                                        <p:cTn id="119" dur="1000" fill="hold"/>
                                        <p:tgtEl>
                                          <p:spTgt spid="15"/>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4"/>
                                        </p:tgtEl>
                                        <p:attrNameLst>
                                          <p:attrName>style.visibility</p:attrName>
                                        </p:attrNameLst>
                                      </p:cBhvr>
                                      <p:to>
                                        <p:strVal val="visible"/>
                                      </p:to>
                                    </p:set>
                                    <p:animEffect transition="in" filter="fade">
                                      <p:cBhvr>
                                        <p:cTn id="122" dur="1000"/>
                                        <p:tgtEl>
                                          <p:spTgt spid="4"/>
                                        </p:tgtEl>
                                      </p:cBhvr>
                                    </p:animEffect>
                                    <p:anim calcmode="lin" valueType="num">
                                      <p:cBhvr>
                                        <p:cTn id="123" dur="1000" fill="hold"/>
                                        <p:tgtEl>
                                          <p:spTgt spid="4"/>
                                        </p:tgtEl>
                                        <p:attrNameLst>
                                          <p:attrName>ppt_x</p:attrName>
                                        </p:attrNameLst>
                                      </p:cBhvr>
                                      <p:tavLst>
                                        <p:tav tm="0">
                                          <p:val>
                                            <p:strVal val="#ppt_x"/>
                                          </p:val>
                                        </p:tav>
                                        <p:tav tm="100000">
                                          <p:val>
                                            <p:strVal val="#ppt_x"/>
                                          </p:val>
                                        </p:tav>
                                      </p:tavLst>
                                    </p:anim>
                                    <p:anim calcmode="lin" valueType="num">
                                      <p:cBhvr>
                                        <p:cTn id="124" dur="1000" fill="hold"/>
                                        <p:tgtEl>
                                          <p:spTgt spid="4"/>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7"/>
                                        </p:tgtEl>
                                        <p:attrNameLst>
                                          <p:attrName>style.visibility</p:attrName>
                                        </p:attrNameLst>
                                      </p:cBhvr>
                                      <p:to>
                                        <p:strVal val="visible"/>
                                      </p:to>
                                    </p:set>
                                    <p:animEffect transition="in" filter="fade">
                                      <p:cBhvr>
                                        <p:cTn id="127" dur="1000"/>
                                        <p:tgtEl>
                                          <p:spTgt spid="7"/>
                                        </p:tgtEl>
                                      </p:cBhvr>
                                    </p:animEffect>
                                    <p:anim calcmode="lin" valueType="num">
                                      <p:cBhvr>
                                        <p:cTn id="128" dur="1000" fill="hold"/>
                                        <p:tgtEl>
                                          <p:spTgt spid="7"/>
                                        </p:tgtEl>
                                        <p:attrNameLst>
                                          <p:attrName>ppt_x</p:attrName>
                                        </p:attrNameLst>
                                      </p:cBhvr>
                                      <p:tavLst>
                                        <p:tav tm="0">
                                          <p:val>
                                            <p:strVal val="#ppt_x"/>
                                          </p:val>
                                        </p:tav>
                                        <p:tav tm="100000">
                                          <p:val>
                                            <p:strVal val="#ppt_x"/>
                                          </p:val>
                                        </p:tav>
                                      </p:tavLst>
                                    </p:anim>
                                    <p:anim calcmode="lin" valueType="num">
                                      <p:cBhvr>
                                        <p:cTn id="1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38"/>
                                        </p:tgtEl>
                                        <p:attrNameLst>
                                          <p:attrName>style.visibility</p:attrName>
                                        </p:attrNameLst>
                                      </p:cBhvr>
                                      <p:to>
                                        <p:strVal val="visible"/>
                                      </p:to>
                                    </p:set>
                                    <p:animEffect transition="in" filter="fade">
                                      <p:cBhvr>
                                        <p:cTn id="134" dur="1000"/>
                                        <p:tgtEl>
                                          <p:spTgt spid="38"/>
                                        </p:tgtEl>
                                      </p:cBhvr>
                                    </p:animEffect>
                                    <p:anim calcmode="lin" valueType="num">
                                      <p:cBhvr>
                                        <p:cTn id="135" dur="1000" fill="hold"/>
                                        <p:tgtEl>
                                          <p:spTgt spid="38"/>
                                        </p:tgtEl>
                                        <p:attrNameLst>
                                          <p:attrName>ppt_x</p:attrName>
                                        </p:attrNameLst>
                                      </p:cBhvr>
                                      <p:tavLst>
                                        <p:tav tm="0">
                                          <p:val>
                                            <p:strVal val="#ppt_x"/>
                                          </p:val>
                                        </p:tav>
                                        <p:tav tm="100000">
                                          <p:val>
                                            <p:strVal val="#ppt_x"/>
                                          </p:val>
                                        </p:tav>
                                      </p:tavLst>
                                    </p:anim>
                                    <p:anim calcmode="lin" valueType="num">
                                      <p:cBhvr>
                                        <p:cTn id="136" dur="1000" fill="hold"/>
                                        <p:tgtEl>
                                          <p:spTgt spid="38"/>
                                        </p:tgtEl>
                                        <p:attrNameLst>
                                          <p:attrName>ppt_y</p:attrName>
                                        </p:attrNameLst>
                                      </p:cBhvr>
                                      <p:tavLst>
                                        <p:tav tm="0">
                                          <p:val>
                                            <p:strVal val="#ppt_y+.1"/>
                                          </p:val>
                                        </p:tav>
                                        <p:tav tm="100000">
                                          <p:val>
                                            <p:strVal val="#ppt_y"/>
                                          </p:val>
                                        </p:tav>
                                      </p:tavLst>
                                    </p:anim>
                                  </p:childTnLst>
                                </p:cTn>
                              </p:par>
                              <p:par>
                                <p:cTn id="137" presetID="42" presetClass="entr" presetSubtype="0" fill="hold" nodeType="withEffect">
                                  <p:stCondLst>
                                    <p:cond delay="0"/>
                                  </p:stCondLst>
                                  <p:childTnLst>
                                    <p:set>
                                      <p:cBhvr>
                                        <p:cTn id="138" dur="1" fill="hold">
                                          <p:stCondLst>
                                            <p:cond delay="0"/>
                                          </p:stCondLst>
                                        </p:cTn>
                                        <p:tgtEl>
                                          <p:spTgt spid="40"/>
                                        </p:tgtEl>
                                        <p:attrNameLst>
                                          <p:attrName>style.visibility</p:attrName>
                                        </p:attrNameLst>
                                      </p:cBhvr>
                                      <p:to>
                                        <p:strVal val="visible"/>
                                      </p:to>
                                    </p:set>
                                    <p:animEffect transition="in" filter="fade">
                                      <p:cBhvr>
                                        <p:cTn id="139" dur="1000"/>
                                        <p:tgtEl>
                                          <p:spTgt spid="40"/>
                                        </p:tgtEl>
                                      </p:cBhvr>
                                    </p:animEffect>
                                    <p:anim calcmode="lin" valueType="num">
                                      <p:cBhvr>
                                        <p:cTn id="140" dur="1000" fill="hold"/>
                                        <p:tgtEl>
                                          <p:spTgt spid="40"/>
                                        </p:tgtEl>
                                        <p:attrNameLst>
                                          <p:attrName>ppt_x</p:attrName>
                                        </p:attrNameLst>
                                      </p:cBhvr>
                                      <p:tavLst>
                                        <p:tav tm="0">
                                          <p:val>
                                            <p:strVal val="#ppt_x"/>
                                          </p:val>
                                        </p:tav>
                                        <p:tav tm="100000">
                                          <p:val>
                                            <p:strVal val="#ppt_x"/>
                                          </p:val>
                                        </p:tav>
                                      </p:tavLst>
                                    </p:anim>
                                    <p:anim calcmode="lin" valueType="num">
                                      <p:cBhvr>
                                        <p:cTn id="141" dur="1000" fill="hold"/>
                                        <p:tgtEl>
                                          <p:spTgt spid="40"/>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fade">
                                      <p:cBhvr>
                                        <p:cTn id="144" dur="1000"/>
                                        <p:tgtEl>
                                          <p:spTgt spid="39"/>
                                        </p:tgtEl>
                                      </p:cBhvr>
                                    </p:animEffect>
                                    <p:anim calcmode="lin" valueType="num">
                                      <p:cBhvr>
                                        <p:cTn id="145" dur="1000" fill="hold"/>
                                        <p:tgtEl>
                                          <p:spTgt spid="39"/>
                                        </p:tgtEl>
                                        <p:attrNameLst>
                                          <p:attrName>ppt_x</p:attrName>
                                        </p:attrNameLst>
                                      </p:cBhvr>
                                      <p:tavLst>
                                        <p:tav tm="0">
                                          <p:val>
                                            <p:strVal val="#ppt_x"/>
                                          </p:val>
                                        </p:tav>
                                        <p:tav tm="100000">
                                          <p:val>
                                            <p:strVal val="#ppt_x"/>
                                          </p:val>
                                        </p:tav>
                                      </p:tavLst>
                                    </p:anim>
                                    <p:anim calcmode="lin" valueType="num">
                                      <p:cBhvr>
                                        <p:cTn id="146" dur="1000" fill="hold"/>
                                        <p:tgtEl>
                                          <p:spTgt spid="3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62"/>
                                        </p:tgtEl>
                                        <p:attrNameLst>
                                          <p:attrName>style.visibility</p:attrName>
                                        </p:attrNameLst>
                                      </p:cBhvr>
                                      <p:to>
                                        <p:strVal val="visible"/>
                                      </p:to>
                                    </p:set>
                                    <p:animEffect transition="in" filter="fade">
                                      <p:cBhvr>
                                        <p:cTn id="149" dur="1000"/>
                                        <p:tgtEl>
                                          <p:spTgt spid="62"/>
                                        </p:tgtEl>
                                      </p:cBhvr>
                                    </p:animEffect>
                                    <p:anim calcmode="lin" valueType="num">
                                      <p:cBhvr>
                                        <p:cTn id="150" dur="1000" fill="hold"/>
                                        <p:tgtEl>
                                          <p:spTgt spid="62"/>
                                        </p:tgtEl>
                                        <p:attrNameLst>
                                          <p:attrName>ppt_x</p:attrName>
                                        </p:attrNameLst>
                                      </p:cBhvr>
                                      <p:tavLst>
                                        <p:tav tm="0">
                                          <p:val>
                                            <p:strVal val="#ppt_x"/>
                                          </p:val>
                                        </p:tav>
                                        <p:tav tm="100000">
                                          <p:val>
                                            <p:strVal val="#ppt_x"/>
                                          </p:val>
                                        </p:tav>
                                      </p:tavLst>
                                    </p:anim>
                                    <p:anim calcmode="lin" valueType="num">
                                      <p:cBhvr>
                                        <p:cTn id="151" dur="1000" fill="hold"/>
                                        <p:tgtEl>
                                          <p:spTgt spid="62"/>
                                        </p:tgtEl>
                                        <p:attrNameLst>
                                          <p:attrName>ppt_y</p:attrName>
                                        </p:attrNameLst>
                                      </p:cBhvr>
                                      <p:tavLst>
                                        <p:tav tm="0">
                                          <p:val>
                                            <p:strVal val="#ppt_y+.1"/>
                                          </p:val>
                                        </p:tav>
                                        <p:tav tm="100000">
                                          <p:val>
                                            <p:strVal val="#ppt_y"/>
                                          </p:val>
                                        </p:tav>
                                      </p:tavLst>
                                    </p:anim>
                                  </p:childTnLst>
                                </p:cTn>
                              </p:par>
                              <p:par>
                                <p:cTn id="152" presetID="42" presetClass="entr" presetSubtype="0" fill="hold" grpId="0" nodeType="withEffect">
                                  <p:stCondLst>
                                    <p:cond delay="0"/>
                                  </p:stCondLst>
                                  <p:childTnLst>
                                    <p:set>
                                      <p:cBhvr>
                                        <p:cTn id="153" dur="1" fill="hold">
                                          <p:stCondLst>
                                            <p:cond delay="0"/>
                                          </p:stCondLst>
                                        </p:cTn>
                                        <p:tgtEl>
                                          <p:spTgt spid="63"/>
                                        </p:tgtEl>
                                        <p:attrNameLst>
                                          <p:attrName>style.visibility</p:attrName>
                                        </p:attrNameLst>
                                      </p:cBhvr>
                                      <p:to>
                                        <p:strVal val="visible"/>
                                      </p:to>
                                    </p:set>
                                    <p:animEffect transition="in" filter="fade">
                                      <p:cBhvr>
                                        <p:cTn id="154" dur="1000"/>
                                        <p:tgtEl>
                                          <p:spTgt spid="63"/>
                                        </p:tgtEl>
                                      </p:cBhvr>
                                    </p:animEffect>
                                    <p:anim calcmode="lin" valueType="num">
                                      <p:cBhvr>
                                        <p:cTn id="155" dur="1000" fill="hold"/>
                                        <p:tgtEl>
                                          <p:spTgt spid="63"/>
                                        </p:tgtEl>
                                        <p:attrNameLst>
                                          <p:attrName>ppt_x</p:attrName>
                                        </p:attrNameLst>
                                      </p:cBhvr>
                                      <p:tavLst>
                                        <p:tav tm="0">
                                          <p:val>
                                            <p:strVal val="#ppt_x"/>
                                          </p:val>
                                        </p:tav>
                                        <p:tav tm="100000">
                                          <p:val>
                                            <p:strVal val="#ppt_x"/>
                                          </p:val>
                                        </p:tav>
                                      </p:tavLst>
                                    </p:anim>
                                    <p:anim calcmode="lin" valueType="num">
                                      <p:cBhvr>
                                        <p:cTn id="156"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nodeType="clickEffect">
                                  <p:stCondLst>
                                    <p:cond delay="0"/>
                                  </p:stCondLst>
                                  <p:childTnLst>
                                    <p:set>
                                      <p:cBhvr>
                                        <p:cTn id="160" dur="1" fill="hold">
                                          <p:stCondLst>
                                            <p:cond delay="0"/>
                                          </p:stCondLst>
                                        </p:cTn>
                                        <p:tgtEl>
                                          <p:spTgt spid="1026"/>
                                        </p:tgtEl>
                                        <p:attrNameLst>
                                          <p:attrName>style.visibility</p:attrName>
                                        </p:attrNameLst>
                                      </p:cBhvr>
                                      <p:to>
                                        <p:strVal val="visible"/>
                                      </p:to>
                                    </p:set>
                                    <p:animEffect transition="in" filter="fade">
                                      <p:cBhvr>
                                        <p:cTn id="161" dur="1000"/>
                                        <p:tgtEl>
                                          <p:spTgt spid="1026"/>
                                        </p:tgtEl>
                                      </p:cBhvr>
                                    </p:animEffect>
                                    <p:anim calcmode="lin" valueType="num">
                                      <p:cBhvr>
                                        <p:cTn id="162" dur="1000" fill="hold"/>
                                        <p:tgtEl>
                                          <p:spTgt spid="1026"/>
                                        </p:tgtEl>
                                        <p:attrNameLst>
                                          <p:attrName>ppt_x</p:attrName>
                                        </p:attrNameLst>
                                      </p:cBhvr>
                                      <p:tavLst>
                                        <p:tav tm="0">
                                          <p:val>
                                            <p:strVal val="#ppt_x"/>
                                          </p:val>
                                        </p:tav>
                                        <p:tav tm="100000">
                                          <p:val>
                                            <p:strVal val="#ppt_x"/>
                                          </p:val>
                                        </p:tav>
                                      </p:tavLst>
                                    </p:anim>
                                    <p:anim calcmode="lin" valueType="num">
                                      <p:cBhvr>
                                        <p:cTn id="163" dur="1000" fill="hold"/>
                                        <p:tgtEl>
                                          <p:spTgt spid="1026"/>
                                        </p:tgtEl>
                                        <p:attrNameLst>
                                          <p:attrName>ppt_y</p:attrName>
                                        </p:attrNameLst>
                                      </p:cBhvr>
                                      <p:tavLst>
                                        <p:tav tm="0">
                                          <p:val>
                                            <p:strVal val="#ppt_y+.1"/>
                                          </p:val>
                                        </p:tav>
                                        <p:tav tm="100000">
                                          <p:val>
                                            <p:strVal val="#ppt_y"/>
                                          </p:val>
                                        </p:tav>
                                      </p:tavLst>
                                    </p:anim>
                                  </p:childTnLst>
                                </p:cTn>
                              </p:par>
                              <p:par>
                                <p:cTn id="164" presetID="42" presetClass="entr" presetSubtype="0" fill="hold" grpId="0" nodeType="withEffect">
                                  <p:stCondLst>
                                    <p:cond delay="0"/>
                                  </p:stCondLst>
                                  <p:childTnLst>
                                    <p:set>
                                      <p:cBhvr>
                                        <p:cTn id="165" dur="1" fill="hold">
                                          <p:stCondLst>
                                            <p:cond delay="0"/>
                                          </p:stCondLst>
                                        </p:cTn>
                                        <p:tgtEl>
                                          <p:spTgt spid="33"/>
                                        </p:tgtEl>
                                        <p:attrNameLst>
                                          <p:attrName>style.visibility</p:attrName>
                                        </p:attrNameLst>
                                      </p:cBhvr>
                                      <p:to>
                                        <p:strVal val="visible"/>
                                      </p:to>
                                    </p:set>
                                    <p:animEffect transition="in" filter="fade">
                                      <p:cBhvr>
                                        <p:cTn id="166" dur="1000"/>
                                        <p:tgtEl>
                                          <p:spTgt spid="33"/>
                                        </p:tgtEl>
                                      </p:cBhvr>
                                    </p:animEffect>
                                    <p:anim calcmode="lin" valueType="num">
                                      <p:cBhvr>
                                        <p:cTn id="167" dur="1000" fill="hold"/>
                                        <p:tgtEl>
                                          <p:spTgt spid="33"/>
                                        </p:tgtEl>
                                        <p:attrNameLst>
                                          <p:attrName>ppt_x</p:attrName>
                                        </p:attrNameLst>
                                      </p:cBhvr>
                                      <p:tavLst>
                                        <p:tav tm="0">
                                          <p:val>
                                            <p:strVal val="#ppt_x"/>
                                          </p:val>
                                        </p:tav>
                                        <p:tav tm="100000">
                                          <p:val>
                                            <p:strVal val="#ppt_x"/>
                                          </p:val>
                                        </p:tav>
                                      </p:tavLst>
                                    </p:anim>
                                    <p:anim calcmode="lin" valueType="num">
                                      <p:cBhvr>
                                        <p:cTn id="168" dur="1000" fill="hold"/>
                                        <p:tgtEl>
                                          <p:spTgt spid="33"/>
                                        </p:tgtEl>
                                        <p:attrNameLst>
                                          <p:attrName>ppt_y</p:attrName>
                                        </p:attrNameLst>
                                      </p:cBhvr>
                                      <p:tavLst>
                                        <p:tav tm="0">
                                          <p:val>
                                            <p:strVal val="#ppt_y+.1"/>
                                          </p:val>
                                        </p:tav>
                                        <p:tav tm="100000">
                                          <p:val>
                                            <p:strVal val="#ppt_y"/>
                                          </p:val>
                                        </p:tav>
                                      </p:tavLst>
                                    </p:anim>
                                  </p:childTnLst>
                                </p:cTn>
                              </p:par>
                              <p:par>
                                <p:cTn id="169" presetID="42" presetClass="entr" presetSubtype="0" fill="hold" grpId="0" nodeType="withEffect">
                                  <p:stCondLst>
                                    <p:cond delay="0"/>
                                  </p:stCondLst>
                                  <p:childTnLst>
                                    <p:set>
                                      <p:cBhvr>
                                        <p:cTn id="170" dur="1" fill="hold">
                                          <p:stCondLst>
                                            <p:cond delay="0"/>
                                          </p:stCondLst>
                                        </p:cTn>
                                        <p:tgtEl>
                                          <p:spTgt spid="34"/>
                                        </p:tgtEl>
                                        <p:attrNameLst>
                                          <p:attrName>style.visibility</p:attrName>
                                        </p:attrNameLst>
                                      </p:cBhvr>
                                      <p:to>
                                        <p:strVal val="visible"/>
                                      </p:to>
                                    </p:set>
                                    <p:animEffect transition="in" filter="fade">
                                      <p:cBhvr>
                                        <p:cTn id="171" dur="1000"/>
                                        <p:tgtEl>
                                          <p:spTgt spid="34"/>
                                        </p:tgtEl>
                                      </p:cBhvr>
                                    </p:animEffect>
                                    <p:anim calcmode="lin" valueType="num">
                                      <p:cBhvr>
                                        <p:cTn id="172" dur="1000" fill="hold"/>
                                        <p:tgtEl>
                                          <p:spTgt spid="34"/>
                                        </p:tgtEl>
                                        <p:attrNameLst>
                                          <p:attrName>ppt_x</p:attrName>
                                        </p:attrNameLst>
                                      </p:cBhvr>
                                      <p:tavLst>
                                        <p:tav tm="0">
                                          <p:val>
                                            <p:strVal val="#ppt_x"/>
                                          </p:val>
                                        </p:tav>
                                        <p:tav tm="100000">
                                          <p:val>
                                            <p:strVal val="#ppt_x"/>
                                          </p:val>
                                        </p:tav>
                                      </p:tavLst>
                                    </p:anim>
                                    <p:anim calcmode="lin" valueType="num">
                                      <p:cBhvr>
                                        <p:cTn id="17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42" presetClass="entr" presetSubtype="0" fill="hold" nodeType="clickEffect">
                                  <p:stCondLst>
                                    <p:cond delay="0"/>
                                  </p:stCondLst>
                                  <p:childTnLst>
                                    <p:set>
                                      <p:cBhvr>
                                        <p:cTn id="177" dur="1" fill="hold">
                                          <p:stCondLst>
                                            <p:cond delay="0"/>
                                          </p:stCondLst>
                                        </p:cTn>
                                        <p:tgtEl>
                                          <p:spTgt spid="1027"/>
                                        </p:tgtEl>
                                        <p:attrNameLst>
                                          <p:attrName>style.visibility</p:attrName>
                                        </p:attrNameLst>
                                      </p:cBhvr>
                                      <p:to>
                                        <p:strVal val="visible"/>
                                      </p:to>
                                    </p:set>
                                    <p:animEffect transition="in" filter="fade">
                                      <p:cBhvr>
                                        <p:cTn id="178" dur="1000"/>
                                        <p:tgtEl>
                                          <p:spTgt spid="1027"/>
                                        </p:tgtEl>
                                      </p:cBhvr>
                                    </p:animEffect>
                                    <p:anim calcmode="lin" valueType="num">
                                      <p:cBhvr>
                                        <p:cTn id="179" dur="1000" fill="hold"/>
                                        <p:tgtEl>
                                          <p:spTgt spid="1027"/>
                                        </p:tgtEl>
                                        <p:attrNameLst>
                                          <p:attrName>ppt_x</p:attrName>
                                        </p:attrNameLst>
                                      </p:cBhvr>
                                      <p:tavLst>
                                        <p:tav tm="0">
                                          <p:val>
                                            <p:strVal val="#ppt_x"/>
                                          </p:val>
                                        </p:tav>
                                        <p:tav tm="100000">
                                          <p:val>
                                            <p:strVal val="#ppt_x"/>
                                          </p:val>
                                        </p:tav>
                                      </p:tavLst>
                                    </p:anim>
                                    <p:anim calcmode="lin" valueType="num">
                                      <p:cBhvr>
                                        <p:cTn id="180" dur="1000" fill="hold"/>
                                        <p:tgtEl>
                                          <p:spTgt spid="1027"/>
                                        </p:tgtEl>
                                        <p:attrNameLst>
                                          <p:attrName>ppt_y</p:attrName>
                                        </p:attrNameLst>
                                      </p:cBhvr>
                                      <p:tavLst>
                                        <p:tav tm="0">
                                          <p:val>
                                            <p:strVal val="#ppt_y+.1"/>
                                          </p:val>
                                        </p:tav>
                                        <p:tav tm="100000">
                                          <p:val>
                                            <p:strVal val="#ppt_y"/>
                                          </p:val>
                                        </p:tav>
                                      </p:tavLst>
                                    </p:anim>
                                  </p:childTnLst>
                                </p:cTn>
                              </p:par>
                              <p:par>
                                <p:cTn id="181" presetID="42" presetClass="entr" presetSubtype="0" fill="hold" grpId="0" nodeType="withEffect">
                                  <p:stCondLst>
                                    <p:cond delay="0"/>
                                  </p:stCondLst>
                                  <p:childTnLst>
                                    <p:set>
                                      <p:cBhvr>
                                        <p:cTn id="182" dur="1" fill="hold">
                                          <p:stCondLst>
                                            <p:cond delay="0"/>
                                          </p:stCondLst>
                                        </p:cTn>
                                        <p:tgtEl>
                                          <p:spTgt spid="42"/>
                                        </p:tgtEl>
                                        <p:attrNameLst>
                                          <p:attrName>style.visibility</p:attrName>
                                        </p:attrNameLst>
                                      </p:cBhvr>
                                      <p:to>
                                        <p:strVal val="visible"/>
                                      </p:to>
                                    </p:set>
                                    <p:animEffect transition="in" filter="fade">
                                      <p:cBhvr>
                                        <p:cTn id="183" dur="1000"/>
                                        <p:tgtEl>
                                          <p:spTgt spid="42"/>
                                        </p:tgtEl>
                                      </p:cBhvr>
                                    </p:animEffect>
                                    <p:anim calcmode="lin" valueType="num">
                                      <p:cBhvr>
                                        <p:cTn id="184" dur="1000" fill="hold"/>
                                        <p:tgtEl>
                                          <p:spTgt spid="42"/>
                                        </p:tgtEl>
                                        <p:attrNameLst>
                                          <p:attrName>ppt_x</p:attrName>
                                        </p:attrNameLst>
                                      </p:cBhvr>
                                      <p:tavLst>
                                        <p:tav tm="0">
                                          <p:val>
                                            <p:strVal val="#ppt_x"/>
                                          </p:val>
                                        </p:tav>
                                        <p:tav tm="100000">
                                          <p:val>
                                            <p:strVal val="#ppt_x"/>
                                          </p:val>
                                        </p:tav>
                                      </p:tavLst>
                                    </p:anim>
                                    <p:anim calcmode="lin" valueType="num">
                                      <p:cBhvr>
                                        <p:cTn id="185" dur="1000" fill="hold"/>
                                        <p:tgtEl>
                                          <p:spTgt spid="42"/>
                                        </p:tgtEl>
                                        <p:attrNameLst>
                                          <p:attrName>ppt_y</p:attrName>
                                        </p:attrNameLst>
                                      </p:cBhvr>
                                      <p:tavLst>
                                        <p:tav tm="0">
                                          <p:val>
                                            <p:strVal val="#ppt_y+.1"/>
                                          </p:val>
                                        </p:tav>
                                        <p:tav tm="100000">
                                          <p:val>
                                            <p:strVal val="#ppt_y"/>
                                          </p:val>
                                        </p:tav>
                                      </p:tavLst>
                                    </p:anim>
                                  </p:childTnLst>
                                </p:cTn>
                              </p:par>
                              <p:par>
                                <p:cTn id="186" presetID="42" presetClass="entr" presetSubtype="0" fill="hold" grpId="0" nodeType="withEffect">
                                  <p:stCondLst>
                                    <p:cond delay="0"/>
                                  </p:stCondLst>
                                  <p:childTnLst>
                                    <p:set>
                                      <p:cBhvr>
                                        <p:cTn id="187" dur="1" fill="hold">
                                          <p:stCondLst>
                                            <p:cond delay="0"/>
                                          </p:stCondLst>
                                        </p:cTn>
                                        <p:tgtEl>
                                          <p:spTgt spid="43"/>
                                        </p:tgtEl>
                                        <p:attrNameLst>
                                          <p:attrName>style.visibility</p:attrName>
                                        </p:attrNameLst>
                                      </p:cBhvr>
                                      <p:to>
                                        <p:strVal val="visible"/>
                                      </p:to>
                                    </p:set>
                                    <p:animEffect transition="in" filter="fade">
                                      <p:cBhvr>
                                        <p:cTn id="188" dur="1000"/>
                                        <p:tgtEl>
                                          <p:spTgt spid="43"/>
                                        </p:tgtEl>
                                      </p:cBhvr>
                                    </p:animEffect>
                                    <p:anim calcmode="lin" valueType="num">
                                      <p:cBhvr>
                                        <p:cTn id="189" dur="1000" fill="hold"/>
                                        <p:tgtEl>
                                          <p:spTgt spid="43"/>
                                        </p:tgtEl>
                                        <p:attrNameLst>
                                          <p:attrName>ppt_x</p:attrName>
                                        </p:attrNameLst>
                                      </p:cBhvr>
                                      <p:tavLst>
                                        <p:tav tm="0">
                                          <p:val>
                                            <p:strVal val="#ppt_x"/>
                                          </p:val>
                                        </p:tav>
                                        <p:tav tm="100000">
                                          <p:val>
                                            <p:strVal val="#ppt_x"/>
                                          </p:val>
                                        </p:tav>
                                      </p:tavLst>
                                    </p:anim>
                                    <p:anim calcmode="lin" valueType="num">
                                      <p:cBhvr>
                                        <p:cTn id="1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42" presetClass="entr" presetSubtype="0" fill="hold" nodeType="clickEffect">
                                  <p:stCondLst>
                                    <p:cond delay="0"/>
                                  </p:stCondLst>
                                  <p:childTnLst>
                                    <p:set>
                                      <p:cBhvr>
                                        <p:cTn id="194" dur="1" fill="hold">
                                          <p:stCondLst>
                                            <p:cond delay="0"/>
                                          </p:stCondLst>
                                        </p:cTn>
                                        <p:tgtEl>
                                          <p:spTgt spid="44"/>
                                        </p:tgtEl>
                                        <p:attrNameLst>
                                          <p:attrName>style.visibility</p:attrName>
                                        </p:attrNameLst>
                                      </p:cBhvr>
                                      <p:to>
                                        <p:strVal val="visible"/>
                                      </p:to>
                                    </p:set>
                                    <p:animEffect transition="in" filter="fade">
                                      <p:cBhvr>
                                        <p:cTn id="195" dur="1000"/>
                                        <p:tgtEl>
                                          <p:spTgt spid="44"/>
                                        </p:tgtEl>
                                      </p:cBhvr>
                                    </p:animEffect>
                                    <p:anim calcmode="lin" valueType="num">
                                      <p:cBhvr>
                                        <p:cTn id="196" dur="1000" fill="hold"/>
                                        <p:tgtEl>
                                          <p:spTgt spid="44"/>
                                        </p:tgtEl>
                                        <p:attrNameLst>
                                          <p:attrName>ppt_x</p:attrName>
                                        </p:attrNameLst>
                                      </p:cBhvr>
                                      <p:tavLst>
                                        <p:tav tm="0">
                                          <p:val>
                                            <p:strVal val="#ppt_x"/>
                                          </p:val>
                                        </p:tav>
                                        <p:tav tm="100000">
                                          <p:val>
                                            <p:strVal val="#ppt_x"/>
                                          </p:val>
                                        </p:tav>
                                      </p:tavLst>
                                    </p:anim>
                                    <p:anim calcmode="lin" valueType="num">
                                      <p:cBhvr>
                                        <p:cTn id="197" dur="1000" fill="hold"/>
                                        <p:tgtEl>
                                          <p:spTgt spid="4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45"/>
                                        </p:tgtEl>
                                        <p:attrNameLst>
                                          <p:attrName>style.visibility</p:attrName>
                                        </p:attrNameLst>
                                      </p:cBhvr>
                                      <p:to>
                                        <p:strVal val="visible"/>
                                      </p:to>
                                    </p:set>
                                    <p:animEffect transition="in" filter="fade">
                                      <p:cBhvr>
                                        <p:cTn id="200" dur="1000"/>
                                        <p:tgtEl>
                                          <p:spTgt spid="45"/>
                                        </p:tgtEl>
                                      </p:cBhvr>
                                    </p:animEffect>
                                    <p:anim calcmode="lin" valueType="num">
                                      <p:cBhvr>
                                        <p:cTn id="201" dur="1000" fill="hold"/>
                                        <p:tgtEl>
                                          <p:spTgt spid="45"/>
                                        </p:tgtEl>
                                        <p:attrNameLst>
                                          <p:attrName>ppt_x</p:attrName>
                                        </p:attrNameLst>
                                      </p:cBhvr>
                                      <p:tavLst>
                                        <p:tav tm="0">
                                          <p:val>
                                            <p:strVal val="#ppt_x"/>
                                          </p:val>
                                        </p:tav>
                                        <p:tav tm="100000">
                                          <p:val>
                                            <p:strVal val="#ppt_x"/>
                                          </p:val>
                                        </p:tav>
                                      </p:tavLst>
                                    </p:anim>
                                    <p:anim calcmode="lin" valueType="num">
                                      <p:cBhvr>
                                        <p:cTn id="202" dur="1000" fill="hold"/>
                                        <p:tgtEl>
                                          <p:spTgt spid="4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46"/>
                                        </p:tgtEl>
                                        <p:attrNameLst>
                                          <p:attrName>style.visibility</p:attrName>
                                        </p:attrNameLst>
                                      </p:cBhvr>
                                      <p:to>
                                        <p:strVal val="visible"/>
                                      </p:to>
                                    </p:set>
                                    <p:animEffect transition="in" filter="fade">
                                      <p:cBhvr>
                                        <p:cTn id="205" dur="1000"/>
                                        <p:tgtEl>
                                          <p:spTgt spid="46"/>
                                        </p:tgtEl>
                                      </p:cBhvr>
                                    </p:animEffect>
                                    <p:anim calcmode="lin" valueType="num">
                                      <p:cBhvr>
                                        <p:cTn id="206" dur="1000" fill="hold"/>
                                        <p:tgtEl>
                                          <p:spTgt spid="46"/>
                                        </p:tgtEl>
                                        <p:attrNameLst>
                                          <p:attrName>ppt_x</p:attrName>
                                        </p:attrNameLst>
                                      </p:cBhvr>
                                      <p:tavLst>
                                        <p:tav tm="0">
                                          <p:val>
                                            <p:strVal val="#ppt_x"/>
                                          </p:val>
                                        </p:tav>
                                        <p:tav tm="100000">
                                          <p:val>
                                            <p:strVal val="#ppt_x"/>
                                          </p:val>
                                        </p:tav>
                                      </p:tavLst>
                                    </p:anim>
                                    <p:anim calcmode="lin" valueType="num">
                                      <p:cBhvr>
                                        <p:cTn id="20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08" fill="hold">
                      <p:stCondLst>
                        <p:cond delay="indefinite"/>
                      </p:stCondLst>
                      <p:childTnLst>
                        <p:par>
                          <p:cTn id="209" fill="hold">
                            <p:stCondLst>
                              <p:cond delay="0"/>
                            </p:stCondLst>
                            <p:childTnLst>
                              <p:par>
                                <p:cTn id="210" presetID="42" presetClass="entr" presetSubtype="0" fill="hold" nodeType="clickEffect">
                                  <p:stCondLst>
                                    <p:cond delay="0"/>
                                  </p:stCondLst>
                                  <p:childTnLst>
                                    <p:set>
                                      <p:cBhvr>
                                        <p:cTn id="211" dur="1" fill="hold">
                                          <p:stCondLst>
                                            <p:cond delay="0"/>
                                          </p:stCondLst>
                                        </p:cTn>
                                        <p:tgtEl>
                                          <p:spTgt spid="1035"/>
                                        </p:tgtEl>
                                        <p:attrNameLst>
                                          <p:attrName>style.visibility</p:attrName>
                                        </p:attrNameLst>
                                      </p:cBhvr>
                                      <p:to>
                                        <p:strVal val="visible"/>
                                      </p:to>
                                    </p:set>
                                    <p:animEffect transition="in" filter="fade">
                                      <p:cBhvr>
                                        <p:cTn id="212" dur="1000"/>
                                        <p:tgtEl>
                                          <p:spTgt spid="1035"/>
                                        </p:tgtEl>
                                      </p:cBhvr>
                                    </p:animEffect>
                                    <p:anim calcmode="lin" valueType="num">
                                      <p:cBhvr>
                                        <p:cTn id="213" dur="1000" fill="hold"/>
                                        <p:tgtEl>
                                          <p:spTgt spid="1035"/>
                                        </p:tgtEl>
                                        <p:attrNameLst>
                                          <p:attrName>ppt_x</p:attrName>
                                        </p:attrNameLst>
                                      </p:cBhvr>
                                      <p:tavLst>
                                        <p:tav tm="0">
                                          <p:val>
                                            <p:strVal val="#ppt_x"/>
                                          </p:val>
                                        </p:tav>
                                        <p:tav tm="100000">
                                          <p:val>
                                            <p:strVal val="#ppt_x"/>
                                          </p:val>
                                        </p:tav>
                                      </p:tavLst>
                                    </p:anim>
                                    <p:anim calcmode="lin" valueType="num">
                                      <p:cBhvr>
                                        <p:cTn id="214" dur="1000" fill="hold"/>
                                        <p:tgtEl>
                                          <p:spTgt spid="1035"/>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48"/>
                                        </p:tgtEl>
                                        <p:attrNameLst>
                                          <p:attrName>style.visibility</p:attrName>
                                        </p:attrNameLst>
                                      </p:cBhvr>
                                      <p:to>
                                        <p:strVal val="visible"/>
                                      </p:to>
                                    </p:set>
                                    <p:animEffect transition="in" filter="fade">
                                      <p:cBhvr>
                                        <p:cTn id="217" dur="1000"/>
                                        <p:tgtEl>
                                          <p:spTgt spid="48"/>
                                        </p:tgtEl>
                                      </p:cBhvr>
                                    </p:animEffect>
                                    <p:anim calcmode="lin" valueType="num">
                                      <p:cBhvr>
                                        <p:cTn id="218" dur="1000" fill="hold"/>
                                        <p:tgtEl>
                                          <p:spTgt spid="48"/>
                                        </p:tgtEl>
                                        <p:attrNameLst>
                                          <p:attrName>ppt_x</p:attrName>
                                        </p:attrNameLst>
                                      </p:cBhvr>
                                      <p:tavLst>
                                        <p:tav tm="0">
                                          <p:val>
                                            <p:strVal val="#ppt_x"/>
                                          </p:val>
                                        </p:tav>
                                        <p:tav tm="100000">
                                          <p:val>
                                            <p:strVal val="#ppt_x"/>
                                          </p:val>
                                        </p:tav>
                                      </p:tavLst>
                                    </p:anim>
                                    <p:anim calcmode="lin" valueType="num">
                                      <p:cBhvr>
                                        <p:cTn id="219" dur="1000" fill="hold"/>
                                        <p:tgtEl>
                                          <p:spTgt spid="48"/>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Effect transition="in" filter="fade">
                                      <p:cBhvr>
                                        <p:cTn id="222" dur="1000"/>
                                        <p:tgtEl>
                                          <p:spTgt spid="49"/>
                                        </p:tgtEl>
                                      </p:cBhvr>
                                    </p:animEffect>
                                    <p:anim calcmode="lin" valueType="num">
                                      <p:cBhvr>
                                        <p:cTn id="223" dur="1000" fill="hold"/>
                                        <p:tgtEl>
                                          <p:spTgt spid="49"/>
                                        </p:tgtEl>
                                        <p:attrNameLst>
                                          <p:attrName>ppt_x</p:attrName>
                                        </p:attrNameLst>
                                      </p:cBhvr>
                                      <p:tavLst>
                                        <p:tav tm="0">
                                          <p:val>
                                            <p:strVal val="#ppt_x"/>
                                          </p:val>
                                        </p:tav>
                                        <p:tav tm="100000">
                                          <p:val>
                                            <p:strVal val="#ppt_x"/>
                                          </p:val>
                                        </p:tav>
                                      </p:tavLst>
                                    </p:anim>
                                    <p:anim calcmode="lin" valueType="num">
                                      <p:cBhvr>
                                        <p:cTn id="22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25" fill="hold">
                      <p:stCondLst>
                        <p:cond delay="indefinite"/>
                      </p:stCondLst>
                      <p:childTnLst>
                        <p:par>
                          <p:cTn id="226" fill="hold">
                            <p:stCondLst>
                              <p:cond delay="0"/>
                            </p:stCondLst>
                            <p:childTnLst>
                              <p:par>
                                <p:cTn id="227" presetID="42" presetClass="entr" presetSubtype="0" fill="hold" nodeType="clickEffect">
                                  <p:stCondLst>
                                    <p:cond delay="0"/>
                                  </p:stCondLst>
                                  <p:childTnLst>
                                    <p:set>
                                      <p:cBhvr>
                                        <p:cTn id="228" dur="1" fill="hold">
                                          <p:stCondLst>
                                            <p:cond delay="0"/>
                                          </p:stCondLst>
                                        </p:cTn>
                                        <p:tgtEl>
                                          <p:spTgt spid="1030"/>
                                        </p:tgtEl>
                                        <p:attrNameLst>
                                          <p:attrName>style.visibility</p:attrName>
                                        </p:attrNameLst>
                                      </p:cBhvr>
                                      <p:to>
                                        <p:strVal val="visible"/>
                                      </p:to>
                                    </p:set>
                                    <p:animEffect transition="in" filter="fade">
                                      <p:cBhvr>
                                        <p:cTn id="229" dur="1000"/>
                                        <p:tgtEl>
                                          <p:spTgt spid="1030"/>
                                        </p:tgtEl>
                                      </p:cBhvr>
                                    </p:animEffect>
                                    <p:anim calcmode="lin" valueType="num">
                                      <p:cBhvr>
                                        <p:cTn id="230" dur="1000" fill="hold"/>
                                        <p:tgtEl>
                                          <p:spTgt spid="1030"/>
                                        </p:tgtEl>
                                        <p:attrNameLst>
                                          <p:attrName>ppt_x</p:attrName>
                                        </p:attrNameLst>
                                      </p:cBhvr>
                                      <p:tavLst>
                                        <p:tav tm="0">
                                          <p:val>
                                            <p:strVal val="#ppt_x"/>
                                          </p:val>
                                        </p:tav>
                                        <p:tav tm="100000">
                                          <p:val>
                                            <p:strVal val="#ppt_x"/>
                                          </p:val>
                                        </p:tav>
                                      </p:tavLst>
                                    </p:anim>
                                    <p:anim calcmode="lin" valueType="num">
                                      <p:cBhvr>
                                        <p:cTn id="231" dur="1000" fill="hold"/>
                                        <p:tgtEl>
                                          <p:spTgt spid="1030"/>
                                        </p:tgtEl>
                                        <p:attrNameLst>
                                          <p:attrName>ppt_y</p:attrName>
                                        </p:attrNameLst>
                                      </p:cBhvr>
                                      <p:tavLst>
                                        <p:tav tm="0">
                                          <p:val>
                                            <p:strVal val="#ppt_y+.1"/>
                                          </p:val>
                                        </p:tav>
                                        <p:tav tm="100000">
                                          <p:val>
                                            <p:strVal val="#ppt_y"/>
                                          </p:val>
                                        </p:tav>
                                      </p:tavLst>
                                    </p:anim>
                                  </p:childTnLst>
                                </p:cTn>
                              </p:par>
                              <p:par>
                                <p:cTn id="232" presetID="42" presetClass="entr" presetSubtype="0" fill="hold" grpId="0" nodeType="withEffect">
                                  <p:stCondLst>
                                    <p:cond delay="0"/>
                                  </p:stCondLst>
                                  <p:childTnLst>
                                    <p:set>
                                      <p:cBhvr>
                                        <p:cTn id="233" dur="1" fill="hold">
                                          <p:stCondLst>
                                            <p:cond delay="0"/>
                                          </p:stCondLst>
                                        </p:cTn>
                                        <p:tgtEl>
                                          <p:spTgt spid="47"/>
                                        </p:tgtEl>
                                        <p:attrNameLst>
                                          <p:attrName>style.visibility</p:attrName>
                                        </p:attrNameLst>
                                      </p:cBhvr>
                                      <p:to>
                                        <p:strVal val="visible"/>
                                      </p:to>
                                    </p:set>
                                    <p:animEffect transition="in" filter="fade">
                                      <p:cBhvr>
                                        <p:cTn id="234" dur="1000"/>
                                        <p:tgtEl>
                                          <p:spTgt spid="47"/>
                                        </p:tgtEl>
                                      </p:cBhvr>
                                    </p:animEffect>
                                    <p:anim calcmode="lin" valueType="num">
                                      <p:cBhvr>
                                        <p:cTn id="235" dur="1000" fill="hold"/>
                                        <p:tgtEl>
                                          <p:spTgt spid="47"/>
                                        </p:tgtEl>
                                        <p:attrNameLst>
                                          <p:attrName>ppt_x</p:attrName>
                                        </p:attrNameLst>
                                      </p:cBhvr>
                                      <p:tavLst>
                                        <p:tav tm="0">
                                          <p:val>
                                            <p:strVal val="#ppt_x"/>
                                          </p:val>
                                        </p:tav>
                                        <p:tav tm="100000">
                                          <p:val>
                                            <p:strVal val="#ppt_x"/>
                                          </p:val>
                                        </p:tav>
                                      </p:tavLst>
                                    </p:anim>
                                    <p:anim calcmode="lin" valueType="num">
                                      <p:cBhvr>
                                        <p:cTn id="236" dur="1000" fill="hold"/>
                                        <p:tgtEl>
                                          <p:spTgt spid="47"/>
                                        </p:tgtEl>
                                        <p:attrNameLst>
                                          <p:attrName>ppt_y</p:attrName>
                                        </p:attrNameLst>
                                      </p:cBhvr>
                                      <p:tavLst>
                                        <p:tav tm="0">
                                          <p:val>
                                            <p:strVal val="#ppt_y+.1"/>
                                          </p:val>
                                        </p:tav>
                                        <p:tav tm="100000">
                                          <p:val>
                                            <p:strVal val="#ppt_y"/>
                                          </p:val>
                                        </p:tav>
                                      </p:tavLst>
                                    </p:anim>
                                  </p:childTnLst>
                                </p:cTn>
                              </p:par>
                              <p:par>
                                <p:cTn id="237" presetID="42" presetClass="entr" presetSubtype="0" fill="hold" grpId="0" nodeType="withEffect">
                                  <p:stCondLst>
                                    <p:cond delay="0"/>
                                  </p:stCondLst>
                                  <p:childTnLst>
                                    <p:set>
                                      <p:cBhvr>
                                        <p:cTn id="238" dur="1" fill="hold">
                                          <p:stCondLst>
                                            <p:cond delay="0"/>
                                          </p:stCondLst>
                                        </p:cTn>
                                        <p:tgtEl>
                                          <p:spTgt spid="50"/>
                                        </p:tgtEl>
                                        <p:attrNameLst>
                                          <p:attrName>style.visibility</p:attrName>
                                        </p:attrNameLst>
                                      </p:cBhvr>
                                      <p:to>
                                        <p:strVal val="visible"/>
                                      </p:to>
                                    </p:set>
                                    <p:animEffect transition="in" filter="fade">
                                      <p:cBhvr>
                                        <p:cTn id="239" dur="1000"/>
                                        <p:tgtEl>
                                          <p:spTgt spid="50"/>
                                        </p:tgtEl>
                                      </p:cBhvr>
                                    </p:animEffect>
                                    <p:anim calcmode="lin" valueType="num">
                                      <p:cBhvr>
                                        <p:cTn id="240" dur="1000" fill="hold"/>
                                        <p:tgtEl>
                                          <p:spTgt spid="50"/>
                                        </p:tgtEl>
                                        <p:attrNameLst>
                                          <p:attrName>ppt_x</p:attrName>
                                        </p:attrNameLst>
                                      </p:cBhvr>
                                      <p:tavLst>
                                        <p:tav tm="0">
                                          <p:val>
                                            <p:strVal val="#ppt_x"/>
                                          </p:val>
                                        </p:tav>
                                        <p:tav tm="100000">
                                          <p:val>
                                            <p:strVal val="#ppt_x"/>
                                          </p:val>
                                        </p:tav>
                                      </p:tavLst>
                                    </p:anim>
                                    <p:anim calcmode="lin" valueType="num">
                                      <p:cBhvr>
                                        <p:cTn id="241"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5" grpId="0" animBg="1"/>
      <p:bldP spid="33" grpId="0"/>
      <p:bldP spid="34" grpId="0"/>
      <p:bldP spid="35" grpId="0"/>
      <p:bldP spid="36" grpId="0"/>
      <p:bldP spid="38" grpId="0"/>
      <p:bldP spid="42" grpId="0"/>
      <p:bldP spid="45" grpId="0"/>
      <p:bldP spid="48" grpId="0"/>
      <p:bldP spid="47" grpId="0"/>
      <p:bldP spid="54" grpId="0" animBg="1"/>
      <p:bldP spid="39" grpId="0"/>
      <p:bldP spid="43" grpId="0"/>
      <p:bldP spid="46" grpId="0"/>
      <p:bldP spid="49" grpId="0"/>
      <p:bldP spid="50" grpId="0"/>
      <p:bldP spid="60" grpId="0"/>
      <p:bldP spid="61" grpId="0"/>
      <p:bldP spid="62" grpId="0" animBg="1"/>
      <p:bldP spid="63" grpId="0" animBg="1"/>
      <p:bldP spid="69" grpId="0"/>
      <p:bldP spid="72" grpId="0"/>
      <p:bldP spid="75" grpId="0"/>
      <p:bldP spid="76" grpId="0"/>
      <p:bldP spid="77" grpId="0"/>
      <p:bldP spid="78"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1082983700"/>
              </p:ext>
            </p:extLst>
          </p:nvPr>
        </p:nvGraphicFramePr>
        <p:xfrm>
          <a:off x="122046" y="910559"/>
          <a:ext cx="8887483" cy="5647846"/>
        </p:xfrm>
        <a:graphic>
          <a:graphicData uri="http://schemas.openxmlformats.org/drawingml/2006/table">
            <a:tbl>
              <a:tblPr>
                <a:tableStyleId>{306799F8-075E-4A3A-A7F6-7FBC6576F1A4}</a:tableStyleId>
              </a:tblPr>
              <a:tblGrid>
                <a:gridCol w="456744">
                  <a:extLst>
                    <a:ext uri="{9D8B030D-6E8A-4147-A177-3AD203B41FA5}">
                      <a16:colId xmlns:a16="http://schemas.microsoft.com/office/drawing/2014/main" val="20000"/>
                    </a:ext>
                  </a:extLst>
                </a:gridCol>
                <a:gridCol w="469174">
                  <a:extLst>
                    <a:ext uri="{9D8B030D-6E8A-4147-A177-3AD203B41FA5}">
                      <a16:colId xmlns:a16="http://schemas.microsoft.com/office/drawing/2014/main" val="20001"/>
                    </a:ext>
                  </a:extLst>
                </a:gridCol>
                <a:gridCol w="7835159">
                  <a:extLst>
                    <a:ext uri="{9D8B030D-6E8A-4147-A177-3AD203B41FA5}">
                      <a16:colId xmlns:a16="http://schemas.microsoft.com/office/drawing/2014/main" val="20002"/>
                    </a:ext>
                  </a:extLst>
                </a:gridCol>
                <a:gridCol w="126406">
                  <a:extLst>
                    <a:ext uri="{9D8B030D-6E8A-4147-A177-3AD203B41FA5}">
                      <a16:colId xmlns:a16="http://schemas.microsoft.com/office/drawing/2014/main" val="20003"/>
                    </a:ext>
                  </a:extLst>
                </a:gridCol>
              </a:tblGrid>
              <a:tr h="250836">
                <a:tc>
                  <a:txBody>
                    <a:bodyPr/>
                    <a:lstStyle/>
                    <a:p>
                      <a:pPr algn="ctr" fontAlgn="base"/>
                      <a:endParaRPr lang="en-US" sz="1800" b="1" i="0" cap="all" dirty="0">
                        <a:solidFill>
                          <a:srgbClr val="FFFF00"/>
                        </a:solidFill>
                        <a:effectLst>
                          <a:outerShdw blurRad="38100" dist="38100" dir="2700000" algn="tl">
                            <a:srgbClr val="000000">
                              <a:alpha val="43137"/>
                            </a:srgbClr>
                          </a:outerShdw>
                        </a:effectLst>
                        <a:latin typeface="+mj-lt"/>
                      </a:endParaRPr>
                    </a:p>
                  </a:txBody>
                  <a:tcPr marL="18869" marR="18869" marT="13208" marB="13208" anchor="b"/>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800" cap="all" dirty="0">
                          <a:effectLst>
                            <a:outerShdw blurRad="38100" dist="38100" dir="2700000" algn="tl">
                              <a:srgbClr val="000000">
                                <a:alpha val="43137"/>
                              </a:srgbClr>
                            </a:outerShdw>
                          </a:effectLst>
                          <a:latin typeface="+mj-lt"/>
                        </a:rPr>
                        <a:t>T/F</a:t>
                      </a:r>
                      <a:endParaRPr lang="en-US" sz="1800" b="1" i="0" cap="all" dirty="0">
                        <a:solidFill>
                          <a:srgbClr val="FFFF00"/>
                        </a:solidFill>
                        <a:effectLst>
                          <a:outerShdw blurRad="38100" dist="38100" dir="2700000" algn="tl">
                            <a:srgbClr val="000000">
                              <a:alpha val="43137"/>
                            </a:srgbClr>
                          </a:outerShdw>
                        </a:effectLst>
                        <a:latin typeface="+mj-lt"/>
                      </a:endParaRPr>
                    </a:p>
                  </a:txBody>
                  <a:tcPr marL="18869" marR="18869" marT="13208" marB="13208" anchor="b"/>
                </a:tc>
                <a:tc>
                  <a:txBody>
                    <a:bodyPr/>
                    <a:lstStyle/>
                    <a:p>
                      <a:pPr algn="ctr" fontAlgn="base"/>
                      <a:r>
                        <a:rPr lang="en-US" sz="1800" cap="all" dirty="0">
                          <a:effectLst>
                            <a:outerShdw blurRad="38100" dist="38100" dir="2700000" algn="tl">
                              <a:srgbClr val="000000">
                                <a:alpha val="43137"/>
                              </a:srgbClr>
                            </a:outerShdw>
                          </a:effectLst>
                          <a:latin typeface="+mj-lt"/>
                        </a:rPr>
                        <a:t>STATEMENT</a:t>
                      </a:r>
                      <a:endParaRPr lang="en-US" sz="1800" b="1" i="0" cap="all" dirty="0">
                        <a:solidFill>
                          <a:srgbClr val="FFFF00"/>
                        </a:solidFill>
                        <a:effectLst>
                          <a:outerShdw blurRad="38100" dist="38100" dir="2700000" algn="tl">
                            <a:srgbClr val="000000">
                              <a:alpha val="43137"/>
                            </a:srgbClr>
                          </a:outerShdw>
                        </a:effectLst>
                        <a:latin typeface="+mj-lt"/>
                      </a:endParaRPr>
                    </a:p>
                  </a:txBody>
                  <a:tcPr marL="18869" marR="18869" marT="13208" marB="13208" anchor="b"/>
                </a:tc>
                <a:tc>
                  <a:txBody>
                    <a:bodyPr/>
                    <a:lstStyle/>
                    <a:p>
                      <a:pPr algn="l" fontAlgn="base"/>
                      <a:endParaRPr lang="en-US" sz="1800" b="0" i="0" cap="all" dirty="0">
                        <a:solidFill>
                          <a:schemeClr val="tx1"/>
                        </a:solidFill>
                        <a:effectLst/>
                        <a:latin typeface="+mj-lt"/>
                      </a:endParaRPr>
                    </a:p>
                  </a:txBody>
                  <a:tcPr marL="18869" marR="18869" marT="13208" marB="13208" anchor="b"/>
                </a:tc>
                <a:extLst>
                  <a:ext uri="{0D108BD9-81ED-4DB2-BD59-A6C34878D82A}">
                    <a16:rowId xmlns:a16="http://schemas.microsoft.com/office/drawing/2014/main" val="10000"/>
                  </a:ext>
                </a:extLst>
              </a:tr>
              <a:tr h="530484">
                <a:tc>
                  <a:txBody>
                    <a:bodyPr/>
                    <a:lstStyle/>
                    <a:p>
                      <a:pPr algn="l" fontAlgn="base"/>
                      <a:r>
                        <a:rPr lang="en-US" sz="2000" dirty="0">
                          <a:effectLst/>
                          <a:latin typeface="+mj-lt"/>
                        </a:rPr>
                        <a:t>1</a:t>
                      </a:r>
                      <a:endParaRPr lang="en-US" sz="2000" b="1" dirty="0">
                        <a:solidFill>
                          <a:schemeClr val="tx1"/>
                        </a:solidFill>
                        <a:effectLst/>
                        <a:latin typeface="+mj-lt"/>
                      </a:endParaRPr>
                    </a:p>
                  </a:txBody>
                  <a:tcPr marL="18869" marR="18869" marT="13208" marB="13208" anchor="ctr"/>
                </a:tc>
                <a:tc>
                  <a:txBody>
                    <a:bodyPr/>
                    <a:lstStyle/>
                    <a:p>
                      <a:pPr algn="l" fontAlgn="base"/>
                      <a:endParaRPr lang="en-US" sz="2000" dirty="0">
                        <a:solidFill>
                          <a:schemeClr val="tx1"/>
                        </a:solidFill>
                        <a:effectLst/>
                        <a:latin typeface="+mj-lt"/>
                      </a:endParaRPr>
                    </a:p>
                  </a:txBody>
                  <a:tcPr marL="18869" marR="18869" marT="13208" marB="13208" anchor="ctr"/>
                </a:tc>
                <a:tc>
                  <a:txBody>
                    <a:bodyPr/>
                    <a:lstStyle/>
                    <a:p>
                      <a:pPr algn="l" fontAlgn="base"/>
                      <a:r>
                        <a:rPr lang="en-US" sz="2000" dirty="0">
                          <a:effectLst/>
                          <a:latin typeface="+mj-lt"/>
                        </a:rPr>
                        <a:t>Jesus Christ was the first spirit child of our Heavenly Parents (</a:t>
                      </a:r>
                      <a:r>
                        <a:rPr lang="en-US" sz="1800" kern="1200" dirty="0">
                          <a:effectLst/>
                          <a:latin typeface="+mj-lt"/>
                        </a:rPr>
                        <a:t>D&amp;C 93:21)</a:t>
                      </a:r>
                      <a:endParaRPr lang="en-US" sz="2000" dirty="0">
                        <a:solidFill>
                          <a:schemeClr val="tx1"/>
                        </a:solidFill>
                        <a:effectLst/>
                        <a:latin typeface="+mj-lt"/>
                      </a:endParaRPr>
                    </a:p>
                  </a:txBody>
                  <a:tcPr marL="18869" marR="18869" marT="13208" marB="13208" anchor="ctr"/>
                </a:tc>
                <a:tc>
                  <a:txBody>
                    <a:bodyPr/>
                    <a:lstStyle/>
                    <a:p>
                      <a:pPr algn="l" fontAlgn="base"/>
                      <a:endParaRPr lang="en-US" sz="1800" dirty="0">
                        <a:solidFill>
                          <a:schemeClr val="tx1"/>
                        </a:solidFill>
                        <a:effectLst/>
                        <a:latin typeface="+mj-lt"/>
                      </a:endParaRPr>
                    </a:p>
                  </a:txBody>
                  <a:tcPr marL="18869" marR="18869" marT="13208" marB="13208" anchor="ctr"/>
                </a:tc>
                <a:extLst>
                  <a:ext uri="{0D108BD9-81ED-4DB2-BD59-A6C34878D82A}">
                    <a16:rowId xmlns:a16="http://schemas.microsoft.com/office/drawing/2014/main" val="10002"/>
                  </a:ext>
                </a:extLst>
              </a:tr>
              <a:tr h="276258">
                <a:tc>
                  <a:txBody>
                    <a:bodyPr/>
                    <a:lstStyle/>
                    <a:p>
                      <a:pPr algn="l" fontAlgn="base"/>
                      <a:r>
                        <a:rPr lang="en-US" sz="2000" dirty="0">
                          <a:effectLst/>
                          <a:latin typeface="+mj-lt"/>
                        </a:rPr>
                        <a:t>2</a:t>
                      </a:r>
                      <a:endParaRPr lang="en-US" sz="2000" b="1" dirty="0">
                        <a:solidFill>
                          <a:schemeClr val="tx1"/>
                        </a:solidFill>
                        <a:effectLst/>
                        <a:latin typeface="+mj-lt"/>
                      </a:endParaRPr>
                    </a:p>
                  </a:txBody>
                  <a:tcPr marL="18869" marR="18869" marT="13208" marB="13208" anchor="ctr"/>
                </a:tc>
                <a:tc>
                  <a:txBody>
                    <a:bodyPr/>
                    <a:lstStyle/>
                    <a:p>
                      <a:pPr algn="l" fontAlgn="base"/>
                      <a:endParaRPr lang="en-US" sz="2000" dirty="0">
                        <a:solidFill>
                          <a:schemeClr val="tx1"/>
                        </a:solidFill>
                        <a:effectLst/>
                        <a:latin typeface="+mj-lt"/>
                      </a:endParaRPr>
                    </a:p>
                  </a:txBody>
                  <a:tcPr marL="18869" marR="18869" marT="13208" marB="13208" anchor="ct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2000" dirty="0">
                          <a:effectLst/>
                          <a:latin typeface="+mj-lt"/>
                        </a:rPr>
                        <a:t>Joseph was Jesus’ step father (</a:t>
                      </a:r>
                      <a:r>
                        <a:rPr lang="en-US" sz="1800" u="sng" kern="1200" dirty="0">
                          <a:effectLst/>
                          <a:latin typeface="+mj-lt"/>
                        </a:rPr>
                        <a:t>Matthew 1:18–24</a:t>
                      </a:r>
                      <a:r>
                        <a:rPr lang="en-US" sz="2000" u="sng" kern="1200" dirty="0">
                          <a:effectLst/>
                          <a:latin typeface="+mj-lt"/>
                        </a:rPr>
                        <a:t>)</a:t>
                      </a:r>
                      <a:endParaRPr lang="en-US" sz="1800" b="0" i="0" kern="1200" dirty="0">
                        <a:solidFill>
                          <a:schemeClr val="tx1"/>
                        </a:solidFill>
                        <a:effectLst/>
                        <a:latin typeface="+mj-lt"/>
                        <a:ea typeface="+mn-ea"/>
                        <a:cs typeface="+mn-cs"/>
                      </a:endParaRPr>
                    </a:p>
                  </a:txBody>
                  <a:tcPr marL="18869" marR="18869" marT="13208" marB="13208" anchor="ctr"/>
                </a:tc>
                <a:tc>
                  <a:txBody>
                    <a:bodyPr/>
                    <a:lstStyle/>
                    <a:p>
                      <a:pPr algn="l" fontAlgn="base"/>
                      <a:endParaRPr lang="en-US" sz="1800" dirty="0">
                        <a:solidFill>
                          <a:schemeClr val="tx1"/>
                        </a:solidFill>
                        <a:effectLst/>
                        <a:latin typeface="+mj-lt"/>
                      </a:endParaRPr>
                    </a:p>
                  </a:txBody>
                  <a:tcPr marL="18869" marR="18869" marT="13208" marB="13208" anchor="ctr"/>
                </a:tc>
                <a:extLst>
                  <a:ext uri="{0D108BD9-81ED-4DB2-BD59-A6C34878D82A}">
                    <a16:rowId xmlns:a16="http://schemas.microsoft.com/office/drawing/2014/main" val="10003"/>
                  </a:ext>
                </a:extLst>
              </a:tr>
              <a:tr h="530484">
                <a:tc>
                  <a:txBody>
                    <a:bodyPr/>
                    <a:lstStyle/>
                    <a:p>
                      <a:pPr algn="l" fontAlgn="base"/>
                      <a:r>
                        <a:rPr lang="en-US" sz="2000" dirty="0">
                          <a:effectLst/>
                          <a:latin typeface="+mj-lt"/>
                        </a:rPr>
                        <a:t>3</a:t>
                      </a:r>
                      <a:endParaRPr lang="en-US" sz="2000" b="1" dirty="0">
                        <a:solidFill>
                          <a:schemeClr val="tx1"/>
                        </a:solidFill>
                        <a:effectLst/>
                        <a:latin typeface="+mj-lt"/>
                      </a:endParaRPr>
                    </a:p>
                  </a:txBody>
                  <a:tcPr marL="18869" marR="18869" marT="13208" marB="13208" anchor="ctr"/>
                </a:tc>
                <a:tc>
                  <a:txBody>
                    <a:bodyPr/>
                    <a:lstStyle/>
                    <a:p>
                      <a:pPr algn="l" fontAlgn="base"/>
                      <a:endParaRPr lang="en-US" sz="2000" dirty="0">
                        <a:solidFill>
                          <a:schemeClr val="tx1"/>
                        </a:solidFill>
                        <a:effectLst/>
                        <a:latin typeface="+mj-lt"/>
                      </a:endParaRPr>
                    </a:p>
                  </a:txBody>
                  <a:tcPr marL="18869" marR="18869" marT="13208" marB="13208" anchor="ctr"/>
                </a:tc>
                <a:tc>
                  <a:txBody>
                    <a:bodyPr/>
                    <a:lstStyle/>
                    <a:p>
                      <a:pPr algn="l" fontAlgn="base"/>
                      <a:r>
                        <a:rPr lang="en-US" sz="2000" dirty="0">
                          <a:effectLst/>
                          <a:latin typeface="+mj-lt"/>
                        </a:rPr>
                        <a:t>Jesus Christ was also sent to other planets besides earth (D&amp;C 88:51-62)</a:t>
                      </a:r>
                      <a:endParaRPr lang="en-US" sz="2000" dirty="0">
                        <a:solidFill>
                          <a:schemeClr val="tx1"/>
                        </a:solidFill>
                        <a:effectLst/>
                        <a:latin typeface="+mj-lt"/>
                      </a:endParaRPr>
                    </a:p>
                  </a:txBody>
                  <a:tcPr marL="18869" marR="18869" marT="13208" marB="13208" anchor="ctr"/>
                </a:tc>
                <a:tc>
                  <a:txBody>
                    <a:bodyPr/>
                    <a:lstStyle/>
                    <a:p>
                      <a:pPr algn="l" fontAlgn="base"/>
                      <a:endParaRPr lang="en-US" sz="1800" dirty="0">
                        <a:solidFill>
                          <a:schemeClr val="tx1"/>
                        </a:solidFill>
                        <a:effectLst/>
                        <a:latin typeface="+mj-lt"/>
                      </a:endParaRPr>
                    </a:p>
                  </a:txBody>
                  <a:tcPr marL="18869" marR="18869" marT="13208" marB="13208" anchor="ctr"/>
                </a:tc>
                <a:extLst>
                  <a:ext uri="{0D108BD9-81ED-4DB2-BD59-A6C34878D82A}">
                    <a16:rowId xmlns:a16="http://schemas.microsoft.com/office/drawing/2014/main" val="10004"/>
                  </a:ext>
                </a:extLst>
              </a:tr>
              <a:tr h="530484">
                <a:tc>
                  <a:txBody>
                    <a:bodyPr/>
                    <a:lstStyle/>
                    <a:p>
                      <a:pPr algn="l" fontAlgn="base"/>
                      <a:r>
                        <a:rPr lang="en-US" sz="2000" dirty="0">
                          <a:effectLst/>
                          <a:latin typeface="+mj-lt"/>
                        </a:rPr>
                        <a:t>4</a:t>
                      </a:r>
                      <a:endParaRPr lang="en-US" sz="2000" b="1" dirty="0">
                        <a:solidFill>
                          <a:schemeClr val="tx1"/>
                        </a:solidFill>
                        <a:effectLst/>
                        <a:latin typeface="+mj-lt"/>
                      </a:endParaRPr>
                    </a:p>
                  </a:txBody>
                  <a:tcPr marL="18869" marR="18869" marT="13208" marB="13208" anchor="ctr"/>
                </a:tc>
                <a:tc>
                  <a:txBody>
                    <a:bodyPr/>
                    <a:lstStyle/>
                    <a:p>
                      <a:pPr algn="l" fontAlgn="base"/>
                      <a:endParaRPr lang="en-US" sz="2000" dirty="0">
                        <a:solidFill>
                          <a:schemeClr val="tx1"/>
                        </a:solidFill>
                        <a:effectLst/>
                        <a:latin typeface="+mj-lt"/>
                      </a:endParaRPr>
                    </a:p>
                  </a:txBody>
                  <a:tcPr marL="18869" marR="18869" marT="13208" marB="13208" anchor="ctr"/>
                </a:tc>
                <a:tc>
                  <a:txBody>
                    <a:bodyPr/>
                    <a:lstStyle/>
                    <a:p>
                      <a:r>
                        <a:rPr lang="en-US" sz="2000" dirty="0">
                          <a:latin typeface="+mj-lt"/>
                        </a:rPr>
                        <a:t>Jesus Christ was born with a veil of forgetfulness (D&amp;C 93:12)</a:t>
                      </a:r>
                    </a:p>
                  </a:txBody>
                  <a:tcPr marL="18869" marR="18869" marT="13208" marB="13208" anchor="ctr"/>
                </a:tc>
                <a:tc>
                  <a:txBody>
                    <a:bodyPr/>
                    <a:lstStyle/>
                    <a:p>
                      <a:pPr algn="l" fontAlgn="base"/>
                      <a:endParaRPr lang="en-US" sz="1800" dirty="0">
                        <a:solidFill>
                          <a:schemeClr val="tx1"/>
                        </a:solidFill>
                        <a:effectLst/>
                        <a:latin typeface="+mj-lt"/>
                      </a:endParaRPr>
                    </a:p>
                  </a:txBody>
                  <a:tcPr marL="18869" marR="18869" marT="13208" marB="13208" anchor="ctr"/>
                </a:tc>
                <a:extLst>
                  <a:ext uri="{0D108BD9-81ED-4DB2-BD59-A6C34878D82A}">
                    <a16:rowId xmlns:a16="http://schemas.microsoft.com/office/drawing/2014/main" val="10005"/>
                  </a:ext>
                </a:extLst>
              </a:tr>
              <a:tr h="276258">
                <a:tc>
                  <a:txBody>
                    <a:bodyPr/>
                    <a:lstStyle/>
                    <a:p>
                      <a:pPr algn="l" fontAlgn="base"/>
                      <a:r>
                        <a:rPr lang="en-US" sz="2000" dirty="0">
                          <a:effectLst/>
                          <a:latin typeface="+mj-lt"/>
                        </a:rPr>
                        <a:t>5</a:t>
                      </a:r>
                      <a:endParaRPr lang="en-US" sz="2000" b="1" dirty="0">
                        <a:solidFill>
                          <a:schemeClr val="tx1"/>
                        </a:solidFill>
                        <a:effectLst/>
                        <a:latin typeface="+mj-lt"/>
                      </a:endParaRPr>
                    </a:p>
                  </a:txBody>
                  <a:tcPr marL="18869" marR="18869" marT="13208" marB="13208" anchor="ctr"/>
                </a:tc>
                <a:tc>
                  <a:txBody>
                    <a:bodyPr/>
                    <a:lstStyle/>
                    <a:p>
                      <a:pPr algn="l" fontAlgn="base"/>
                      <a:endParaRPr lang="en-US" sz="2000" dirty="0">
                        <a:solidFill>
                          <a:schemeClr val="tx1"/>
                        </a:solidFill>
                        <a:effectLst/>
                        <a:latin typeface="+mj-lt"/>
                      </a:endParaRPr>
                    </a:p>
                  </a:txBody>
                  <a:tcPr marL="18869" marR="18869" marT="13208" marB="13208" anchor="ctr"/>
                </a:tc>
                <a:tc>
                  <a:txBody>
                    <a:bodyPr/>
                    <a:lstStyle/>
                    <a:p>
                      <a:pPr algn="l" fontAlgn="base"/>
                      <a:r>
                        <a:rPr lang="en-US" sz="2000" dirty="0">
                          <a:effectLst/>
                          <a:latin typeface="+mj-lt"/>
                        </a:rPr>
                        <a:t>Jesus Christ created the earth (Moses 1:33)</a:t>
                      </a:r>
                      <a:endParaRPr lang="en-US" sz="2000" dirty="0">
                        <a:solidFill>
                          <a:schemeClr val="tx1"/>
                        </a:solidFill>
                        <a:effectLst/>
                        <a:latin typeface="+mj-lt"/>
                      </a:endParaRPr>
                    </a:p>
                  </a:txBody>
                  <a:tcPr marL="18869" marR="18869" marT="13208" marB="13208" anchor="ctr"/>
                </a:tc>
                <a:tc>
                  <a:txBody>
                    <a:bodyPr/>
                    <a:lstStyle/>
                    <a:p>
                      <a:pPr algn="l" fontAlgn="base"/>
                      <a:endParaRPr lang="en-US" sz="1800">
                        <a:solidFill>
                          <a:schemeClr val="tx1"/>
                        </a:solidFill>
                        <a:effectLst/>
                        <a:latin typeface="+mj-lt"/>
                      </a:endParaRPr>
                    </a:p>
                  </a:txBody>
                  <a:tcPr marL="18869" marR="18869" marT="13208" marB="13208" anchor="ctr"/>
                </a:tc>
                <a:extLst>
                  <a:ext uri="{0D108BD9-81ED-4DB2-BD59-A6C34878D82A}">
                    <a16:rowId xmlns:a16="http://schemas.microsoft.com/office/drawing/2014/main" val="10006"/>
                  </a:ext>
                </a:extLst>
              </a:tr>
              <a:tr h="784709">
                <a:tc>
                  <a:txBody>
                    <a:bodyPr/>
                    <a:lstStyle/>
                    <a:p>
                      <a:pPr algn="l" fontAlgn="base"/>
                      <a:r>
                        <a:rPr lang="en-US" sz="2000" dirty="0">
                          <a:effectLst/>
                          <a:latin typeface="+mj-lt"/>
                        </a:rPr>
                        <a:t>6</a:t>
                      </a:r>
                      <a:endParaRPr lang="en-US" sz="2000" b="1" dirty="0">
                        <a:solidFill>
                          <a:schemeClr val="tx1"/>
                        </a:solidFill>
                        <a:effectLst/>
                        <a:latin typeface="+mj-lt"/>
                      </a:endParaRPr>
                    </a:p>
                  </a:txBody>
                  <a:tcPr marL="18869" marR="18869" marT="13208" marB="13208" anchor="ctr"/>
                </a:tc>
                <a:tc>
                  <a:txBody>
                    <a:bodyPr/>
                    <a:lstStyle/>
                    <a:p>
                      <a:pPr algn="l" fontAlgn="base"/>
                      <a:endParaRPr lang="en-US" sz="2000" dirty="0">
                        <a:solidFill>
                          <a:schemeClr val="tx1"/>
                        </a:solidFill>
                        <a:effectLst/>
                        <a:latin typeface="+mj-lt"/>
                      </a:endParaRPr>
                    </a:p>
                  </a:txBody>
                  <a:tcPr marL="18869" marR="18869" marT="13208" marB="13208" anchor="ctr"/>
                </a:tc>
                <a:tc>
                  <a:txBody>
                    <a:bodyPr/>
                    <a:lstStyle/>
                    <a:p>
                      <a:r>
                        <a:rPr lang="en-US" sz="2000" dirty="0">
                          <a:latin typeface="+mj-lt"/>
                        </a:rPr>
                        <a:t>Jesus Christ, before he was born, before receiving a body and without being married, achieved Godhood in the pre-Earth life (Phil 2:6)</a:t>
                      </a:r>
                    </a:p>
                  </a:txBody>
                  <a:tcPr marL="18869" marR="18869" marT="13208" marB="13208" anchor="ctr"/>
                </a:tc>
                <a:tc>
                  <a:txBody>
                    <a:bodyPr/>
                    <a:lstStyle/>
                    <a:p>
                      <a:pPr algn="l" fontAlgn="base"/>
                      <a:endParaRPr lang="en-US" sz="1800" dirty="0">
                        <a:solidFill>
                          <a:schemeClr val="tx1"/>
                        </a:solidFill>
                        <a:effectLst/>
                        <a:latin typeface="+mj-lt"/>
                      </a:endParaRPr>
                    </a:p>
                  </a:txBody>
                  <a:tcPr marL="18869" marR="18869" marT="13208" marB="13208" anchor="ctr"/>
                </a:tc>
                <a:extLst>
                  <a:ext uri="{0D108BD9-81ED-4DB2-BD59-A6C34878D82A}">
                    <a16:rowId xmlns:a16="http://schemas.microsoft.com/office/drawing/2014/main" val="10007"/>
                  </a:ext>
                </a:extLst>
              </a:tr>
              <a:tr h="276258">
                <a:tc>
                  <a:txBody>
                    <a:bodyPr/>
                    <a:lstStyle/>
                    <a:p>
                      <a:pPr algn="l" fontAlgn="base"/>
                      <a:r>
                        <a:rPr lang="en-US" sz="2000" dirty="0">
                          <a:effectLst/>
                          <a:latin typeface="+mj-lt"/>
                        </a:rPr>
                        <a:t>7</a:t>
                      </a:r>
                      <a:endParaRPr lang="en-US" sz="2000" b="1" dirty="0">
                        <a:solidFill>
                          <a:schemeClr val="tx1"/>
                        </a:solidFill>
                        <a:effectLst/>
                        <a:latin typeface="+mj-lt"/>
                      </a:endParaRPr>
                    </a:p>
                  </a:txBody>
                  <a:tcPr marL="18869" marR="18869" marT="13208" marB="13208" anchor="ctr"/>
                </a:tc>
                <a:tc>
                  <a:txBody>
                    <a:bodyPr/>
                    <a:lstStyle/>
                    <a:p>
                      <a:pPr algn="l" fontAlgn="base"/>
                      <a:endParaRPr lang="en-US" sz="2000" dirty="0">
                        <a:solidFill>
                          <a:schemeClr val="tx1"/>
                        </a:solidFill>
                        <a:effectLst/>
                        <a:latin typeface="+mj-lt"/>
                      </a:endParaRPr>
                    </a:p>
                  </a:txBody>
                  <a:tcPr marL="18869" marR="18869" marT="13208" marB="13208" anchor="ct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2000" dirty="0">
                          <a:effectLst/>
                          <a:latin typeface="+mj-lt"/>
                        </a:rPr>
                        <a:t>Jesus Christ knows everything (D&amp;C 38:2)</a:t>
                      </a:r>
                      <a:endParaRPr lang="en-US" sz="2000" dirty="0">
                        <a:solidFill>
                          <a:schemeClr val="tx1"/>
                        </a:solidFill>
                        <a:effectLst/>
                        <a:latin typeface="+mj-lt"/>
                      </a:endParaRPr>
                    </a:p>
                  </a:txBody>
                  <a:tcPr marL="18869" marR="18869" marT="13208" marB="13208" anchor="ctr"/>
                </a:tc>
                <a:tc>
                  <a:txBody>
                    <a:bodyPr/>
                    <a:lstStyle/>
                    <a:p>
                      <a:pPr algn="l" fontAlgn="base"/>
                      <a:endParaRPr lang="en-US" sz="1800" dirty="0">
                        <a:solidFill>
                          <a:schemeClr val="tx1"/>
                        </a:solidFill>
                        <a:effectLst/>
                        <a:latin typeface="+mj-lt"/>
                      </a:endParaRPr>
                    </a:p>
                  </a:txBody>
                  <a:tcPr marL="18869" marR="18869" marT="13208" marB="13208" anchor="ctr"/>
                </a:tc>
                <a:extLst>
                  <a:ext uri="{0D108BD9-81ED-4DB2-BD59-A6C34878D82A}">
                    <a16:rowId xmlns:a16="http://schemas.microsoft.com/office/drawing/2014/main" val="10008"/>
                  </a:ext>
                </a:extLst>
              </a:tr>
              <a:tr h="276258">
                <a:tc>
                  <a:txBody>
                    <a:bodyPr/>
                    <a:lstStyle/>
                    <a:p>
                      <a:pPr algn="l" fontAlgn="base"/>
                      <a:r>
                        <a:rPr lang="en-US" sz="2000" dirty="0">
                          <a:effectLst/>
                          <a:latin typeface="+mj-lt"/>
                        </a:rPr>
                        <a:t>8</a:t>
                      </a:r>
                      <a:endParaRPr lang="en-US" sz="2000" b="1" dirty="0">
                        <a:solidFill>
                          <a:schemeClr val="tx1"/>
                        </a:solidFill>
                        <a:effectLst/>
                        <a:latin typeface="+mj-lt"/>
                      </a:endParaRPr>
                    </a:p>
                  </a:txBody>
                  <a:tcPr marL="18869" marR="18869" marT="13208" marB="13208" anchor="ctr"/>
                </a:tc>
                <a:tc>
                  <a:txBody>
                    <a:bodyPr/>
                    <a:lstStyle/>
                    <a:p>
                      <a:pPr algn="l" fontAlgn="base"/>
                      <a:endParaRPr lang="en-US" sz="2000" dirty="0">
                        <a:solidFill>
                          <a:schemeClr val="tx1"/>
                        </a:solidFill>
                        <a:effectLst/>
                        <a:latin typeface="+mj-lt"/>
                      </a:endParaRPr>
                    </a:p>
                  </a:txBody>
                  <a:tcPr marL="18869" marR="18869" marT="13208" marB="13208" anchor="ctr"/>
                </a:tc>
                <a:tc>
                  <a:txBody>
                    <a:bodyPr/>
                    <a:lstStyle/>
                    <a:p>
                      <a:pPr algn="l" fontAlgn="base"/>
                      <a:r>
                        <a:rPr lang="en-US" sz="2000" dirty="0">
                          <a:effectLst/>
                          <a:latin typeface="+mj-lt"/>
                        </a:rPr>
                        <a:t>Jesus Christ begot us, so He is also our Father (Mosiah 5:7)</a:t>
                      </a:r>
                      <a:endParaRPr lang="en-US" sz="2000" dirty="0">
                        <a:solidFill>
                          <a:schemeClr val="tx1"/>
                        </a:solidFill>
                        <a:effectLst/>
                        <a:latin typeface="+mj-lt"/>
                      </a:endParaRPr>
                    </a:p>
                  </a:txBody>
                  <a:tcPr marL="18869" marR="18869" marT="13208" marB="13208" anchor="ctr"/>
                </a:tc>
                <a:tc>
                  <a:txBody>
                    <a:bodyPr/>
                    <a:lstStyle/>
                    <a:p>
                      <a:pPr algn="l" fontAlgn="base"/>
                      <a:endParaRPr lang="en-US" sz="1800" dirty="0">
                        <a:solidFill>
                          <a:schemeClr val="tx1"/>
                        </a:solidFill>
                        <a:effectLst/>
                        <a:latin typeface="+mj-lt"/>
                      </a:endParaRPr>
                    </a:p>
                  </a:txBody>
                  <a:tcPr marL="18869" marR="18869" marT="13208" marB="13208" anchor="ctr"/>
                </a:tc>
                <a:extLst>
                  <a:ext uri="{0D108BD9-81ED-4DB2-BD59-A6C34878D82A}">
                    <a16:rowId xmlns:a16="http://schemas.microsoft.com/office/drawing/2014/main" val="1361804191"/>
                  </a:ext>
                </a:extLst>
              </a:tr>
              <a:tr h="276258">
                <a:tc>
                  <a:txBody>
                    <a:bodyPr/>
                    <a:lstStyle/>
                    <a:p>
                      <a:pPr algn="l" fontAlgn="base"/>
                      <a:r>
                        <a:rPr lang="en-US" sz="2000" dirty="0">
                          <a:effectLst/>
                          <a:latin typeface="+mj-lt"/>
                        </a:rPr>
                        <a:t>9</a:t>
                      </a:r>
                      <a:endParaRPr lang="en-US" sz="2000" b="1" dirty="0">
                        <a:solidFill>
                          <a:schemeClr val="tx1"/>
                        </a:solidFill>
                        <a:effectLst/>
                        <a:latin typeface="+mj-lt"/>
                      </a:endParaRPr>
                    </a:p>
                  </a:txBody>
                  <a:tcPr marL="18869" marR="18869" marT="13208" marB="13208" anchor="ctr"/>
                </a:tc>
                <a:tc>
                  <a:txBody>
                    <a:bodyPr/>
                    <a:lstStyle/>
                    <a:p>
                      <a:pPr algn="l" fontAlgn="base"/>
                      <a:endParaRPr lang="en-US" sz="2000" dirty="0">
                        <a:solidFill>
                          <a:schemeClr val="tx1"/>
                        </a:solidFill>
                        <a:effectLst/>
                        <a:latin typeface="+mj-lt"/>
                      </a:endParaRPr>
                    </a:p>
                  </a:txBody>
                  <a:tcPr marL="18869" marR="18869" marT="13208" marB="13208" anchor="ct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2000" dirty="0">
                          <a:effectLst/>
                          <a:latin typeface="+mj-lt"/>
                        </a:rPr>
                        <a:t>Jesus Christ has no siblings (</a:t>
                      </a:r>
                      <a:r>
                        <a:rPr lang="en-US" sz="1800" kern="1200" dirty="0">
                          <a:effectLst/>
                          <a:latin typeface="+mj-lt"/>
                        </a:rPr>
                        <a:t>Matthew 13:55-56)</a:t>
                      </a:r>
                      <a:endParaRPr lang="en-US" sz="2000" dirty="0">
                        <a:solidFill>
                          <a:schemeClr val="tx1"/>
                        </a:solidFill>
                        <a:effectLst/>
                        <a:latin typeface="+mj-lt"/>
                      </a:endParaRPr>
                    </a:p>
                  </a:txBody>
                  <a:tcPr marL="18869" marR="18869" marT="13208" marB="13208" anchor="ctr"/>
                </a:tc>
                <a:tc>
                  <a:txBody>
                    <a:bodyPr/>
                    <a:lstStyle/>
                    <a:p>
                      <a:pPr algn="l" fontAlgn="base"/>
                      <a:endParaRPr lang="en-US" sz="1800" dirty="0">
                        <a:solidFill>
                          <a:schemeClr val="tx1"/>
                        </a:solidFill>
                        <a:effectLst/>
                        <a:latin typeface="+mj-lt"/>
                      </a:endParaRPr>
                    </a:p>
                  </a:txBody>
                  <a:tcPr marL="18869" marR="18869" marT="13208" marB="13208" anchor="ctr"/>
                </a:tc>
                <a:extLst>
                  <a:ext uri="{0D108BD9-81ED-4DB2-BD59-A6C34878D82A}">
                    <a16:rowId xmlns:a16="http://schemas.microsoft.com/office/drawing/2014/main" val="94230368"/>
                  </a:ext>
                </a:extLst>
              </a:tr>
              <a:tr h="530484">
                <a:tc>
                  <a:txBody>
                    <a:bodyPr/>
                    <a:lstStyle/>
                    <a:p>
                      <a:pPr algn="l" fontAlgn="base"/>
                      <a:r>
                        <a:rPr lang="en-US" sz="2000" dirty="0">
                          <a:effectLst/>
                          <a:latin typeface="+mj-lt"/>
                        </a:rPr>
                        <a:t>10</a:t>
                      </a:r>
                      <a:endParaRPr lang="en-US" sz="2000" b="1" dirty="0">
                        <a:solidFill>
                          <a:schemeClr val="tx1"/>
                        </a:solidFill>
                        <a:effectLst/>
                        <a:latin typeface="+mj-lt"/>
                      </a:endParaRPr>
                    </a:p>
                  </a:txBody>
                  <a:tcPr marL="18869" marR="18869" marT="13208" marB="13208" anchor="ctr"/>
                </a:tc>
                <a:tc>
                  <a:txBody>
                    <a:bodyPr/>
                    <a:lstStyle/>
                    <a:p>
                      <a:pPr algn="l" fontAlgn="base"/>
                      <a:endParaRPr lang="en-US" sz="2000" dirty="0">
                        <a:solidFill>
                          <a:schemeClr val="tx1"/>
                        </a:solidFill>
                        <a:effectLst/>
                        <a:latin typeface="+mj-lt"/>
                      </a:endParaRPr>
                    </a:p>
                  </a:txBody>
                  <a:tcPr marL="18869" marR="18869" marT="13208" marB="13208" anchor="ct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2000" dirty="0">
                          <a:effectLst/>
                          <a:latin typeface="+mj-lt"/>
                        </a:rPr>
                        <a:t>Heavenly Father was also a Savior (</a:t>
                      </a:r>
                      <a:r>
                        <a:rPr lang="en-US" sz="2000" dirty="0">
                          <a:latin typeface="+mj-lt"/>
                        </a:rPr>
                        <a:t>John 5:19)</a:t>
                      </a:r>
                      <a:endParaRPr lang="en-US" sz="2000" dirty="0">
                        <a:solidFill>
                          <a:schemeClr val="tx1"/>
                        </a:solidFill>
                        <a:effectLst/>
                        <a:latin typeface="+mj-lt"/>
                      </a:endParaRPr>
                    </a:p>
                  </a:txBody>
                  <a:tcPr marL="18869" marR="18869" marT="13208" marB="13208" anchor="ctr"/>
                </a:tc>
                <a:tc>
                  <a:txBody>
                    <a:bodyPr/>
                    <a:lstStyle/>
                    <a:p>
                      <a:pPr algn="l" fontAlgn="base"/>
                      <a:endParaRPr lang="en-US" sz="1800" dirty="0">
                        <a:solidFill>
                          <a:schemeClr val="tx1"/>
                        </a:solidFill>
                        <a:effectLst/>
                        <a:latin typeface="+mj-lt"/>
                      </a:endParaRPr>
                    </a:p>
                  </a:txBody>
                  <a:tcPr marL="18869" marR="18869" marT="13208" marB="13208" anchor="ctr"/>
                </a:tc>
                <a:extLst>
                  <a:ext uri="{0D108BD9-81ED-4DB2-BD59-A6C34878D82A}">
                    <a16:rowId xmlns:a16="http://schemas.microsoft.com/office/drawing/2014/main" val="3015292791"/>
                  </a:ext>
                </a:extLst>
              </a:tr>
              <a:tr h="417214">
                <a:tc gridSpan="4">
                  <a:txBody>
                    <a:bodyPr/>
                    <a:lstStyle/>
                    <a:p>
                      <a:pPr algn="l" fontAlgn="base"/>
                      <a:endParaRPr lang="en-US" sz="2000" b="1" dirty="0">
                        <a:solidFill>
                          <a:schemeClr val="tx1"/>
                        </a:solidFill>
                        <a:effectLst/>
                        <a:latin typeface="+mj-lt"/>
                      </a:endParaRPr>
                    </a:p>
                  </a:txBody>
                  <a:tcPr marL="18869" marR="18869" marT="13208" marB="13208" anchor="ctr"/>
                </a:tc>
                <a:tc hMerge="1">
                  <a:txBody>
                    <a:bodyPr/>
                    <a:lstStyle/>
                    <a:p>
                      <a:pPr algn="l" fontAlgn="base"/>
                      <a:endParaRPr lang="en-US" sz="1800" dirty="0">
                        <a:solidFill>
                          <a:schemeClr val="tx1"/>
                        </a:solidFill>
                        <a:effectLst/>
                        <a:latin typeface="+mj-lt"/>
                      </a:endParaRP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hMerge="1">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n-US" sz="1800" dirty="0">
                        <a:solidFill>
                          <a:schemeClr val="tx1"/>
                        </a:solidFill>
                        <a:effectLst/>
                        <a:latin typeface="+mj-lt"/>
                      </a:endParaRPr>
                    </a:p>
                  </a:txBody>
                  <a:tcPr marL="18869" marR="18869" marT="13208" marB="1320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hMerge="1">
                  <a:txBody>
                    <a:bodyPr/>
                    <a:lstStyle/>
                    <a:p>
                      <a:pPr algn="l" fontAlgn="base"/>
                      <a:endParaRPr lang="en-US" sz="1600" dirty="0">
                        <a:solidFill>
                          <a:schemeClr val="tx1"/>
                        </a:solidFill>
                        <a:effectLst/>
                        <a:latin typeface="+mj-lt"/>
                      </a:endParaRPr>
                    </a:p>
                  </a:txBody>
                  <a:tcPr marL="18869" marR="18869" marT="13208" marB="13208" anchor="ctr">
                    <a:lnL w="9525" cap="flat" cmpd="sng" algn="ctr">
                      <a:solidFill>
                        <a:srgbClr val="CCCCCC"/>
                      </a:solidFill>
                      <a:prstDash val="solid"/>
                      <a:round/>
                      <a:headEnd type="none" w="med" len="med"/>
                      <a:tailEnd type="none" w="med" len="med"/>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393268739"/>
                  </a:ext>
                </a:extLst>
              </a:tr>
            </a:tbl>
          </a:graphicData>
        </a:graphic>
      </p:graphicFrame>
    </p:spTree>
    <p:extLst>
      <p:ext uri="{BB962C8B-B14F-4D97-AF65-F5344CB8AC3E}">
        <p14:creationId xmlns:p14="http://schemas.microsoft.com/office/powerpoint/2010/main" val="1016982957"/>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88096" y="1049831"/>
            <a:ext cx="6655904" cy="2677656"/>
          </a:xfrm>
          <a:prstGeom prst="rect">
            <a:avLst/>
          </a:prstGeom>
        </p:spPr>
        <p:txBody>
          <a:bodyPr wrap="square">
            <a:spAutoFit/>
          </a:bodyPr>
          <a:lstStyle/>
          <a:p>
            <a:endParaRPr lang="en-US" sz="2400" dirty="0">
              <a:latin typeface="+mj-lt"/>
            </a:endParaRPr>
          </a:p>
          <a:p>
            <a:r>
              <a:rPr lang="en-US" sz="2400" dirty="0">
                <a:latin typeface="+mj-lt"/>
              </a:rPr>
              <a:t>“Jesus said that the Father wrought precisely in the same way as His Father had done before Him. As the Father had done before? He laid down His life, and took it up the same as His Father had done before.” </a:t>
            </a:r>
            <a:r>
              <a:rPr lang="en-US" sz="1600" dirty="0">
                <a:latin typeface="+mj-lt"/>
              </a:rPr>
              <a:t>(Joseph Smith, History of the Church 6:373)</a:t>
            </a:r>
            <a:endParaRPr lang="en-US" sz="2400" dirty="0">
              <a:latin typeface="+mj-lt"/>
            </a:endParaRPr>
          </a:p>
        </p:txBody>
      </p:sp>
      <p:pic>
        <p:nvPicPr>
          <p:cNvPr id="6" name="Picture 2" descr="https://www.lds.org/bc/content/shared/content/images/gospel-library/manual/32501/32501_all_003_02-Elohim.jpg"/>
          <p:cNvPicPr>
            <a:picLocks noChangeAspect="1" noChangeArrowheads="1"/>
          </p:cNvPicPr>
          <p:nvPr/>
        </p:nvPicPr>
        <p:blipFill rotWithShape="1">
          <a:blip r:embed="rId2">
            <a:extLst>
              <a:ext uri="{28A0092B-C50C-407E-A947-70E740481C1C}">
                <a14:useLocalDpi xmlns:a14="http://schemas.microsoft.com/office/drawing/2010/main" val="0"/>
              </a:ext>
            </a:extLst>
          </a:blip>
          <a:srcRect l="9701" r="6235"/>
          <a:stretch/>
        </p:blipFill>
        <p:spPr bwMode="auto">
          <a:xfrm>
            <a:off x="93941" y="1371600"/>
            <a:ext cx="2362200" cy="3340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719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8897"/>
          <a:stretch/>
        </p:blipFill>
        <p:spPr>
          <a:xfrm>
            <a:off x="2310242" y="-117987"/>
            <a:ext cx="5018500" cy="6858000"/>
          </a:xfrm>
          <a:prstGeom prst="rect">
            <a:avLst/>
          </a:prstGeom>
          <a:ln>
            <a:noFill/>
          </a:ln>
          <a:effectLst>
            <a:softEdge rad="112500"/>
          </a:effectLst>
        </p:spPr>
      </p:pic>
      <p:sp>
        <p:nvSpPr>
          <p:cNvPr id="2" name="Rectangle 1"/>
          <p:cNvSpPr/>
          <p:nvPr/>
        </p:nvSpPr>
        <p:spPr>
          <a:xfrm>
            <a:off x="1653309" y="3207070"/>
            <a:ext cx="6332367" cy="646331"/>
          </a:xfrm>
          <a:prstGeom prst="rect">
            <a:avLst/>
          </a:prstGeom>
        </p:spPr>
        <p:txBody>
          <a:bodyPr wrap="square">
            <a:spAutoFit/>
          </a:bodyPr>
          <a:lstStyle/>
          <a:p>
            <a:pPr algn="ctr"/>
            <a:r>
              <a:rPr lang="en-US" sz="3600" b="1" cap="all" dirty="0">
                <a:solidFill>
                  <a:srgbClr val="FFFF00"/>
                </a:solidFill>
                <a:effectLst>
                  <a:outerShdw blurRad="38100" dist="38100" dir="2700000" algn="tl">
                    <a:srgbClr val="000000">
                      <a:alpha val="43137"/>
                    </a:srgbClr>
                  </a:outerShdw>
                </a:effectLst>
                <a:latin typeface="Tw Cen MT" panose="020B0602020104020603" pitchFamily="34" charset="0"/>
              </a:rPr>
              <a:t>Revelation 1: JESUS CHRIST</a:t>
            </a:r>
          </a:p>
        </p:txBody>
      </p:sp>
      <p:sp>
        <p:nvSpPr>
          <p:cNvPr id="4" name="Title 1">
            <a:extLst>
              <a:ext uri="{FF2B5EF4-FFF2-40B4-BE49-F238E27FC236}">
                <a16:creationId xmlns:a16="http://schemas.microsoft.com/office/drawing/2014/main" id="{76A941A3-FD7C-4D68-ACBB-3454A0A3293F}"/>
              </a:ext>
            </a:extLst>
          </p:cNvPr>
          <p:cNvSpPr>
            <a:spLocks noGrp="1"/>
          </p:cNvSpPr>
          <p:nvPr>
            <p:ph type="title"/>
          </p:nvPr>
        </p:nvSpPr>
        <p:spPr>
          <a:xfrm>
            <a:off x="574964" y="184006"/>
            <a:ext cx="8382000" cy="664797"/>
          </a:xfrm>
        </p:spPr>
        <p:txBody>
          <a:bodyPr>
            <a:normAutofit/>
          </a:bodyPr>
          <a:lstStyle/>
          <a:p>
            <a:r>
              <a:rPr lang="en-US" b="0" cap="none" dirty="0">
                <a:latin typeface="Vladimir Script" panose="03050402040407070305" pitchFamily="66" charset="0"/>
              </a:rPr>
              <a:t>The Book of Revelation</a:t>
            </a:r>
          </a:p>
        </p:txBody>
      </p:sp>
    </p:spTree>
    <p:extLst>
      <p:ext uri="{BB962C8B-B14F-4D97-AF65-F5344CB8AC3E}">
        <p14:creationId xmlns:p14="http://schemas.microsoft.com/office/powerpoint/2010/main" val="2040960797"/>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10054" y="152400"/>
            <a:ext cx="8681545" cy="5909310"/>
          </a:xfrm>
          <a:prstGeom prst="rect">
            <a:avLst/>
          </a:prstGeom>
        </p:spPr>
        <p:txBody>
          <a:bodyPr wrap="square">
            <a:spAutoFit/>
          </a:bodyPr>
          <a:lstStyle/>
          <a:p>
            <a:r>
              <a:rPr lang="en-US" sz="3600" b="1" dirty="0"/>
              <a:t>Principle: </a:t>
            </a:r>
            <a:r>
              <a:rPr lang="en-US" sz="3600" dirty="0"/>
              <a:t>Concentrated truth, packaged for </a:t>
            </a:r>
            <a:r>
              <a:rPr lang="en-US" sz="3600" u="sng" dirty="0"/>
              <a:t>application;</a:t>
            </a:r>
            <a:r>
              <a:rPr lang="en-US" sz="3600" dirty="0"/>
              <a:t> “so, what should be done?”</a:t>
            </a:r>
          </a:p>
          <a:p>
            <a:r>
              <a:rPr lang="en-US" sz="6000" dirty="0">
                <a:latin typeface="Algerian" panose="04020705040A02060702" pitchFamily="82" charset="0"/>
              </a:rPr>
              <a:t>“ACT”</a:t>
            </a:r>
          </a:p>
          <a:p>
            <a:endParaRPr lang="en-US" i="1" dirty="0"/>
          </a:p>
          <a:p>
            <a:pPr lvl="0">
              <a:buFont typeface="Arial" pitchFamily="34" charset="0"/>
              <a:buChar char="•"/>
            </a:pPr>
            <a:r>
              <a:rPr lang="en-US" sz="3200" i="1" dirty="0"/>
              <a:t>Because my body is a temple (doctrine), I should … (principle). </a:t>
            </a:r>
          </a:p>
          <a:p>
            <a:pPr lvl="0">
              <a:buFont typeface="Arial" pitchFamily="34" charset="0"/>
              <a:buChar char="•"/>
            </a:pPr>
            <a:r>
              <a:rPr lang="en-US" sz="3200" i="1" dirty="0"/>
              <a:t>Since the sacrament renews my baptismal covenant (doctrine), I should … (principle).</a:t>
            </a:r>
          </a:p>
          <a:p>
            <a:pPr lvl="0">
              <a:buFont typeface="Arial" pitchFamily="34" charset="0"/>
              <a:buChar char="•"/>
            </a:pPr>
            <a:r>
              <a:rPr lang="en-US" sz="3200" i="1" dirty="0"/>
              <a:t>The prophet has asked me to seek marriage (doctrine), so I should … (principle)</a:t>
            </a:r>
          </a:p>
        </p:txBody>
      </p:sp>
      <p:sp>
        <p:nvSpPr>
          <p:cNvPr id="3" name="Rectangle 2">
            <a:extLst>
              <a:ext uri="{FF2B5EF4-FFF2-40B4-BE49-F238E27FC236}">
                <a16:creationId xmlns:a16="http://schemas.microsoft.com/office/drawing/2014/main" id="{08B05EB7-9998-4156-AB31-D4B712ACE5F2}"/>
              </a:ext>
            </a:extLst>
          </p:cNvPr>
          <p:cNvSpPr>
            <a:spLocks noChangeArrowheads="1"/>
          </p:cNvSpPr>
          <p:nvPr/>
        </p:nvSpPr>
        <p:spPr bwMode="auto">
          <a:xfrm>
            <a:off x="653336" y="5965795"/>
            <a:ext cx="7467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Calibri" panose="020F050202020403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Calibri" panose="020F050202020403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Calibri" panose="020F050202020403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defRPr>
            </a:lvl9pPr>
          </a:lstStyle>
          <a:p>
            <a:pPr algn="ctr" eaLnBrk="1" hangingPunct="1">
              <a:spcBef>
                <a:spcPct val="0"/>
              </a:spcBef>
              <a:buClrTx/>
              <a:buSzTx/>
              <a:buFontTx/>
              <a:buNone/>
              <a:defRPr/>
            </a:pPr>
            <a:r>
              <a:rPr lang="en-US" altLang="en-US" b="1" dirty="0">
                <a:solidFill>
                  <a:srgbClr val="FFFF00"/>
                </a:solidFill>
                <a:latin typeface="+mj-lt"/>
              </a:rPr>
              <a:t>Why? Revelation 1:1-3</a:t>
            </a:r>
          </a:p>
        </p:txBody>
      </p:sp>
    </p:spTree>
    <p:extLst>
      <p:ext uri="{BB962C8B-B14F-4D97-AF65-F5344CB8AC3E}">
        <p14:creationId xmlns:p14="http://schemas.microsoft.com/office/powerpoint/2010/main" val="39239935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box(in)">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box(in)">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box(in)">
                                      <p:cBhvr>
                                        <p:cTn id="17" dur="500"/>
                                        <p:tgtEl>
                                          <p:spTgt spid="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0"/>
                                        <p:tgtEl>
                                          <p:spTgt spid="3">
                                            <p:txEl>
                                              <p:pRg st="0" end="0"/>
                                            </p:txEl>
                                          </p:spTgt>
                                        </p:tgtEl>
                                      </p:cBhvr>
                                    </p:animEffect>
                                    <p:anim calcmode="lin" valueType="num">
                                      <p:cBhvr>
                                        <p:cTn id="2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0546" y="387310"/>
            <a:ext cx="7730836" cy="6140142"/>
          </a:xfrm>
          <a:prstGeom prst="rect">
            <a:avLst/>
          </a:prstGeom>
        </p:spPr>
        <p:txBody>
          <a:bodyPr wrap="square">
            <a:spAutoFit/>
          </a:bodyPr>
          <a:lstStyle/>
          <a:p>
            <a:pPr marL="628650" marR="857250" indent="457200">
              <a:spcAft>
                <a:spcPts val="1500"/>
              </a:spcAft>
            </a:pPr>
            <a:r>
              <a:rPr lang="en-US" sz="2400" dirty="0">
                <a:latin typeface="Tw Cen MT" panose="020B0602020104020603" pitchFamily="34" charset="0"/>
              </a:rPr>
              <a:t>“As you seek spiritual knowledge, search for principles,  carefully separate them from the detail used to explain them. Principles are concentrated truth, packaged for application to a wide variety of circumstances. . . . It is worth great effort to organize the truth we gather to simple statements of principle. </a:t>
            </a:r>
          </a:p>
          <a:p>
            <a:pPr marL="628650" marR="857250" indent="457200">
              <a:spcAft>
                <a:spcPts val="1500"/>
              </a:spcAft>
            </a:pPr>
            <a:r>
              <a:rPr lang="en-US" sz="2400" dirty="0">
                <a:latin typeface="Tw Cen MT" panose="020B0602020104020603" pitchFamily="34" charset="0"/>
              </a:rPr>
              <a:t>“A principle is an enduring truth: a law, a rule you can adopt to guide you in making decisions. Generally, principles are not spelled out in detail. That leaves you free to find your way with an enduring truth, a principle, as your anchor” </a:t>
            </a:r>
            <a:r>
              <a:rPr lang="en-US" sz="1600" dirty="0">
                <a:latin typeface="Tw Cen MT" panose="020B0602020104020603" pitchFamily="34" charset="0"/>
              </a:rPr>
              <a:t>(Elder Boyd K. Packer, “The Word of Wisdom:  The Principle and the Promises,” Ensign, May 1996)</a:t>
            </a:r>
          </a:p>
          <a:p>
            <a:br>
              <a:rPr lang="en-US" sz="2400" dirty="0">
                <a:latin typeface="Tw Cen MT" panose="020B0602020104020603" pitchFamily="34" charset="0"/>
              </a:rPr>
            </a:br>
            <a:endParaRPr lang="en-US" sz="2400" dirty="0">
              <a:latin typeface="Tw Cen MT" panose="020B0602020104020603" pitchFamily="34" charset="0"/>
            </a:endParaRPr>
          </a:p>
        </p:txBody>
      </p:sp>
      <p:pic>
        <p:nvPicPr>
          <p:cNvPr id="1026" name="Picture 2" descr="Image result for boyd k pac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854797"/>
            <a:ext cx="2533650" cy="31718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55023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50/50 bar">
            <a:extLst>
              <a:ext uri="{FF2B5EF4-FFF2-40B4-BE49-F238E27FC236}">
                <a16:creationId xmlns:a16="http://schemas.microsoft.com/office/drawing/2014/main" id="{92EE58F9-3F02-43BE-9EFD-859FB892A2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843" b="13254"/>
          <a:stretch/>
        </p:blipFill>
        <p:spPr bwMode="auto">
          <a:xfrm>
            <a:off x="0" y="-2658"/>
            <a:ext cx="6049817" cy="25255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50/50">
            <a:extLst>
              <a:ext uri="{FF2B5EF4-FFF2-40B4-BE49-F238E27FC236}">
                <a16:creationId xmlns:a16="http://schemas.microsoft.com/office/drawing/2014/main" id="{A5497FC7-12EC-4347-8891-7A6F3D05878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455" r="7996"/>
          <a:stretch/>
        </p:blipFill>
        <p:spPr bwMode="auto">
          <a:xfrm>
            <a:off x="6049818" y="-41913"/>
            <a:ext cx="3131130" cy="2564826"/>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FD8F36BF-A809-4A12-B026-141D73D2BA86}"/>
              </a:ext>
            </a:extLst>
          </p:cNvPr>
          <p:cNvSpPr>
            <a:spLocks noGrp="1"/>
          </p:cNvSpPr>
          <p:nvPr>
            <p:ph type="title"/>
          </p:nvPr>
        </p:nvSpPr>
        <p:spPr>
          <a:xfrm>
            <a:off x="4304146" y="2706759"/>
            <a:ext cx="4729794" cy="980859"/>
          </a:xfrm>
        </p:spPr>
        <p:txBody>
          <a:bodyPr>
            <a:noAutofit/>
          </a:bodyPr>
          <a:lstStyle/>
          <a:p>
            <a:pPr eaLnBrk="1" hangingPunct="1"/>
            <a:r>
              <a:rPr lang="en-US" altLang="en-US" sz="2400" dirty="0">
                <a:solidFill>
                  <a:srgbClr val="FFFF00"/>
                </a:solidFill>
                <a:latin typeface="Arial Black" panose="020B0A04020102020204" pitchFamily="34" charset="0"/>
              </a:rPr>
              <a:t>50% Doctrine</a:t>
            </a:r>
            <a:br>
              <a:rPr lang="en-US" altLang="en-US" sz="2400" dirty="0">
                <a:solidFill>
                  <a:srgbClr val="FFFF00"/>
                </a:solidFill>
                <a:latin typeface="Arial Black" panose="020B0A04020102020204" pitchFamily="34" charset="0"/>
              </a:rPr>
            </a:br>
            <a:r>
              <a:rPr lang="en-US" altLang="en-US" sz="2400" dirty="0">
                <a:solidFill>
                  <a:srgbClr val="FFFF00"/>
                </a:solidFill>
                <a:latin typeface="Arial Black" panose="020B0A04020102020204" pitchFamily="34" charset="0"/>
              </a:rPr>
              <a:t>50% PRINCIPLES OF APPLICATION</a:t>
            </a:r>
          </a:p>
        </p:txBody>
      </p:sp>
      <p:pic>
        <p:nvPicPr>
          <p:cNvPr id="6" name="Picture 4" descr="http://snorkelinginfiji.com/wp-content/uploads/2011/05/snorkeling.jpg">
            <a:extLst>
              <a:ext uri="{FF2B5EF4-FFF2-40B4-BE49-F238E27FC236}">
                <a16:creationId xmlns:a16="http://schemas.microsoft.com/office/drawing/2014/main" id="{3FD9E1EA-E3D4-4D04-A655-50177E0C95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7" y="2509146"/>
            <a:ext cx="4048714" cy="27272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activelanzarote.com/wp-content/uploads/2009/04/scuba-diving-big.jpg">
            <a:extLst>
              <a:ext uri="{FF2B5EF4-FFF2-40B4-BE49-F238E27FC236}">
                <a16:creationId xmlns:a16="http://schemas.microsoft.com/office/drawing/2014/main" id="{9A23228E-B8FD-44DC-B421-1DA0CCC59C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5117" y="4080154"/>
            <a:ext cx="4212191" cy="2803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94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30"/>
                                        </p:tgtEl>
                                        <p:attrNameLst>
                                          <p:attrName>style.visibility</p:attrName>
                                        </p:attrNameLst>
                                      </p:cBhvr>
                                      <p:to>
                                        <p:strVal val="visible"/>
                                      </p:to>
                                    </p:set>
                                    <p:animEffect transition="in" filter="fade">
                                      <p:cBhvr>
                                        <p:cTn id="14" dur="1000"/>
                                        <p:tgtEl>
                                          <p:spTgt spid="1030"/>
                                        </p:tgtEl>
                                      </p:cBhvr>
                                    </p:animEffect>
                                    <p:anim calcmode="lin" valueType="num">
                                      <p:cBhvr>
                                        <p:cTn id="15" dur="1000" fill="hold"/>
                                        <p:tgtEl>
                                          <p:spTgt spid="1030"/>
                                        </p:tgtEl>
                                        <p:attrNameLst>
                                          <p:attrName>ppt_x</p:attrName>
                                        </p:attrNameLst>
                                      </p:cBhvr>
                                      <p:tavLst>
                                        <p:tav tm="0">
                                          <p:val>
                                            <p:strVal val="#ppt_x"/>
                                          </p:val>
                                        </p:tav>
                                        <p:tav tm="100000">
                                          <p:val>
                                            <p:strVal val="#ppt_x"/>
                                          </p:val>
                                        </p:tav>
                                      </p:tavLst>
                                    </p:anim>
                                    <p:anim calcmode="lin" valueType="num">
                                      <p:cBhvr>
                                        <p:cTn id="16"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ichardsED\Desktop\ve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338" y="4563056"/>
            <a:ext cx="3016662" cy="2265849"/>
          </a:xfrm>
          <a:prstGeom prst="rect">
            <a:avLst/>
          </a:prstGeom>
          <a:ln>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RichardsED\Desktop\5379849374_3de26303cb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144209"/>
            <a:ext cx="2923676" cy="2192758"/>
          </a:xfrm>
          <a:prstGeom prst="rect">
            <a:avLst/>
          </a:prstGeom>
          <a:ln>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C:\Users\RichardsED\Desktop\GOL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6865" y="2903272"/>
            <a:ext cx="2740946" cy="1836434"/>
          </a:xfrm>
          <a:prstGeom prst="rect">
            <a:avLst/>
          </a:prstGeom>
          <a:ln>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www.alfredoartist.com/Optimized%20Images/2009%20Paintings/Rodriguez-AnOldProspectorandHisLittleFrien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79229"/>
            <a:ext cx="4038600" cy="608452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title"/>
          </p:nvPr>
        </p:nvSpPr>
        <p:spPr>
          <a:xfrm>
            <a:off x="531091" y="318773"/>
            <a:ext cx="8229600" cy="990600"/>
          </a:xfrm>
        </p:spPr>
        <p:txBody>
          <a:bodyPr>
            <a:noAutofit/>
          </a:bodyPr>
          <a:lstStyle/>
          <a:p>
            <a:r>
              <a:rPr lang="en-US" sz="4400" b="1" dirty="0">
                <a:ln w="17780" cmpd="sng">
                  <a:solidFill>
                    <a:schemeClr val="accent1">
                      <a:tint val="3000"/>
                    </a:schemeClr>
                  </a:solidFill>
                  <a:prstDash val="solid"/>
                  <a:miter lim="800000"/>
                </a:ln>
                <a:solidFill>
                  <a:schemeClr val="tx2">
                    <a:lumMod val="50000"/>
                  </a:schemeClr>
                </a:solidFill>
                <a:effectLst>
                  <a:outerShdw blurRad="38100" dist="38100" dir="2700000" algn="tl">
                    <a:srgbClr val="000000">
                      <a:alpha val="43137"/>
                    </a:srgbClr>
                  </a:outerShdw>
                </a:effectLst>
              </a:rPr>
              <a:t>Doctrines &amp; Principles of application</a:t>
            </a:r>
          </a:p>
        </p:txBody>
      </p:sp>
    </p:spTree>
    <p:extLst>
      <p:ext uri="{BB962C8B-B14F-4D97-AF65-F5344CB8AC3E}">
        <p14:creationId xmlns:p14="http://schemas.microsoft.com/office/powerpoint/2010/main" val="38942091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378690" y="2154263"/>
            <a:ext cx="8765310" cy="4523628"/>
          </a:xfrm>
        </p:spPr>
        <p:txBody>
          <a:bodyPr>
            <a:noAutofit/>
          </a:bodyPr>
          <a:lstStyle/>
          <a:p>
            <a:pPr algn="ctr" eaLnBrk="1" fontAlgn="auto" hangingPunct="1">
              <a:spcAft>
                <a:spcPts val="0"/>
              </a:spcAft>
              <a:defRPr/>
            </a:pPr>
            <a:r>
              <a:rPr lang="en-US" altLang="en-US" sz="2200" b="1" dirty="0">
                <a:latin typeface="+mj-lt"/>
              </a:rPr>
              <a:t>Revelation 1:4-6 – What’s the doctrine &amp; application?</a:t>
            </a:r>
          </a:p>
          <a:p>
            <a:pPr eaLnBrk="1" fontAlgn="auto" hangingPunct="1">
              <a:spcAft>
                <a:spcPts val="0"/>
              </a:spcAft>
              <a:defRPr/>
            </a:pPr>
            <a:r>
              <a:rPr lang="en-US" sz="2200" dirty="0">
                <a:latin typeface="+mj-lt"/>
              </a:rPr>
              <a:t>In 16 June 1844 sermon, Joseph Smith read Rev.1:6 and then stated, "It is altogether correct in the translation. The doctrine of a plurality of Gods is as prominent in the Bible as any other doctrine.” (</a:t>
            </a:r>
            <a:r>
              <a:rPr lang="en-US" sz="2200" b="1" dirty="0">
                <a:latin typeface="+mj-lt"/>
              </a:rPr>
              <a:t>Teachings of the Prophet Joseph Smith, 369, 370)</a:t>
            </a:r>
            <a:endParaRPr lang="en-US" altLang="en-US" sz="2200" b="1" dirty="0">
              <a:latin typeface="+mj-lt"/>
            </a:endParaRPr>
          </a:p>
          <a:p>
            <a:pPr marL="0" indent="0" algn="ctr" eaLnBrk="1" fontAlgn="auto" hangingPunct="1">
              <a:spcAft>
                <a:spcPts val="0"/>
              </a:spcAft>
              <a:buNone/>
              <a:defRPr/>
            </a:pPr>
            <a:r>
              <a:rPr lang="en-US" altLang="en-US" sz="2200" b="1" dirty="0">
                <a:latin typeface="+mj-lt"/>
              </a:rPr>
              <a:t>Revelation 1:8-10 - </a:t>
            </a:r>
            <a:r>
              <a:rPr lang="en-US" altLang="en-US" sz="2200" b="1" dirty="0"/>
              <a:t>What’s the doctrine &amp; application?</a:t>
            </a:r>
          </a:p>
          <a:p>
            <a:pPr marL="0" indent="0" algn="ctr" eaLnBrk="1" fontAlgn="auto" hangingPunct="1">
              <a:spcAft>
                <a:spcPts val="0"/>
              </a:spcAft>
              <a:buFont typeface="Arial" panose="020B0604020202020204" pitchFamily="34" charset="0"/>
              <a:buNone/>
              <a:defRPr/>
            </a:pPr>
            <a:r>
              <a:rPr lang="en-US" altLang="en-US" sz="2200" dirty="0">
                <a:latin typeface="+mj-lt"/>
              </a:rPr>
              <a:t>What do you do to be “in the Spirit” on the Lord’s day?</a:t>
            </a:r>
          </a:p>
        </p:txBody>
      </p:sp>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4BBB240C-9E61-46D8-9728-EDBBA176E871}"/>
              </a:ext>
            </a:extLst>
          </p:cNvPr>
          <p:cNvSpPr>
            <a:spLocks noGrp="1"/>
          </p:cNvSpPr>
          <p:nvPr>
            <p:ph type="title"/>
          </p:nvPr>
        </p:nvSpPr>
        <p:spPr>
          <a:xfrm>
            <a:off x="531091" y="318773"/>
            <a:ext cx="8229600" cy="990600"/>
          </a:xfrm>
        </p:spPr>
        <p:txBody>
          <a:bodyPr>
            <a:noAutofit/>
          </a:bodyPr>
          <a:lstStyle/>
          <a:p>
            <a:r>
              <a:rPr lang="en-US" sz="4400" dirty="0">
                <a:ln w="17780" cmpd="sng">
                  <a:solidFill>
                    <a:schemeClr val="accent1">
                      <a:tint val="3000"/>
                    </a:schemeClr>
                  </a:solidFill>
                  <a:prstDash val="solid"/>
                  <a:miter lim="800000"/>
                </a:ln>
                <a:solidFill>
                  <a:schemeClr val="tx2">
                    <a:lumMod val="50000"/>
                  </a:schemeClr>
                </a:solidFill>
                <a:effectLst>
                  <a:outerShdw blurRad="38100" dist="38100" dir="2700000" algn="tl">
                    <a:srgbClr val="000000">
                      <a:alpha val="43137"/>
                    </a:srgbClr>
                  </a:outerShdw>
                </a:effectLst>
              </a:rPr>
              <a:t>Doctrines &amp; Principles of application</a:t>
            </a:r>
            <a:endParaRPr lang="en-US" sz="4400" b="1" dirty="0">
              <a:ln w="17780" cmpd="sng">
                <a:solidFill>
                  <a:schemeClr val="accent1">
                    <a:tint val="3000"/>
                  </a:schemeClr>
                </a:solidFill>
                <a:prstDash val="solid"/>
                <a:miter lim="800000"/>
              </a:ln>
              <a:solidFill>
                <a:schemeClr val="tx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5072864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fade">
                                      <p:cBhvr>
                                        <p:cTn id="7" dur="1000"/>
                                        <p:tgtEl>
                                          <p:spTgt spid="11267">
                                            <p:txEl>
                                              <p:pRg st="1" end="1"/>
                                            </p:txEl>
                                          </p:spTgt>
                                        </p:tgtEl>
                                      </p:cBhvr>
                                    </p:animEffect>
                                    <p:anim calcmode="lin" valueType="num">
                                      <p:cBhvr>
                                        <p:cTn id="8"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2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267">
                                            <p:txEl>
                                              <p:pRg st="2" end="2"/>
                                            </p:txEl>
                                          </p:spTgt>
                                        </p:tgtEl>
                                        <p:attrNameLst>
                                          <p:attrName>style.visibility</p:attrName>
                                        </p:attrNameLst>
                                      </p:cBhvr>
                                      <p:to>
                                        <p:strVal val="visible"/>
                                      </p:to>
                                    </p:set>
                                    <p:animEffect transition="in" filter="fade">
                                      <p:cBhvr>
                                        <p:cTn id="14" dur="1000"/>
                                        <p:tgtEl>
                                          <p:spTgt spid="11267">
                                            <p:txEl>
                                              <p:pRg st="2" end="2"/>
                                            </p:txEl>
                                          </p:spTgt>
                                        </p:tgtEl>
                                      </p:cBhvr>
                                    </p:animEffect>
                                    <p:anim calcmode="lin" valueType="num">
                                      <p:cBhvr>
                                        <p:cTn id="15"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2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267">
                                            <p:txEl>
                                              <p:pRg st="3" end="3"/>
                                            </p:txEl>
                                          </p:spTgt>
                                        </p:tgtEl>
                                        <p:attrNameLst>
                                          <p:attrName>style.visibility</p:attrName>
                                        </p:attrNameLst>
                                      </p:cBhvr>
                                      <p:to>
                                        <p:strVal val="visible"/>
                                      </p:to>
                                    </p:set>
                                    <p:animEffect transition="in" filter="fade">
                                      <p:cBhvr>
                                        <p:cTn id="21" dur="1000"/>
                                        <p:tgtEl>
                                          <p:spTgt spid="11267">
                                            <p:txEl>
                                              <p:pRg st="3" end="3"/>
                                            </p:txEl>
                                          </p:spTgt>
                                        </p:tgtEl>
                                      </p:cBhvr>
                                    </p:animEffect>
                                    <p:anim calcmode="lin" valueType="num">
                                      <p:cBhvr>
                                        <p:cTn id="22" dur="10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126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hildren of israel slaves"/>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11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30361" y="381000"/>
            <a:ext cx="7086600" cy="5940088"/>
          </a:xfrm>
          <a:prstGeom prst="rect">
            <a:avLst/>
          </a:prstGeom>
        </p:spPr>
        <p:txBody>
          <a:bodyPr wrap="square">
            <a:spAutoFit/>
          </a:bodyPr>
          <a:lstStyle/>
          <a:p>
            <a:pPr indent="285750"/>
            <a:r>
              <a:rPr lang="en-US" sz="1900" dirty="0">
                <a:latin typeface="Calibri" panose="020F0502020204030204" pitchFamily="34" charset="0"/>
              </a:rPr>
              <a:t>“Some time ago I was assigned to a conference in northern Utah in June. As I drove through Cache Valley on Saturday, I marveled at the temple in Logan—I was impressed with the green fields so rich with a variety of crops in the valley. I particularly noticed the great number of alfalfa fields and the constant activity in nearly all of them. What a pleasing sensation it was to smell that freshly mown hay and to see those meticulously groomed fields.</a:t>
            </a:r>
            <a:endParaRPr lang="en-US" sz="1900" dirty="0"/>
          </a:p>
          <a:p>
            <a:pPr indent="285750"/>
            <a:r>
              <a:rPr lang="en-US" sz="1900" dirty="0">
                <a:latin typeface="Calibri" panose="020F0502020204030204" pitchFamily="34" charset="0"/>
              </a:rPr>
              <a:t>During my return trip the next day, Sunday, there was something different. No one is mowing or hauling hay today. I looked as far as I could and saw hay fields everywhere, tractors stopped, mowing machines idle, and trucks resting in the fields.  No one working—for it was the Sabbath and this was Cache Valley and these were good Latter- day Saint people.</a:t>
            </a:r>
            <a:endParaRPr lang="en-US" sz="1900" dirty="0"/>
          </a:p>
          <a:p>
            <a:pPr indent="285750"/>
            <a:r>
              <a:rPr lang="en-US" sz="1900" dirty="0">
                <a:latin typeface="Calibri" panose="020F0502020204030204" pitchFamily="34" charset="0"/>
              </a:rPr>
              <a:t>“As I continued north, I saw everywhere hay to be cut and stacked and hauled and equipment and weather to do it, but no man or woman in the fields. I went by dozens, even hundreds, of farms with machines waiting in the fields—I wondered to myself, “Will someone break this spell, will someone be out in his fields working?” Each time I rounded a corner or came to the top of a hill, I would look and look and then breathe a sigh of relief—no one working.</a:t>
            </a:r>
            <a:endParaRPr lang="en-US" sz="1900" dirty="0"/>
          </a:p>
        </p:txBody>
      </p:sp>
      <p:pic>
        <p:nvPicPr>
          <p:cNvPr id="2050" name="Picture 2" descr="http://www.gapages.com/grobejh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1749425" cy="2332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4451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25597</TotalTime>
  <Words>1833</Words>
  <Application>Microsoft Office PowerPoint</Application>
  <PresentationFormat>On-screen Show (4:3)</PresentationFormat>
  <Paragraphs>214</Paragraphs>
  <Slides>26</Slides>
  <Notes>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26</vt:i4>
      </vt:variant>
    </vt:vector>
  </HeadingPairs>
  <TitlesOfParts>
    <vt:vector size="40" baseType="lpstr">
      <vt:lpstr>Algerian</vt:lpstr>
      <vt:lpstr>Arial</vt:lpstr>
      <vt:lpstr>Arial Black</vt:lpstr>
      <vt:lpstr>Bookman Old Style</vt:lpstr>
      <vt:lpstr>Calibri</vt:lpstr>
      <vt:lpstr>Californian FB</vt:lpstr>
      <vt:lpstr>Lucida Sans</vt:lpstr>
      <vt:lpstr>Papyrus</vt:lpstr>
      <vt:lpstr>Rockwell</vt:lpstr>
      <vt:lpstr>Tw Cen MT</vt:lpstr>
      <vt:lpstr>verdana</vt:lpstr>
      <vt:lpstr>Vladimir Script</vt:lpstr>
      <vt:lpstr>Wingdings</vt:lpstr>
      <vt:lpstr>Damask</vt:lpstr>
      <vt:lpstr>The Book of Revelation</vt:lpstr>
      <vt:lpstr>PowerPoint Presentation</vt:lpstr>
      <vt:lpstr>PowerPoint Presentation</vt:lpstr>
      <vt:lpstr>PowerPoint Presentation</vt:lpstr>
      <vt:lpstr>50% Doctrine 50% PRINCIPLES OF APPLICATION</vt:lpstr>
      <vt:lpstr>Doctrines &amp; Principles of application</vt:lpstr>
      <vt:lpstr>Doctrines &amp; Principles of application</vt:lpstr>
      <vt:lpstr>PowerPoint Presentation</vt:lpstr>
      <vt:lpstr>PowerPoint Presentation</vt:lpstr>
      <vt:lpstr>PowerPoint Presentation</vt:lpstr>
      <vt:lpstr>PowerPoint Presentation</vt:lpstr>
      <vt:lpstr>PowerPoint Presentation</vt:lpstr>
      <vt:lpstr>PowerPoint Presentation</vt:lpstr>
      <vt:lpstr>Description of Jesus Christ</vt:lpstr>
      <vt:lpstr>Description of Jesus Christ</vt:lpstr>
      <vt:lpstr>PowerPoint Presentation</vt:lpstr>
      <vt:lpstr>Revelation 1: Jesus Christ</vt:lpstr>
      <vt:lpstr>PowerPoint Presentation</vt:lpstr>
      <vt:lpstr>PowerPoint Presentation</vt:lpstr>
      <vt:lpstr>PowerPoint Presentation</vt:lpstr>
      <vt:lpstr>Why is The Mantel Important? </vt:lpstr>
      <vt:lpstr>A look at the book of Revelation</vt:lpstr>
      <vt:lpstr>PowerPoint Presentation</vt:lpstr>
      <vt:lpstr>PowerPoint Presentation</vt:lpstr>
      <vt:lpstr>PowerPoint Presentation</vt:lpstr>
      <vt:lpstr>The Book of Revelation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ces user</dc:creator>
  <cp:lastModifiedBy>Eric Richards</cp:lastModifiedBy>
  <cp:revision>404</cp:revision>
  <dcterms:created xsi:type="dcterms:W3CDTF">2006-07-12T19:00:47Z</dcterms:created>
  <dcterms:modified xsi:type="dcterms:W3CDTF">2018-01-17T21:56:56Z</dcterms:modified>
</cp:coreProperties>
</file>