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1"/>
  </p:notesMasterIdLst>
  <p:handoutMasterIdLst>
    <p:handoutMasterId r:id="rId152"/>
  </p:handoutMasterIdLst>
  <p:sldIdLst>
    <p:sldId id="256" r:id="rId2"/>
    <p:sldId id="342" r:id="rId3"/>
    <p:sldId id="267" r:id="rId4"/>
    <p:sldId id="268" r:id="rId5"/>
    <p:sldId id="270" r:id="rId6"/>
    <p:sldId id="271" r:id="rId7"/>
    <p:sldId id="333" r:id="rId8"/>
    <p:sldId id="272" r:id="rId9"/>
    <p:sldId id="334" r:id="rId10"/>
    <p:sldId id="276" r:id="rId11"/>
    <p:sldId id="277" r:id="rId12"/>
    <p:sldId id="278" r:id="rId13"/>
    <p:sldId id="279" r:id="rId14"/>
    <p:sldId id="308" r:id="rId15"/>
    <p:sldId id="295" r:id="rId16"/>
    <p:sldId id="296" r:id="rId17"/>
    <p:sldId id="274" r:id="rId18"/>
    <p:sldId id="335" r:id="rId19"/>
    <p:sldId id="275" r:id="rId20"/>
    <p:sldId id="320" r:id="rId21"/>
    <p:sldId id="341" r:id="rId22"/>
    <p:sldId id="321" r:id="rId23"/>
    <p:sldId id="352" r:id="rId24"/>
    <p:sldId id="353" r:id="rId25"/>
    <p:sldId id="354" r:id="rId26"/>
    <p:sldId id="322" r:id="rId27"/>
    <p:sldId id="338" r:id="rId28"/>
    <p:sldId id="323" r:id="rId29"/>
    <p:sldId id="324" r:id="rId30"/>
    <p:sldId id="337" r:id="rId31"/>
    <p:sldId id="325" r:id="rId32"/>
    <p:sldId id="326" r:id="rId33"/>
    <p:sldId id="339" r:id="rId34"/>
    <p:sldId id="327" r:id="rId35"/>
    <p:sldId id="328" r:id="rId36"/>
    <p:sldId id="340" r:id="rId37"/>
    <p:sldId id="329" r:id="rId38"/>
    <p:sldId id="330" r:id="rId39"/>
    <p:sldId id="336" r:id="rId40"/>
    <p:sldId id="331" r:id="rId41"/>
    <p:sldId id="345" r:id="rId42"/>
    <p:sldId id="346" r:id="rId43"/>
    <p:sldId id="347" r:id="rId44"/>
    <p:sldId id="348" r:id="rId45"/>
    <p:sldId id="349" r:id="rId46"/>
    <p:sldId id="351" r:id="rId47"/>
    <p:sldId id="350" r:id="rId48"/>
    <p:sldId id="355" r:id="rId49"/>
    <p:sldId id="356" r:id="rId50"/>
    <p:sldId id="357" r:id="rId51"/>
    <p:sldId id="358" r:id="rId52"/>
    <p:sldId id="359" r:id="rId53"/>
    <p:sldId id="360" r:id="rId54"/>
    <p:sldId id="362" r:id="rId55"/>
    <p:sldId id="364" r:id="rId56"/>
    <p:sldId id="365" r:id="rId57"/>
    <p:sldId id="367" r:id="rId58"/>
    <p:sldId id="369" r:id="rId59"/>
    <p:sldId id="370" r:id="rId60"/>
    <p:sldId id="379" r:id="rId61"/>
    <p:sldId id="372" r:id="rId62"/>
    <p:sldId id="373" r:id="rId63"/>
    <p:sldId id="374" r:id="rId64"/>
    <p:sldId id="380" r:id="rId65"/>
    <p:sldId id="383" r:id="rId66"/>
    <p:sldId id="384" r:id="rId67"/>
    <p:sldId id="385" r:id="rId68"/>
    <p:sldId id="386" r:id="rId69"/>
    <p:sldId id="387" r:id="rId70"/>
    <p:sldId id="388" r:id="rId71"/>
    <p:sldId id="390" r:id="rId72"/>
    <p:sldId id="391" r:id="rId73"/>
    <p:sldId id="392" r:id="rId74"/>
    <p:sldId id="393" r:id="rId75"/>
    <p:sldId id="394" r:id="rId76"/>
    <p:sldId id="396" r:id="rId77"/>
    <p:sldId id="395" r:id="rId78"/>
    <p:sldId id="397" r:id="rId79"/>
    <p:sldId id="398" r:id="rId80"/>
    <p:sldId id="399" r:id="rId81"/>
    <p:sldId id="400" r:id="rId82"/>
    <p:sldId id="401" r:id="rId83"/>
    <p:sldId id="402" r:id="rId84"/>
    <p:sldId id="403" r:id="rId85"/>
    <p:sldId id="404" r:id="rId86"/>
    <p:sldId id="405" r:id="rId87"/>
    <p:sldId id="406" r:id="rId88"/>
    <p:sldId id="407" r:id="rId89"/>
    <p:sldId id="408" r:id="rId90"/>
    <p:sldId id="409" r:id="rId91"/>
    <p:sldId id="410" r:id="rId92"/>
    <p:sldId id="411" r:id="rId93"/>
    <p:sldId id="412" r:id="rId94"/>
    <p:sldId id="413" r:id="rId95"/>
    <p:sldId id="414" r:id="rId96"/>
    <p:sldId id="419" r:id="rId97"/>
    <p:sldId id="418" r:id="rId98"/>
    <p:sldId id="415" r:id="rId99"/>
    <p:sldId id="416" r:id="rId100"/>
    <p:sldId id="417" r:id="rId101"/>
    <p:sldId id="420" r:id="rId102"/>
    <p:sldId id="421" r:id="rId103"/>
    <p:sldId id="423" r:id="rId104"/>
    <p:sldId id="424" r:id="rId105"/>
    <p:sldId id="422" r:id="rId106"/>
    <p:sldId id="425" r:id="rId107"/>
    <p:sldId id="426" r:id="rId108"/>
    <p:sldId id="428" r:id="rId109"/>
    <p:sldId id="427" r:id="rId110"/>
    <p:sldId id="429" r:id="rId111"/>
    <p:sldId id="430" r:id="rId112"/>
    <p:sldId id="431" r:id="rId113"/>
    <p:sldId id="432" r:id="rId114"/>
    <p:sldId id="433" r:id="rId115"/>
    <p:sldId id="434" r:id="rId116"/>
    <p:sldId id="435" r:id="rId117"/>
    <p:sldId id="436" r:id="rId118"/>
    <p:sldId id="437" r:id="rId119"/>
    <p:sldId id="438" r:id="rId120"/>
    <p:sldId id="439" r:id="rId121"/>
    <p:sldId id="440" r:id="rId122"/>
    <p:sldId id="441" r:id="rId123"/>
    <p:sldId id="442" r:id="rId124"/>
    <p:sldId id="443" r:id="rId125"/>
    <p:sldId id="444" r:id="rId126"/>
    <p:sldId id="446" r:id="rId127"/>
    <p:sldId id="447" r:id="rId128"/>
    <p:sldId id="448" r:id="rId129"/>
    <p:sldId id="449" r:id="rId130"/>
    <p:sldId id="450" r:id="rId131"/>
    <p:sldId id="451" r:id="rId132"/>
    <p:sldId id="445" r:id="rId133"/>
    <p:sldId id="452" r:id="rId134"/>
    <p:sldId id="453" r:id="rId135"/>
    <p:sldId id="2402" r:id="rId136"/>
    <p:sldId id="811" r:id="rId137"/>
    <p:sldId id="2401" r:id="rId138"/>
    <p:sldId id="2403" r:id="rId139"/>
    <p:sldId id="2405" r:id="rId140"/>
    <p:sldId id="332" r:id="rId141"/>
    <p:sldId id="258" r:id="rId142"/>
    <p:sldId id="343" r:id="rId143"/>
    <p:sldId id="2404" r:id="rId144"/>
    <p:sldId id="344" r:id="rId145"/>
    <p:sldId id="266" r:id="rId146"/>
    <p:sldId id="259" r:id="rId147"/>
    <p:sldId id="260" r:id="rId148"/>
    <p:sldId id="264" r:id="rId149"/>
    <p:sldId id="265" r:id="rId15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21" autoAdjust="0"/>
    <p:restoredTop sz="94660"/>
  </p:normalViewPr>
  <p:slideViewPr>
    <p:cSldViewPr snapToGrid="0" snapToObjects="1">
      <p:cViewPr varScale="1">
        <p:scale>
          <a:sx n="64" d="100"/>
          <a:sy n="64" d="100"/>
        </p:scale>
        <p:origin x="556"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notesMaster" Target="notesMasters/notesMaster1.xml"/><Relationship Id="rId15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3C20E11-4F7B-4A53-B7B2-B3F50CFCA81C}" type="datetimeFigureOut">
              <a:rPr lang="en-US" smtClean="0"/>
              <a:t>8/9/2019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8F8EF74-A942-4C9A-87E2-F3FF96F22AF2}" type="slidenum">
              <a:rPr lang="en-US" smtClean="0"/>
              <a:t>‹#›</a:t>
            </a:fld>
            <a:endParaRPr lang="en-US"/>
          </a:p>
        </p:txBody>
      </p:sp>
    </p:spTree>
    <p:extLst>
      <p:ext uri="{BB962C8B-B14F-4D97-AF65-F5344CB8AC3E}">
        <p14:creationId xmlns:p14="http://schemas.microsoft.com/office/powerpoint/2010/main" val="3648669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88420BC-B9D9-ED47-9BC0-63EBC3D26A9A}" type="datetimeFigureOut">
              <a:rPr lang="en-US" smtClean="0"/>
              <a:t>8/9/2019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D9E441E-0034-5C4C-A998-9595DAD79BBA}" type="slidenum">
              <a:rPr lang="en-US" smtClean="0"/>
              <a:t>‹#›</a:t>
            </a:fld>
            <a:endParaRPr lang="en-US"/>
          </a:p>
        </p:txBody>
      </p:sp>
    </p:spTree>
    <p:extLst>
      <p:ext uri="{BB962C8B-B14F-4D97-AF65-F5344CB8AC3E}">
        <p14:creationId xmlns:p14="http://schemas.microsoft.com/office/powerpoint/2010/main" val="30226004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137.xml"/><Relationship Id="rId2" Type="http://schemas.openxmlformats.org/officeDocument/2006/relationships/notesMaster" Target="../notesMasters/notesMaster1.xml"/><Relationship Id="rId1" Type="http://schemas.openxmlformats.org/officeDocument/2006/relationships/tags" Target="../tags/tag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E1CB9C-C124-4AD9-B033-B8952F11F4FA}" type="slidenum">
              <a:rPr lang="en-US"/>
              <a:pPr/>
              <a:t>23</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27097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E1CB9C-C124-4AD9-B033-B8952F11F4FA}" type="slidenum">
              <a:rPr lang="en-US"/>
              <a:pPr/>
              <a:t>24</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22241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E1CB9C-C124-4AD9-B033-B8952F11F4FA}" type="slidenum">
              <a:rPr lang="en-US"/>
              <a:pPr/>
              <a:t>25</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734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67BC7-6F03-4AA3-8DDF-3BCC31EEEE41}" type="slidenum">
              <a:rPr kumimoji="0" lang="en-US" sz="12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978835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6BBB6E1-7837-A641-8C0F-BE034EE32215}"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9C2C4-C610-A145-9742-BEC385650CDF}" type="slidenum">
              <a:rPr lang="en-US" smtClean="0"/>
              <a:t>‹#›</a:t>
            </a:fld>
            <a:endParaRPr lang="en-US"/>
          </a:p>
        </p:txBody>
      </p:sp>
    </p:spTree>
    <p:extLst>
      <p:ext uri="{BB962C8B-B14F-4D97-AF65-F5344CB8AC3E}">
        <p14:creationId xmlns:p14="http://schemas.microsoft.com/office/powerpoint/2010/main" val="3039887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BBB6E1-7837-A641-8C0F-BE034EE32215}"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9C2C4-C610-A145-9742-BEC385650CDF}" type="slidenum">
              <a:rPr lang="en-US" smtClean="0"/>
              <a:t>‹#›</a:t>
            </a:fld>
            <a:endParaRPr lang="en-US"/>
          </a:p>
        </p:txBody>
      </p:sp>
    </p:spTree>
    <p:extLst>
      <p:ext uri="{BB962C8B-B14F-4D97-AF65-F5344CB8AC3E}">
        <p14:creationId xmlns:p14="http://schemas.microsoft.com/office/powerpoint/2010/main" val="4228956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BBB6E1-7837-A641-8C0F-BE034EE32215}"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9C2C4-C610-A145-9742-BEC385650CDF}" type="slidenum">
              <a:rPr lang="en-US" smtClean="0"/>
              <a:t>‹#›</a:t>
            </a:fld>
            <a:endParaRPr lang="en-US"/>
          </a:p>
        </p:txBody>
      </p:sp>
    </p:spTree>
    <p:extLst>
      <p:ext uri="{BB962C8B-B14F-4D97-AF65-F5344CB8AC3E}">
        <p14:creationId xmlns:p14="http://schemas.microsoft.com/office/powerpoint/2010/main" val="40892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BBB6E1-7837-A641-8C0F-BE034EE32215}"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9C2C4-C610-A145-9742-BEC385650CDF}" type="slidenum">
              <a:rPr lang="en-US" smtClean="0"/>
              <a:t>‹#›</a:t>
            </a:fld>
            <a:endParaRPr lang="en-US"/>
          </a:p>
        </p:txBody>
      </p:sp>
    </p:spTree>
    <p:extLst>
      <p:ext uri="{BB962C8B-B14F-4D97-AF65-F5344CB8AC3E}">
        <p14:creationId xmlns:p14="http://schemas.microsoft.com/office/powerpoint/2010/main" val="2489766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BBB6E1-7837-A641-8C0F-BE034EE32215}"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9C2C4-C610-A145-9742-BEC385650CDF}" type="slidenum">
              <a:rPr lang="en-US" smtClean="0"/>
              <a:t>‹#›</a:t>
            </a:fld>
            <a:endParaRPr lang="en-US"/>
          </a:p>
        </p:txBody>
      </p:sp>
    </p:spTree>
    <p:extLst>
      <p:ext uri="{BB962C8B-B14F-4D97-AF65-F5344CB8AC3E}">
        <p14:creationId xmlns:p14="http://schemas.microsoft.com/office/powerpoint/2010/main" val="3136996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BBB6E1-7837-A641-8C0F-BE034EE32215}"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19C2C4-C610-A145-9742-BEC385650CDF}" type="slidenum">
              <a:rPr lang="en-US" smtClean="0"/>
              <a:t>‹#›</a:t>
            </a:fld>
            <a:endParaRPr lang="en-US"/>
          </a:p>
        </p:txBody>
      </p:sp>
    </p:spTree>
    <p:extLst>
      <p:ext uri="{BB962C8B-B14F-4D97-AF65-F5344CB8AC3E}">
        <p14:creationId xmlns:p14="http://schemas.microsoft.com/office/powerpoint/2010/main" val="3820047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BBB6E1-7837-A641-8C0F-BE034EE32215}"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19C2C4-C610-A145-9742-BEC385650CDF}" type="slidenum">
              <a:rPr lang="en-US" smtClean="0"/>
              <a:t>‹#›</a:t>
            </a:fld>
            <a:endParaRPr lang="en-US"/>
          </a:p>
        </p:txBody>
      </p:sp>
    </p:spTree>
    <p:extLst>
      <p:ext uri="{BB962C8B-B14F-4D97-AF65-F5344CB8AC3E}">
        <p14:creationId xmlns:p14="http://schemas.microsoft.com/office/powerpoint/2010/main" val="4237610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BBB6E1-7837-A641-8C0F-BE034EE32215}"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19C2C4-C610-A145-9742-BEC385650CDF}" type="slidenum">
              <a:rPr lang="en-US" smtClean="0"/>
              <a:t>‹#›</a:t>
            </a:fld>
            <a:endParaRPr lang="en-US"/>
          </a:p>
        </p:txBody>
      </p:sp>
    </p:spTree>
    <p:extLst>
      <p:ext uri="{BB962C8B-B14F-4D97-AF65-F5344CB8AC3E}">
        <p14:creationId xmlns:p14="http://schemas.microsoft.com/office/powerpoint/2010/main" val="4070251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BB6E1-7837-A641-8C0F-BE034EE32215}"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19C2C4-C610-A145-9742-BEC385650CDF}" type="slidenum">
              <a:rPr lang="en-US" smtClean="0"/>
              <a:t>‹#›</a:t>
            </a:fld>
            <a:endParaRPr lang="en-US"/>
          </a:p>
        </p:txBody>
      </p:sp>
    </p:spTree>
    <p:extLst>
      <p:ext uri="{BB962C8B-B14F-4D97-AF65-F5344CB8AC3E}">
        <p14:creationId xmlns:p14="http://schemas.microsoft.com/office/powerpoint/2010/main" val="532597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BBB6E1-7837-A641-8C0F-BE034EE32215}"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19C2C4-C610-A145-9742-BEC385650CDF}" type="slidenum">
              <a:rPr lang="en-US" smtClean="0"/>
              <a:t>‹#›</a:t>
            </a:fld>
            <a:endParaRPr lang="en-US"/>
          </a:p>
        </p:txBody>
      </p:sp>
    </p:spTree>
    <p:extLst>
      <p:ext uri="{BB962C8B-B14F-4D97-AF65-F5344CB8AC3E}">
        <p14:creationId xmlns:p14="http://schemas.microsoft.com/office/powerpoint/2010/main" val="2307032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BBB6E1-7837-A641-8C0F-BE034EE32215}"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19C2C4-C610-A145-9742-BEC385650CDF}" type="slidenum">
              <a:rPr lang="en-US" smtClean="0"/>
              <a:t>‹#›</a:t>
            </a:fld>
            <a:endParaRPr lang="en-US"/>
          </a:p>
        </p:txBody>
      </p:sp>
    </p:spTree>
    <p:extLst>
      <p:ext uri="{BB962C8B-B14F-4D97-AF65-F5344CB8AC3E}">
        <p14:creationId xmlns:p14="http://schemas.microsoft.com/office/powerpoint/2010/main" val="1238593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BBB6E1-7837-A641-8C0F-BE034EE32215}" type="datetimeFigureOut">
              <a:rPr lang="en-US" smtClean="0"/>
              <a:t>8/9/2019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19C2C4-C610-A145-9742-BEC385650CDF}" type="slidenum">
              <a:rPr lang="en-US" smtClean="0"/>
              <a:t>‹#›</a:t>
            </a:fld>
            <a:endParaRPr lang="en-US"/>
          </a:p>
        </p:txBody>
      </p:sp>
    </p:spTree>
    <p:extLst>
      <p:ext uri="{BB962C8B-B14F-4D97-AF65-F5344CB8AC3E}">
        <p14:creationId xmlns:p14="http://schemas.microsoft.com/office/powerpoint/2010/main" val="3772386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3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1.xml"/><Relationship Id="rId5" Type="http://schemas.openxmlformats.org/officeDocument/2006/relationships/image" Target="../media/image91.jpeg"/><Relationship Id="rId4" Type="http://schemas.openxmlformats.org/officeDocument/2006/relationships/image" Target="../media/image90.jpeg"/></Relationships>
</file>

<file path=ppt/slides/_rels/slide131.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4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jpeg"/><Relationship Id="rId1" Type="http://schemas.openxmlformats.org/officeDocument/2006/relationships/slideLayout" Target="../slideLayouts/slideLayout1.xml"/><Relationship Id="rId4" Type="http://schemas.microsoft.com/office/2007/relationships/hdphoto" Target="../media/hdphoto2.wdp"/></Relationships>
</file>

<file path=ppt/slides/_rels/slide141.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9.png"/><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polleverywhere.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youtube.com/watch?v=Z0xg-U_TApI" TargetMode="Externa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http://www.mormon.org/chat" TargetMode="External"/><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www.lds.org/scriptures/ot/ps/46.10?lang=eng#9" TargetMode="External"/><Relationship Id="rId7"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hyperlink" Target="https://www.lds.org/scriptures/ot/hab/2.20?lang=eng#19" TargetMode="External"/><Relationship Id="rId5" Type="http://schemas.openxmlformats.org/officeDocument/2006/relationships/hyperlink" Target="https://www.lds.org/scriptures/ot/isa/30.15?lang=eng#14" TargetMode="External"/><Relationship Id="rId4" Type="http://schemas.openxmlformats.org/officeDocument/2006/relationships/hyperlink" Target="https://www.lds.org/scriptures/ot/prov/13.3?lang=eng#2"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8" Type="http://schemas.openxmlformats.org/officeDocument/2006/relationships/image" Target="../media/image66.jpg"/><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60.jpg"/><Relationship Id="rId1" Type="http://schemas.openxmlformats.org/officeDocument/2006/relationships/slideLayout" Target="../slideLayouts/slideLayout2.xml"/><Relationship Id="rId6" Type="http://schemas.openxmlformats.org/officeDocument/2006/relationships/image" Target="../media/image64.jpg"/><Relationship Id="rId5" Type="http://schemas.openxmlformats.org/officeDocument/2006/relationships/image" Target="../media/image63.png"/><Relationship Id="rId4" Type="http://schemas.openxmlformats.org/officeDocument/2006/relationships/image" Target="../media/image62.jpg"/><Relationship Id="rId9" Type="http://schemas.openxmlformats.org/officeDocument/2006/relationships/image" Target="../media/image67.gif"/></Relationships>
</file>

<file path=ppt/slides/_rels/slide96.xml.rels><?xml version="1.0" encoding="UTF-8" standalone="yes"?>
<Relationships xmlns="http://schemas.openxmlformats.org/package/2006/relationships"><Relationship Id="rId3" Type="http://schemas.openxmlformats.org/officeDocument/2006/relationships/image" Target="../media/image69.gif"/><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jpg"/><Relationship Id="rId5" Type="http://schemas.openxmlformats.org/officeDocument/2006/relationships/image" Target="../media/image71.jpg"/><Relationship Id="rId4" Type="http://schemas.openxmlformats.org/officeDocument/2006/relationships/image" Target="../media/image70.jpg"/></Relationships>
</file>

<file path=ppt/slides/_rels/slide9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1679321"/>
            <a:ext cx="3746696" cy="5178679"/>
          </a:xfrm>
          <a:prstGeom prst="rect">
            <a:avLst/>
          </a:prstGeom>
        </p:spPr>
      </p:pic>
      <p:sp>
        <p:nvSpPr>
          <p:cNvPr id="2" name="Title 1"/>
          <p:cNvSpPr>
            <a:spLocks noGrp="1"/>
          </p:cNvSpPr>
          <p:nvPr>
            <p:ph type="ctrTitle"/>
          </p:nvPr>
        </p:nvSpPr>
        <p:spPr>
          <a:xfrm>
            <a:off x="685800" y="701678"/>
            <a:ext cx="7772400" cy="1470025"/>
          </a:xfrm>
        </p:spPr>
        <p:txBody>
          <a:bodyPr>
            <a:normAutofit fontScale="90000"/>
          </a:bodyPr>
          <a:lstStyle/>
          <a:p>
            <a:r>
              <a:rPr lang="en-US" sz="7200" dirty="0">
                <a:latin typeface="Britannic Bold"/>
                <a:cs typeface="Britannic Bold"/>
              </a:rPr>
              <a:t>Teaching Templates</a:t>
            </a:r>
          </a:p>
        </p:txBody>
      </p:sp>
      <p:sp>
        <p:nvSpPr>
          <p:cNvPr id="3" name="Subtitle 2"/>
          <p:cNvSpPr>
            <a:spLocks noGrp="1"/>
          </p:cNvSpPr>
          <p:nvPr>
            <p:ph type="subTitle" idx="1"/>
          </p:nvPr>
        </p:nvSpPr>
        <p:spPr>
          <a:xfrm>
            <a:off x="3256045" y="2180010"/>
            <a:ext cx="5346860" cy="1752600"/>
          </a:xfrm>
        </p:spPr>
        <p:txBody>
          <a:bodyPr>
            <a:normAutofit/>
          </a:bodyPr>
          <a:lstStyle/>
          <a:p>
            <a:r>
              <a:rPr lang="en-US" sz="2400" dirty="0"/>
              <a:t>Plug-n-Play Templates with an emphasis on the Teaching Pattern</a:t>
            </a:r>
          </a:p>
        </p:txBody>
      </p:sp>
    </p:spTree>
    <p:extLst>
      <p:ext uri="{BB962C8B-B14F-4D97-AF65-F5344CB8AC3E}">
        <p14:creationId xmlns:p14="http://schemas.microsoft.com/office/powerpoint/2010/main" val="2520812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08"/>
            <a:ext cx="8229600" cy="1143000"/>
          </a:xfrm>
        </p:spPr>
        <p:txBody>
          <a:bodyPr/>
          <a:lstStyle/>
          <a:p>
            <a:r>
              <a:rPr lang="en-US" dirty="0"/>
              <a:t>Around the Room</a:t>
            </a:r>
          </a:p>
        </p:txBody>
      </p:sp>
      <p:sp>
        <p:nvSpPr>
          <p:cNvPr id="3" name="Content Placeholder 2"/>
          <p:cNvSpPr>
            <a:spLocks noGrp="1"/>
          </p:cNvSpPr>
          <p:nvPr>
            <p:ph idx="1"/>
          </p:nvPr>
        </p:nvSpPr>
        <p:spPr>
          <a:xfrm>
            <a:off x="228600" y="1028908"/>
            <a:ext cx="6324600" cy="5029200"/>
          </a:xfrm>
        </p:spPr>
        <p:txBody>
          <a:bodyPr>
            <a:normAutofit fontScale="85000" lnSpcReduction="20000"/>
          </a:bodyPr>
          <a:lstStyle/>
          <a:p>
            <a:r>
              <a:rPr lang="en-US" dirty="0">
                <a:solidFill>
                  <a:schemeClr val="tx1"/>
                </a:solidFill>
              </a:rPr>
              <a:t>Working in pairs, you will have 90 seconds per verse (station) to discover a principle/lesson/truth </a:t>
            </a:r>
          </a:p>
          <a:p>
            <a:r>
              <a:rPr lang="en-US" dirty="0">
                <a:solidFill>
                  <a:schemeClr val="tx1"/>
                </a:solidFill>
              </a:rPr>
              <a:t>Write a statement of trut</a:t>
            </a:r>
            <a:r>
              <a:rPr lang="en-US" dirty="0"/>
              <a:t>h, based on the block, in your study journal</a:t>
            </a:r>
            <a:r>
              <a:rPr lang="en-US" dirty="0">
                <a:solidFill>
                  <a:schemeClr val="tx1"/>
                </a:solidFill>
              </a:rPr>
              <a:t>. </a:t>
            </a:r>
          </a:p>
          <a:p>
            <a:r>
              <a:rPr lang="en-US" dirty="0">
                <a:solidFill>
                  <a:schemeClr val="tx1"/>
                </a:solidFill>
              </a:rPr>
              <a:t>After, you will see questions/scenarios that you will respond to using your notes.</a:t>
            </a:r>
          </a:p>
          <a:p>
            <a:endParaRPr lang="en-US" dirty="0">
              <a:solidFill>
                <a:schemeClr val="tx1"/>
              </a:solidFill>
            </a:endParaRPr>
          </a:p>
          <a:p>
            <a:r>
              <a:rPr lang="en-US" u="sng" dirty="0">
                <a:solidFill>
                  <a:schemeClr val="tx1"/>
                </a:solidFill>
              </a:rPr>
              <a:t>Example:  1 Nephi 16:2-3</a:t>
            </a:r>
            <a:r>
              <a:rPr lang="en-US" dirty="0">
                <a:solidFill>
                  <a:schemeClr val="tx1"/>
                </a:solidFill>
              </a:rPr>
              <a:t> — “The guilty </a:t>
            </a:r>
            <a:r>
              <a:rPr lang="en-US" dirty="0" err="1">
                <a:solidFill>
                  <a:schemeClr val="tx1"/>
                </a:solidFill>
              </a:rPr>
              <a:t>taketh</a:t>
            </a:r>
            <a:r>
              <a:rPr lang="en-US" dirty="0">
                <a:solidFill>
                  <a:schemeClr val="tx1"/>
                </a:solidFill>
              </a:rPr>
              <a:t> the truth to be hard” </a:t>
            </a:r>
          </a:p>
          <a:p>
            <a:r>
              <a:rPr lang="en-US" dirty="0">
                <a:solidFill>
                  <a:schemeClr val="tx1"/>
                </a:solidFill>
              </a:rPr>
              <a:t>	</a:t>
            </a:r>
            <a:r>
              <a:rPr lang="en-US" i="1" dirty="0">
                <a:solidFill>
                  <a:schemeClr val="tx1"/>
                </a:solidFill>
              </a:rPr>
              <a:t>Principle:  When something true, I should examine my life and seek repentance, rather than being a rebel.</a:t>
            </a:r>
          </a:p>
        </p:txBody>
      </p:sp>
      <p:pic>
        <p:nvPicPr>
          <p:cNvPr id="4098" name="Picture 2" descr="https://encrypted-tbn2.gstatic.com/images?q=tbn:ANd9GcRQ9hk_BmExCPIPXSVUFwWdTMIC0T2jYVAiL2K8AiJfgOq-g-zGD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82416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13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8539" y="177655"/>
            <a:ext cx="8801337" cy="923330"/>
          </a:xfrm>
          <a:prstGeom prst="rect">
            <a:avLst/>
          </a:prstGeom>
        </p:spPr>
        <p:txBody>
          <a:bodyPr wrap="square">
            <a:spAutoFit/>
          </a:bodyPr>
          <a:lstStyle/>
          <a:p>
            <a:pPr algn="ctr"/>
            <a:r>
              <a:rPr lang="en-US" sz="5400" b="1" dirty="0">
                <a:solidFill>
                  <a:srgbClr val="FF0000"/>
                </a:solidFill>
                <a:effectLst>
                  <a:outerShdw blurRad="38100" dist="38100" dir="2700000" algn="tl">
                    <a:srgbClr val="000000">
                      <a:alpha val="43137"/>
                    </a:srgbClr>
                  </a:outerShdw>
                </a:effectLst>
                <a:latin typeface="Constantia" panose="02030602050306030303" pitchFamily="18" charset="0"/>
              </a:rPr>
              <a:t>A Message from the Heart</a:t>
            </a:r>
          </a:p>
        </p:txBody>
      </p:sp>
      <p:sp>
        <p:nvSpPr>
          <p:cNvPr id="5" name="Content Placeholder 2"/>
          <p:cNvSpPr txBox="1">
            <a:spLocks/>
          </p:cNvSpPr>
          <p:nvPr/>
        </p:nvSpPr>
        <p:spPr>
          <a:xfrm>
            <a:off x="0" y="1322451"/>
            <a:ext cx="9144000" cy="457476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400" b="1" u="sng" dirty="0"/>
              <a:t>C</a:t>
            </a:r>
            <a:r>
              <a:rPr lang="en-US" sz="3400" dirty="0"/>
              <a:t>ONEXT:  Share The Storyline</a:t>
            </a:r>
          </a:p>
          <a:p>
            <a:r>
              <a:rPr lang="en-US" sz="3400" b="1" u="sng" dirty="0"/>
              <a:t>I</a:t>
            </a:r>
            <a:r>
              <a:rPr lang="en-US" sz="3400" dirty="0"/>
              <a:t>DENTIFY: Identify (+mark) A Powerful Phrase </a:t>
            </a:r>
          </a:p>
          <a:p>
            <a:r>
              <a:rPr lang="en-US" sz="3400" b="1" u="sng" dirty="0"/>
              <a:t>U</a:t>
            </a:r>
            <a:r>
              <a:rPr lang="en-US" sz="3400" dirty="0"/>
              <a:t>NDERSTAND:  Share A Story That Helps with Understanding</a:t>
            </a:r>
          </a:p>
          <a:p>
            <a:r>
              <a:rPr lang="en-US" sz="3400" b="1" u="sng" dirty="0"/>
              <a:t>F</a:t>
            </a:r>
            <a:r>
              <a:rPr lang="en-US" sz="3400" dirty="0"/>
              <a:t>EEL:  Bear Testimony Of What You Are Sharing</a:t>
            </a:r>
          </a:p>
          <a:p>
            <a:r>
              <a:rPr lang="en-US" sz="3400" b="1" u="sng" dirty="0"/>
              <a:t>A</a:t>
            </a:r>
            <a:r>
              <a:rPr lang="en-US" sz="3400" dirty="0"/>
              <a:t>PPLY:  Extend An Invitation To Act</a:t>
            </a:r>
          </a:p>
        </p:txBody>
      </p:sp>
      <p:pic>
        <p:nvPicPr>
          <p:cNvPr id="1026" name="Picture 2" descr="http://jonathancollins.org/images/amfthlogo188.jpg"/>
          <p:cNvPicPr>
            <a:picLocks noChangeAspect="1" noChangeArrowheads="1"/>
          </p:cNvPicPr>
          <p:nvPr/>
        </p:nvPicPr>
        <p:blipFill rotWithShape="1">
          <a:blip r:embed="rId2">
            <a:extLst>
              <a:ext uri="{28A0092B-C50C-407E-A947-70E740481C1C}">
                <a14:useLocalDpi xmlns:a14="http://schemas.microsoft.com/office/drawing/2010/main" val="0"/>
              </a:ext>
            </a:extLst>
          </a:blip>
          <a:srcRect b="10431"/>
          <a:stretch/>
        </p:blipFill>
        <p:spPr bwMode="auto">
          <a:xfrm>
            <a:off x="7249176" y="5157604"/>
            <a:ext cx="1790700" cy="1603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46602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1679321"/>
            <a:ext cx="3746696" cy="5178679"/>
          </a:xfrm>
          <a:prstGeom prst="rect">
            <a:avLst/>
          </a:prstGeom>
        </p:spPr>
      </p:pic>
      <p:sp>
        <p:nvSpPr>
          <p:cNvPr id="2" name="Title 1"/>
          <p:cNvSpPr>
            <a:spLocks noGrp="1"/>
          </p:cNvSpPr>
          <p:nvPr>
            <p:ph type="ctrTitle"/>
          </p:nvPr>
        </p:nvSpPr>
        <p:spPr>
          <a:xfrm>
            <a:off x="685800" y="701678"/>
            <a:ext cx="7772400" cy="1470025"/>
          </a:xfrm>
        </p:spPr>
        <p:txBody>
          <a:bodyPr>
            <a:normAutofit/>
          </a:bodyPr>
          <a:lstStyle/>
          <a:p>
            <a:r>
              <a:rPr lang="en-US" sz="7200" dirty="0">
                <a:latin typeface="Britannic Bold"/>
                <a:cs typeface="Britannic Bold"/>
              </a:rPr>
              <a:t>25: Poetry</a:t>
            </a:r>
          </a:p>
        </p:txBody>
      </p:sp>
      <p:sp>
        <p:nvSpPr>
          <p:cNvPr id="3" name="Subtitle 2"/>
          <p:cNvSpPr>
            <a:spLocks noGrp="1"/>
          </p:cNvSpPr>
          <p:nvPr>
            <p:ph type="subTitle" idx="1"/>
          </p:nvPr>
        </p:nvSpPr>
        <p:spPr>
          <a:xfrm>
            <a:off x="4061714" y="4569557"/>
            <a:ext cx="5346860" cy="1752600"/>
          </a:xfrm>
        </p:spPr>
        <p:txBody>
          <a:bodyPr>
            <a:normAutofit/>
          </a:bodyPr>
          <a:lstStyle/>
          <a:p>
            <a:r>
              <a:rPr lang="en-US" sz="2400" dirty="0"/>
              <a:t>Teaching Templates for </a:t>
            </a:r>
          </a:p>
          <a:p>
            <a:r>
              <a:rPr lang="en-US" sz="2400" dirty="0"/>
              <a:t>The Basic Pattern Outcomes</a:t>
            </a:r>
          </a:p>
        </p:txBody>
      </p:sp>
    </p:spTree>
    <p:extLst>
      <p:ext uri="{BB962C8B-B14F-4D97-AF65-F5344CB8AC3E}">
        <p14:creationId xmlns:p14="http://schemas.microsoft.com/office/powerpoint/2010/main" val="262858671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dssmile.com/wp-content/uploads/2014/02/fa8a9051f2ff09af23c391ece80bfc1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93" y="662607"/>
            <a:ext cx="8868822" cy="5579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3715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media-cache-ak0.pinimg.com/236x/33/e5/b1/33e5b1936e99eaff077fdd2fdf3ad5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0723" y="621614"/>
            <a:ext cx="4164634" cy="571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61555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3.bp.blogspot.com/-yAe_56otLKg/U_e6bl_oZGI/AAAAAAAAE9I/J82A_aQGRrA/s1600/garbage%2Bmouth%2Bpo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1234" y="113081"/>
            <a:ext cx="6639339" cy="6639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55920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docworks.us/wp-content/uploads/2011/12/poetry-498x2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2065" y="0"/>
            <a:ext cx="4305597" cy="246404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0" y="1959478"/>
            <a:ext cx="9144000" cy="1492712"/>
          </a:xfrm>
        </p:spPr>
        <p:txBody>
          <a:bodyPr>
            <a:normAutofit fontScale="85000" lnSpcReduction="20000"/>
          </a:bodyPr>
          <a:lstStyle/>
          <a:p>
            <a:pPr marL="0" indent="0" algn="ctr">
              <a:buNone/>
            </a:pPr>
            <a:r>
              <a:rPr lang="en-US" i="1" dirty="0">
                <a:latin typeface="Constantia" panose="02030602050306030303" pitchFamily="18" charset="0"/>
              </a:rPr>
              <a:t>You will have 10 minutes to read through a block of scripture and find a principle.  As you study, underline meaningful phases and verses. You will then have 10 minutes to prepare a poem about one principle from your passage.</a:t>
            </a:r>
            <a:endParaRPr lang="en-US" sz="2800" i="1" dirty="0">
              <a:latin typeface="Constantia" panose="02030602050306030303" pitchFamily="18" charset="0"/>
            </a:endParaRPr>
          </a:p>
        </p:txBody>
      </p:sp>
      <p:sp>
        <p:nvSpPr>
          <p:cNvPr id="5" name="Rectangle 4"/>
          <p:cNvSpPr/>
          <p:nvPr/>
        </p:nvSpPr>
        <p:spPr>
          <a:xfrm>
            <a:off x="2930405" y="3596716"/>
            <a:ext cx="3707257" cy="3046988"/>
          </a:xfrm>
          <a:prstGeom prst="rect">
            <a:avLst/>
          </a:prstGeom>
        </p:spPr>
        <p:txBody>
          <a:bodyPr wrap="square">
            <a:spAutoFit/>
          </a:bodyPr>
          <a:lstStyle/>
          <a:p>
            <a:pPr marL="342900" indent="-3429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342900" indent="-3429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342900" indent="-3429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342900" indent="-3429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342900" indent="-3429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342900" indent="-3429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342900" indent="-3429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342900" indent="-3429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p:txBody>
      </p:sp>
    </p:spTree>
    <p:extLst>
      <p:ext uri="{BB962C8B-B14F-4D97-AF65-F5344CB8AC3E}">
        <p14:creationId xmlns:p14="http://schemas.microsoft.com/office/powerpoint/2010/main" val="242371363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1679321"/>
            <a:ext cx="3746696" cy="5178679"/>
          </a:xfrm>
          <a:prstGeom prst="rect">
            <a:avLst/>
          </a:prstGeom>
        </p:spPr>
      </p:pic>
      <p:sp>
        <p:nvSpPr>
          <p:cNvPr id="2" name="Title 1"/>
          <p:cNvSpPr>
            <a:spLocks noGrp="1"/>
          </p:cNvSpPr>
          <p:nvPr>
            <p:ph type="ctrTitle"/>
          </p:nvPr>
        </p:nvSpPr>
        <p:spPr>
          <a:xfrm>
            <a:off x="685800" y="701678"/>
            <a:ext cx="7772400" cy="1470025"/>
          </a:xfrm>
        </p:spPr>
        <p:txBody>
          <a:bodyPr>
            <a:normAutofit fontScale="90000"/>
          </a:bodyPr>
          <a:lstStyle/>
          <a:p>
            <a:r>
              <a:rPr lang="en-US" sz="7200" dirty="0">
                <a:latin typeface="Britannic Bold"/>
                <a:cs typeface="Britannic Bold"/>
              </a:rPr>
              <a:t>26: Personal Study Model</a:t>
            </a:r>
          </a:p>
        </p:txBody>
      </p:sp>
      <p:sp>
        <p:nvSpPr>
          <p:cNvPr id="3" name="Subtitle 2"/>
          <p:cNvSpPr>
            <a:spLocks noGrp="1"/>
          </p:cNvSpPr>
          <p:nvPr>
            <p:ph type="subTitle" idx="1"/>
          </p:nvPr>
        </p:nvSpPr>
        <p:spPr>
          <a:xfrm>
            <a:off x="4061714" y="4569557"/>
            <a:ext cx="5346860" cy="1752600"/>
          </a:xfrm>
        </p:spPr>
        <p:txBody>
          <a:bodyPr>
            <a:normAutofit/>
          </a:bodyPr>
          <a:lstStyle/>
          <a:p>
            <a:r>
              <a:rPr lang="en-US" sz="2400" dirty="0"/>
              <a:t>Teaching Templates for </a:t>
            </a:r>
          </a:p>
          <a:p>
            <a:r>
              <a:rPr lang="en-US" sz="2400" dirty="0"/>
              <a:t>The Basic Pattern Outcomes</a:t>
            </a:r>
          </a:p>
        </p:txBody>
      </p:sp>
    </p:spTree>
    <p:extLst>
      <p:ext uri="{BB962C8B-B14F-4D97-AF65-F5344CB8AC3E}">
        <p14:creationId xmlns:p14="http://schemas.microsoft.com/office/powerpoint/2010/main" val="344403731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08"/>
            <a:ext cx="8229600" cy="1143000"/>
          </a:xfrm>
        </p:spPr>
        <p:txBody>
          <a:bodyPr/>
          <a:lstStyle/>
          <a:p>
            <a:r>
              <a:rPr lang="en-US" dirty="0"/>
              <a:t>Personal Scripture Study Model</a:t>
            </a:r>
          </a:p>
        </p:txBody>
      </p:sp>
      <p:sp>
        <p:nvSpPr>
          <p:cNvPr id="3" name="Content Placeholder 2"/>
          <p:cNvSpPr>
            <a:spLocks noGrp="1"/>
          </p:cNvSpPr>
          <p:nvPr>
            <p:ph idx="1"/>
          </p:nvPr>
        </p:nvSpPr>
        <p:spPr>
          <a:xfrm>
            <a:off x="228600" y="1028908"/>
            <a:ext cx="8756374" cy="5829092"/>
          </a:xfrm>
        </p:spPr>
        <p:txBody>
          <a:bodyPr>
            <a:normAutofit/>
          </a:bodyPr>
          <a:lstStyle/>
          <a:p>
            <a:pPr marL="0" indent="0" algn="ctr">
              <a:buNone/>
            </a:pPr>
            <a:r>
              <a:rPr lang="en-US" sz="4000" b="1" dirty="0"/>
              <a:t>Part I</a:t>
            </a:r>
          </a:p>
          <a:p>
            <a:pPr marL="0" indent="0">
              <a:buNone/>
            </a:pPr>
            <a:endParaRPr lang="en-US" dirty="0"/>
          </a:p>
          <a:p>
            <a:pPr marL="0" indent="0">
              <a:buNone/>
            </a:pPr>
            <a:r>
              <a:rPr lang="en-US" dirty="0"/>
              <a:t>Four groups will be formed:</a:t>
            </a:r>
          </a:p>
          <a:p>
            <a:pPr lvl="1"/>
            <a:r>
              <a:rPr lang="en-US" dirty="0"/>
              <a:t>Quote group</a:t>
            </a:r>
          </a:p>
          <a:p>
            <a:pPr lvl="1"/>
            <a:r>
              <a:rPr lang="en-US" dirty="0"/>
              <a:t>Student manual group</a:t>
            </a:r>
          </a:p>
          <a:p>
            <a:pPr lvl="1"/>
            <a:r>
              <a:rPr lang="en-US" dirty="0"/>
              <a:t>Story group </a:t>
            </a:r>
          </a:p>
          <a:p>
            <a:pPr lvl="1"/>
            <a:r>
              <a:rPr lang="en-US" dirty="0"/>
              <a:t>Mormon Message group</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3255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08"/>
            <a:ext cx="8229600" cy="1143000"/>
          </a:xfrm>
        </p:spPr>
        <p:txBody>
          <a:bodyPr/>
          <a:lstStyle/>
          <a:p>
            <a:r>
              <a:rPr lang="en-US" dirty="0"/>
              <a:t>Personal Scripture Study Model</a:t>
            </a:r>
          </a:p>
        </p:txBody>
      </p:sp>
      <p:sp>
        <p:nvSpPr>
          <p:cNvPr id="3" name="Content Placeholder 2"/>
          <p:cNvSpPr>
            <a:spLocks noGrp="1"/>
          </p:cNvSpPr>
          <p:nvPr>
            <p:ph idx="1"/>
          </p:nvPr>
        </p:nvSpPr>
        <p:spPr>
          <a:xfrm>
            <a:off x="228600" y="1028908"/>
            <a:ext cx="8756374" cy="5829092"/>
          </a:xfrm>
        </p:spPr>
        <p:txBody>
          <a:bodyPr>
            <a:normAutofit/>
          </a:bodyPr>
          <a:lstStyle/>
          <a:p>
            <a:pPr marL="0" indent="0" algn="ctr">
              <a:buNone/>
            </a:pPr>
            <a:r>
              <a:rPr lang="en-US" sz="4000" b="1" dirty="0"/>
              <a:t>Part II</a:t>
            </a:r>
          </a:p>
          <a:p>
            <a:pPr marL="0" indent="0">
              <a:buNone/>
            </a:pPr>
            <a:endParaRPr lang="en-US" dirty="0"/>
          </a:p>
          <a:p>
            <a:r>
              <a:rPr lang="en-US" dirty="0"/>
              <a:t>A student will be chosen to come up to the front of the class</a:t>
            </a:r>
          </a:p>
          <a:p>
            <a:r>
              <a:rPr lang="en-US" dirty="0"/>
              <a:t>S/he will begin reading</a:t>
            </a:r>
          </a:p>
          <a:p>
            <a:r>
              <a:rPr lang="en-US" dirty="0"/>
              <a:t>S/he will keep reading until someone in the class notices a doctrine (fact) or a principle (how to act)</a:t>
            </a:r>
          </a:p>
          <a:p>
            <a:r>
              <a:rPr lang="en-US" dirty="0"/>
              <a:t>The doctrine/principle will be written on the board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9896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08"/>
            <a:ext cx="8229600" cy="1143000"/>
          </a:xfrm>
        </p:spPr>
        <p:txBody>
          <a:bodyPr/>
          <a:lstStyle/>
          <a:p>
            <a:r>
              <a:rPr lang="en-US" dirty="0"/>
              <a:t>Personal Scripture Study Model</a:t>
            </a:r>
          </a:p>
        </p:txBody>
      </p:sp>
      <p:sp>
        <p:nvSpPr>
          <p:cNvPr id="3" name="Content Placeholder 2"/>
          <p:cNvSpPr>
            <a:spLocks noGrp="1"/>
          </p:cNvSpPr>
          <p:nvPr>
            <p:ph idx="1"/>
          </p:nvPr>
        </p:nvSpPr>
        <p:spPr>
          <a:xfrm>
            <a:off x="228600" y="1028908"/>
            <a:ext cx="8756374" cy="5829092"/>
          </a:xfrm>
        </p:spPr>
        <p:txBody>
          <a:bodyPr>
            <a:normAutofit/>
          </a:bodyPr>
          <a:lstStyle/>
          <a:p>
            <a:pPr marL="0" lvl="1" indent="0" algn="ctr">
              <a:buNone/>
            </a:pPr>
            <a:r>
              <a:rPr lang="en-US" sz="4000" b="1" dirty="0"/>
              <a:t>Part III</a:t>
            </a:r>
          </a:p>
          <a:p>
            <a:pPr marL="342900" lvl="1" indent="-342900">
              <a:buFont typeface="Arial"/>
              <a:buChar char="•"/>
            </a:pPr>
            <a:r>
              <a:rPr lang="en-US" dirty="0"/>
              <a:t>To help us understand, apply and feel the importance of the doctrine/principle, g</a:t>
            </a:r>
            <a:r>
              <a:rPr lang="en-US" dirty="0">
                <a:solidFill>
                  <a:schemeClr val="tx1"/>
                </a:solidFill>
              </a:rPr>
              <a:t>roups will search for:</a:t>
            </a:r>
          </a:p>
          <a:p>
            <a:pPr lvl="1"/>
            <a:r>
              <a:rPr lang="en-US" dirty="0"/>
              <a:t>A quote </a:t>
            </a:r>
          </a:p>
          <a:p>
            <a:pPr lvl="1"/>
            <a:r>
              <a:rPr lang="en-US" dirty="0">
                <a:solidFill>
                  <a:schemeClr val="tx1"/>
                </a:solidFill>
              </a:rPr>
              <a:t>Insights from the student manual</a:t>
            </a:r>
          </a:p>
          <a:p>
            <a:pPr lvl="1"/>
            <a:r>
              <a:rPr lang="en-US" dirty="0"/>
              <a:t>Other stories from the scriptures </a:t>
            </a:r>
          </a:p>
          <a:p>
            <a:pPr lvl="1"/>
            <a:r>
              <a:rPr lang="en-US" dirty="0">
                <a:solidFill>
                  <a:schemeClr val="tx1"/>
                </a:solidFill>
              </a:rPr>
              <a:t>A Mormon Message </a:t>
            </a:r>
          </a:p>
          <a:p>
            <a:r>
              <a:rPr lang="en-US" dirty="0"/>
              <a:t>Each student will write a summary statement in their journals and then share it within their group – and then share how they could share that message outside of class.</a:t>
            </a:r>
          </a:p>
        </p:txBody>
      </p:sp>
    </p:spTree>
    <p:extLst>
      <p:ext uri="{BB962C8B-B14F-4D97-AF65-F5344CB8AC3E}">
        <p14:creationId xmlns:p14="http://schemas.microsoft.com/office/powerpoint/2010/main" val="201552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702"/>
            <a:ext cx="8229600" cy="1143000"/>
          </a:xfrm>
        </p:spPr>
        <p:txBody>
          <a:bodyPr>
            <a:normAutofit fontScale="90000"/>
          </a:bodyPr>
          <a:lstStyle/>
          <a:p>
            <a:r>
              <a:rPr lang="en-US" dirty="0"/>
              <a:t>Teaching Template: Around the Room</a:t>
            </a:r>
          </a:p>
        </p:txBody>
      </p:sp>
      <p:sp>
        <p:nvSpPr>
          <p:cNvPr id="4" name="AutoShape 2" descr="data:image/jpeg;base64,/9j/4AAQSkZJRgABAQAAAQABAAD/2wCEAAkGBhQSERQUExQVFRUVFRkaGBgXFRQXFBcYGBgXHBoXFxQYHSYfFxwjGRgYHy8gIycpLCwsGB4xNTAqNSYsLCkBCQoKDgwOGg8PGCwlHyQpKiwsKSkvLC8sKSwpKSwsKSwsLCksLCwsLCkpLCwpLCwsKiwpLCksLCksLCwsLCksKf/AABEIAS0ApwMBIgACEQEDEQH/xAAcAAABBAMBAAAAAAAAAAAAAAAAAgMEBQEGBwj/xABMEAABAwIDAwgFBgwFAwUBAAABAAIRAyEEEjEFQVEHImFxgZGx8AYTMqHBI1Jic7LRFBUkM0JTcpKT0uHxJUNjosI0grM1VGSj4gj/xAAYAQADAQEAAAAAAAAAAAAAAAAAAgMEAf/EAC8RAAICAAQEBQMDBQAAAAAAAAABAhEDEiExMkFh8CJCUZHRcYGxEzNSI0PB4fH/2gAMAwEAAhEDEQA/AO4oQhAAhCYxWNp0xNR7GDi5waO8lAD6FreL5Rdn07OxVM/sy/sloI3rX6/LVhW1soaXUh/mBwzG+opxp1uB6EuZHaZ0RRsftOlQbnrVGU28XuDR1CdSuZ7Z5ecOGEYdlTOQYc9rYaeOQOv3jtXNdp+l7a1Q1Khq1XnRz3NB6g0Ahg6BZccvRDKK5s9CbL9NcHiKnqqVdrqhBhsOaXRrlzAZrXsrteX9jemTMPXZWZRaXsMtL31CAbgmGxNit4ocvVS2ajSnhLhOv6UkCLLik+aBpcmdoQuKYnluruM0m0xFyxzZJaASSHB14G6B7M7yBU4vlkx1RvMqNYY5waxusm7SZ+OoRn6HMvU9AoXAtg8qmNFemXVXVmzDqbmsGYEgmCBYgTBXVMFyk4N7sj3mk8Egh4gSLHnC3fCM/qGV8jaUJnC4xlQZqb2vHFrgR7k8nTT2FBCELoAhCEACEIQAKBt7agw2Gq1jf1bCY4ncO+FPWp8qTyNmV435R/uCWTpM7HVnFNp8q2NqO/PO3zlOVpHDKFq2M2zVqElz3EnfJOqiVRBKbK4ooG2L9Z5+9JLkLEJjhnMsZkQiEAAKyHIjz1JJQA415t0adiXn7EyCnAbIAm4XEZDPfpMbwJ0K2jGbSZVMt3lzoJmHPme2wv0rTQpOGqwEko2PGVGxYfaj6bs1Oo5jgbQ52tr2I4dWi270f5WMTQIbWPr2D51nx9F+/wD7gucNrn4bk6MSf6KbgPdnozYvKHg8TAFUU3n9CpzTPAH2T2FbICvLDcRM3186rb/RblJxGEAYYrUh+g43A+g/UdRkLqnJb6nHBPY7yhapsPlLweJgGp6l5/Rqw2/Q/wBk989C2prpEi4KqpJ7E2qMoQhMcBalypf+m1utn2wttWrcpjJ2dWHSz7YST4WNDiR5hxJuenvlMEJ2sy5HSfEpshMKYBWAUIQASs5telYQgABRKwsygDAKW0pKU1AC5snqJTMp6kVw6SAUpqQPPnqSmpRh1jk/TqKMPPvTwSsZElr10Xkl9LXit+BFwyR6xpcZMlzGmmwHQQS628dc8zVhye1yNsYb6VRo7JHxC5XMJM9QIQhXJAtc5Qh/h9brZ/5GrY1Q+nDZwNb/ALT/AL2pJ8LGhxI8t7QZFQjpcP8AcVEVhtf867ocftFV5XVsce5hPUMIXNc4EQCAZPztPA9yZKs9mOIp1IZUcXFvOZbLlMm/SClm2laGgk3TI7tmOEglsiTEmYaSHEW3Qe4pQ2Wczm5my1wB10m7tNAdVMr1HOzuFF2hgzo1+Z1xF7OdB4dSHVXGrUijDi12cF5sH5bzaP8A9KWeXdFske7KZw4X+I6liE5UplpLTqCQesFIIWgzGEpqSlNCAHBonaSZCepaeelcOj4Sgkt8/cnGBKMKYnGJDAnWBKx0gKkcnZnbGF+ub4qNVsCpPJmJ2vhfrgUeViy3R6pQhCsTBU/pg2cDiPqz7oVwqv0nbODr/Vu8Es+F/QaO6PLG2vz1T9o+JVaVY7X/ADr/ANr+6h0KbSec7KI1gm/CAuLRA1bGlb7Fx7KbXZiAc7HAZS6Q0OmOBvYzZQjh6X63/wCt3xKWKFH9a7+F97kk8s1Tv2fwPDNF2q918lhR2pSaNXE5adsgMltNzCASbai6bbtGkHucC8lzA0yxhALQy+Uug+zvUM0KP6x/8MfzLAo0f1j/AOGP51PJDfX2/wBFP1J9O/uRqxBc4tnLJiYmJtMWmE2p3qqHz6n8Nv8AOkvZQAMOqk7uawCY384qykuvsRceqIcJTUlKanEFtTtNMtT9NcOjzQnWC/Wm2efcnGJWOh1jU8GpFNqkBvxUmyyRExlmnqVjyRU8218P0PJ7muPwVVtR0NWwciVKdqUzwDj7iPin8jJS1kel0IQrEgVd6RD8kr/VP+yVYqv9IP8ApcR9TU+w5LLhZ2O6PKW1j8q79onvJUAqdtX8479r4KCUR2Oy3H9n0Q+o1rpAJixvpbXpU9+y6YLWy6ah5pBaQOY0yYHOEui0aKJs6k4uc5rsrmMLhYGYiwnfBU8MqaGqAXlrYyj2i2IkewACGkjj0KGI3m0ZfDSy6oRhtmU3Oyy+QWZrtAOcfo8IPHdKZOAaKjmuDgKdPM4AiXER7JiwuL8FJo4er8lFSLtyywWOR0X/AEsoBG+JCaZSqANqOqBmVpF2zlbmyhpABzA5tDu7Eik7fi/PwO4ql4fwZq7MphhfLvZzNlzQYNPMARHOOa1otdVCuauCqO5r6jYc+5iYIbzTYTlLbDcqZwvYz06f2VcJ3zsjiquVCUtuhSUpqsRFBP00wwJ9i4dHm/f4p5iZb8finmJWOiZhx57E+5tkzhRdTqlG3mFBvU0xWhr22HrdeQij+WF3AR3n+i0La7+cunchlGHB3zqkdzSfiqz0h7EFrN/c7uhCFYiCg7cE4av9TU+w5TlD2uPyet9U/wCyVyWzOrc8nbUHynneoKsNrjn+elQ6FcsMgNPQ5ocO42SrYaXEKwuLNMkgCYGs2hwNr8QFIbtd1pawxESHHnNmHe1rfq0skfjI/MpfwmI/GX+lR/cj4pHG94jqVbSHBtgxlLWkBsXzTMOGYGdSHe4LDtrlxl7GvknNM3nLa2kZBp0pH4yb+po/uu/mShj2H/IpdnrB/wAkuVfxO5n/ACFDbbswdlE86bmCHRAjdlgR1BVoVgcdS/8Abt7H1B8U2/E0iPzMGLEVHa8YM26E0dNo/j5OS8W8vz8ENKbokJYVSJlqkMCjhSKa4zo9T89o/unqZ+H9Uyzz2XT7PPnrCVlEWGAbJG/yVZ4mlAuB8POveq/Zov0dVuHxU/HPAaejdw83WaXEaY7GkbSfLz1rsPJDTynDjeXPPuP3LjNczU7V2/k0ZGIw7eDD9h3xKri+VdSGH5n0OwoQhaCAJnGszU3jixw7wU8kvFj1IA8k7bHO7PifvVWVb7fHykcFUEpIcKHnxMtdnYkNpXqARUktvLm5IIgcTZSKVZhiXsiB6oW+TPq3A5rWGYt11IlUKdwtHO9reJHdvPcpSwlq7KxxnoqLJtdwbUzGmXBjSI9WblzZv+kcgMgeKlVKYc7mim6GPmzLH1LSLCx5wJB45kxVwDAHmIY7I6m+HZRmDjlPRIDeIkFFTZrCDzC3m1TmGYgFj3AAyYghsdZCi3HfvYulJaf56j7cMw1PYaD6xjXMy7jMObwDgdBvAVPtKnD7ty80GMmTonJJgyD3KMglaIYbi7szTxFJVQlKCSlNVSIpqfYLJgJ+kuHR9uvnzwTtJ2nnp+9MN088U/T1Hno+KVlEW2zjB88W69qXtatzD1JrAm47O+xPxTG2qvM1UErkaG6ga3h25qoHErufJw38uZ9Gm7whcS2M3NXZ+0PELuXJkJxhP+k4+9v3p8XjiiWHwSZ1dCELQZwQhCAPJvpMIrO6HOHcVT04zDNpInqm/uV56YNjFVhwq1PtuHwVHTp5iAIEneQB2ncpw4Sk+ItDRs/5JhInJEnMC5t7GXQND0ngkVcMwNeQ0EMLm6uu4luTQ3gZuvKmGbLfqMp6qlP+ZZGy6w0pv1mwPYbKWi83fuV1fl79iW/Z7CXNAIdmAbznQTL5aS4WJDQAdJITL8FzHuBdlbVAy5gTlkjNHGY3bymq7K8Q4VePODzpobpH4wqNM5jMRcDTNmi4+ddCjLkwco84k2rsVrXAZyQ98U3NAcHaC4kEEGZ6lFqbNGRz2vBaJvlIuMvNOsEyY4wbpFPabw5rrHK8vAgRmMTYbrCwQdonI5oawZpkgGYLs0a6A6ToupYi5g5Yb5EMhZCFhXMwsJ9nn3JgJ+muM6h5vnz1J1nnz1hMt+HnwTjErKIdxWKysManzCstg0suHDzd1Qm5vDRaB49q13aT7K8wVYii1vzR8BKSa8I8HcyvwLpxk7geoW/suxclFUOxb4IMUXcPnMXFMFiMtR74mJ1XUOTjbvrMbh2MaGhgyyHZpmxvA3ACOtcmqal6BB2nH1O5oQhaDOCEIQB5U9Nx+WYjor1f/I5a+Qtm9PqcY/FD/wCRV+25a0Ukdh5bjmHoZ3Bsga6zFhO4Hgn6mAc0TbsmdRujpHemcLiMjg4AGOMxpG5WOFruLWSwuyuc4H1kF5EONj7UQFOcpJ6bFMOMZKnv/wAGG0qzS4AvBYYMPgj3303cEVMfXZEvqCQCJJMjcROoU1mIcNaTy4tZMAQQ3Vwgc05XNgjQgFRn4hgNJwz5qeQEFoFmEk3k307lNNt6xRVxUVpJrv4Gau0aoPPDSfp0mT72pH4xBmaVEyPmER0iCFZtxzJcBVm7nAuztPOc0hk6j2SZ0v1qhqGSTxJTwSlvGhMRuO0rEoQsK5mHGJ+mo7VJYuMZCwnGefemwnWBKyiK/aZurbBvmkqzalM6qywP5kLktkdhxMqqQn1nWfFdJ5FMA52NYdzQXHqi3vhaDsakHVXtIsZsu5ci2DaG4hwaAQWNB3xDiR3x3JZu2oHYKouZ01CEK5nBCEIA8wcpLI2jivr3+8/1WqLc+Venl2liR/qA97GH4rS1OOw8tzIVhga0tymmXhuYiCLZwBex3iRG9Vyl4HEhmY3kthtgRMg3k/RXJq0NhupE78OFi5rm80gS2Q7NSDSSLZrtHYehN/hLAxzWvM3eHXBzTGWItLJvO9Lo4xhyS/KWlriS1xk5SHacCTHWs0KrXFgL2FsAZHAAghhHtOGUCem8hZ6rl37Gm75rXv1Iu1q+ZwhwcIEEXvlaDrfUe+d6gFSMcyHuEAdALSIgb227lHWmCSiqMuI25NsSsLKwnEFt3KSw27FHbuUlgsuM6hYTtNNBO00jKxHyyRdQ8e8tbDSQOhTm6KHtJvNSRepXEXhsb9GD8r2HwXfuRxnyFc8aoHc0fevP/oz+d7D4FehORwfklU8a3/BiH+6hF+y/qb8hCFoMwIQhAHnDljZG06/T6s99Ji0NdB5bBG0qn7NP7A+5c+BSIeQIWUQuihKFnKsQgASSVkpMIAJQhC6AtilNUZqlMSsaJkefenWJtqeYkZWI+wJjaDOapVNqbx9OynHiLzXgK70aMVuw+BXovkjpRgXHjWce5rB8F5z9HP8AqWjiV6b5N8PkwLOl7z74+Cd/ur6GdP8Apfc2hCEK5AEIQgDz7y6M/wAQ66NM/bHwXNZXVOXulGNpn52Hb7n1P6LlRCRDMVKEmEBMcFQiVhYlACsyxmWJQgDMhCxKEAOM1UtoURmqlt3efNkrHiLB4+dE6wptoTrAkZVEygPPendqUuZojCtnvHvlWONoZqZtu7j19qhdSNNXGjUNhWxbP2x4heqvRKllwlIdB+0V5W2U38spj6bfEL1rsdkUKY+iFf8AuL6GLyV1JiEIViQIQhAHDuX+mfwmgeNGJ6nu+8LkwqHoPZ8V2b/+gKPOwrvoVR3Fn3ri5CRDMXn4juP3olvSOxNoBXTg6GA6EHtjxQaJ1TaAY0kIAVk8/wBUnKl+tPGesI9ZxHcgBEISsw6kntQAtmqls3KIzVTGLjHiONHwTzB589KbbuUmgyfPZ4qTZeKJuDZ4fDRXhpS2IkkeIO7t96r9nUJi1rduv3LYMNQ7LX7YNu1Z5PU0HP8AD4bLtCm3T5RvivV+DEU2fsjwXmnE4GNrYcfOe3xXpmgOa3qHgtUHck+hhnpa6i0IQrEgQhCAOT8vOHJZhz0VB2/Jrh7gvQHLdQnC0TwqOHewn/iuC1mQT57Ui3Y72RGhSaWzajm5w0lsxMi5ETAmTEjRNObxlTsHjmBrG1GuPq6mZpaQNS3MHAi/s2gi6Wbkl4TsFFvxGMJg2wW1GlpzQHEuadHzbfBZFhN0jF7Paym1wcSXRa0ey0k7jv4KyGObVaGgtYZBIghtqpduBuQZ4WKkVaNN7A1ozkScrIAcYqZWnKZJcB1jIAPaWZ4sou3e5sWFGUajT03NXhEK2dssFhf7EMe7KTzgWvgDKYMRvVUVqjNS2McoOO4lCysJhBdPVTWKHS1U6j57UsikB5reKm4Wn1ef7KNSHC4+9W2Aw8+468dSbaX8yoyZqii1wNCxNunhEknw9y2HDYbSZkmNCRMAmTGkyI61EwGCytDnCBbcYggi/SRfo71c0nyGtAIA1m8mwE9ELM9dEUNVx2G/xfA9J8Cu/MFh1LieHwr6+2sNkYXNpA5yNGkzqd25duWzC3+xixdwQhCuRBCEIA0TlipzgWHhXb72VB8VwPEUb+eHgvRXKjhs+z3/AEXMPvj4rz/Xp+Pn+6k34iqXhKx1P7kgt8PeplSmntkYdr6oa4Aw1+VpMNc9rSWNJneY8N6HKlZxRt0T6WyfVvhhc4VA9sDmnmkOEPGaXS0Wy30Gqg7UD3uaWNiGlwyncahbLdD7VhYHoVpWoucWZw0OdmcWPbzmE1/V2PNcG7/amQs1WvD3kgB7R7UhmUesbVux0iQ53ztCsKm07er77+Te4JxpWka7Xr1WEh5cCWkEPF4dc+1cSbyoRHv8VZ7WonNnDC1hAAJu2YvBBOW882TGm5Vrluw6atGHEtSpiJQslYTkxyjqrClu89Pgq+jqFZ0RbzwPntSyK4ZLwzPPvPuWy7JwpOXXhpvuR7wYHQq/Z2BmTwcBp1kdwHgVsFEBsZYsTBBN77uOup4BZJSt0jWlSLvF4vNDGyGC0EgmwN57SpVCgTDWiXvPNHieoKv2dh5I6bAcejuXRthbHbT593PIiSLAcGyljHWkJOdKxfo96PMwrDlAzuu929x6/grdCFvjFRVIxN27BCEJjgIQhAFB6eUS7AV4Ew0OPU0gn3SexeeMQRPEf08V6a2zH4PWnT1T54RlK8pesKm462UjKlQ69yGYMva9wiGQTxGZwb23ITTSp+zsWxmYVGF7HgBwD8h1BkGDvC5K0tDqpvUzgsM5pJeHg5GlknK0y9r/AGnWjLLwN8b9C9i8cKDqf+YAMzXBxbNoBJAu0tGWCDzbTwuMRtWo7DuqxkcaTg3KRlyNr08ssJJAb8o2SIjKN5UGvh21AYpscc9Ec1gaYdTb6wlrS0jnkjNBva1lizZnc13sbEqVRZrWLxIcKYAjLTAOkE5nutG7nBRSrTa2zmsMsIy2BGYEgnMbAwS3KBeLGRuVU5bYNONoxYialqIWFkrATiD1HVXeCpz3Hwd9ypcK3nLadm4fq4ePjmHd0Kc2Wwi1wphsDQi9r80nTrbHWrjDUoHO0LtN5vMKuwdIXJ0Fzqb/AHrevQn0UdVd6+u2Gj82zo4niVm+hZy9Sb6L+jDy8VqlmwMrd/at5AWGMgQBASlpw4ZdWZZzzAhCFYQEIQgAQhCAEVqQc0tcJDgQRxBEELy9t/YJw+JrUtRTqOaCdSATlPa2CvUi0r005OWYx5rU3errEAGRLHwIBI1BAAEjgkm6VjR6nAhh4UvZ+CY4VC8vBDebEAE6m5sSGgkNtMG6vNt+hOMw85qLi0H2mc5vXa4HWtfpY19MnKS2ZBG7Qi46i4dp4qV5l4WUSSepcMoOpikx1PM/1IA58NIqVnSxzXC5zuyk5oiSomK2jNEuLDn5sSxxawuD2VHAukf5TIk6kx7KaG2XEc4ZiSTmJOYS7MRwjNftKUccDoYc4MzBxIYXetL36fom37xHSYfpu7aLqaqkzXauIcQASSGzE31Mm/WUy4qx200+sJkOsDIyG5vDnMs4iYno7FWOWuOqsyy0ZgrCwVkFOKScEOct12VTt2DvBIdHEyfcOK1PY2CdVqZR0HqEi56F2Tk+9Fw5zalQHJTMsHznfOdxWbFlyNGGtLNr9EvQ2nSptqVWA1SJh1wydBHGNStrAhIZUnQFOKuGkloQk23qCEIVRQQhCABCEIAEIQgAQhCAEuYDqqDbXoNhcSD6yk0k/pAZXfvNgrYUKcsOMtxlJo5FtjkS1NCqRwa8SP3hf3LTNq8nmMoXNIvbxZzvdr7l6QhJLAdw7kn6c1tL3GzJ7o8mVqJBhwIPTYqHWw8iy9W7Q9H8PWPylGm6d5aJ8FrW0eSLAVRzWOpHix3wdIXM8luvYKTPNhYU/h8IXHTt18F2XGchdIO5uJeB002k94cPBXGxeRbCsAdUq1qt5yktay3FoE+9EcZTdR3DJWrNM5O/RV1azG822d8WNzYHuXctn4BtJjWNFgErB4GnRYGU2NY0CAGiAn00cOnmluEp2qWwIQhWJghCEACEIQAIQhAH/9k="/>
          <p:cNvSpPr>
            <a:spLocks noChangeAspect="1" noChangeArrowheads="1"/>
          </p:cNvSpPr>
          <p:nvPr/>
        </p:nvSpPr>
        <p:spPr bwMode="auto">
          <a:xfrm>
            <a:off x="155575" y="-52680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RQUExQVFRUVFRkaGBgXFRQXFBcYGBgXHBoXFxQYHSYfFxwjGRgYHy8gIycpLCwsGB4xNTAqNSYsLCkBCQoKDgwOGg8PGCwlHyQpKiwsKSkvLC8sKSwpKSwsKSwsLCksLCwsLCkpLCwpLCwsKiwpLCksLCksLCwsLCksKf/AABEIAS0ApwMBIgACEQEDEQH/xAAcAAABBAMBAAAAAAAAAAAAAAAAAgMEBQEGBwj/xABMEAABAwIDAwgFBgwFAwUBAAABAAIRAyEEEjEFQVEHImFxgZGx8AYTMqHBI1Jic7LRFBUkM0JTcpKT0uHxJUNjosI0grM1VGSj4gj/xAAYAQADAQEAAAAAAAAAAAAAAAAAAgMEAf/EAC8RAAICAAQEBQMDBQAAAAAAAAABAhEDEiExMkFh8CJCUZHRcYGxEzNSI0PB4fH/2gAMAwEAAhEDEQA/AO4oQhAAhCYxWNp0xNR7GDi5waO8lAD6FreL5Rdn07OxVM/sy/sloI3rX6/LVhW1soaXUh/mBwzG+opxp1uB6EuZHaZ0RRsftOlQbnrVGU28XuDR1CdSuZ7Z5ecOGEYdlTOQYc9rYaeOQOv3jtXNdp+l7a1Q1Khq1XnRz3NB6g0Ahg6BZccvRDKK5s9CbL9NcHiKnqqVdrqhBhsOaXRrlzAZrXsrteX9jemTMPXZWZRaXsMtL31CAbgmGxNit4ocvVS2ajSnhLhOv6UkCLLik+aBpcmdoQuKYnluruM0m0xFyxzZJaASSHB14G6B7M7yBU4vlkx1RvMqNYY5waxusm7SZ+OoRn6HMvU9AoXAtg8qmNFemXVXVmzDqbmsGYEgmCBYgTBXVMFyk4N7sj3mk8Egh4gSLHnC3fCM/qGV8jaUJnC4xlQZqb2vHFrgR7k8nTT2FBCELoAhCEACEIQAKBt7agw2Gq1jf1bCY4ncO+FPWp8qTyNmV435R/uCWTpM7HVnFNp8q2NqO/PO3zlOVpHDKFq2M2zVqElz3EnfJOqiVRBKbK4ooG2L9Z5+9JLkLEJjhnMsZkQiEAAKyHIjz1JJQA415t0adiXn7EyCnAbIAm4XEZDPfpMbwJ0K2jGbSZVMt3lzoJmHPme2wv0rTQpOGqwEko2PGVGxYfaj6bs1Oo5jgbQ52tr2I4dWi270f5WMTQIbWPr2D51nx9F+/wD7gucNrn4bk6MSf6KbgPdnozYvKHg8TAFUU3n9CpzTPAH2T2FbICvLDcRM3186rb/RblJxGEAYYrUh+g43A+g/UdRkLqnJb6nHBPY7yhapsPlLweJgGp6l5/Rqw2/Q/wBk989C2prpEi4KqpJ7E2qMoQhMcBalypf+m1utn2wttWrcpjJ2dWHSz7YST4WNDiR5hxJuenvlMEJ2sy5HSfEpshMKYBWAUIQASs5telYQgABRKwsygDAKW0pKU1AC5snqJTMp6kVw6SAUpqQPPnqSmpRh1jk/TqKMPPvTwSsZElr10Xkl9LXit+BFwyR6xpcZMlzGmmwHQQS628dc8zVhye1yNsYb6VRo7JHxC5XMJM9QIQhXJAtc5Qh/h9brZ/5GrY1Q+nDZwNb/ALT/AL2pJ8LGhxI8t7QZFQjpcP8AcVEVhtf867ocftFV5XVsce5hPUMIXNc4EQCAZPztPA9yZKs9mOIp1IZUcXFvOZbLlMm/SClm2laGgk3TI7tmOEglsiTEmYaSHEW3Qe4pQ2Wczm5my1wB10m7tNAdVMr1HOzuFF2hgzo1+Z1xF7OdB4dSHVXGrUijDi12cF5sH5bzaP8A9KWeXdFske7KZw4X+I6liE5UplpLTqCQesFIIWgzGEpqSlNCAHBonaSZCepaeelcOj4Sgkt8/cnGBKMKYnGJDAnWBKx0gKkcnZnbGF+ub4qNVsCpPJmJ2vhfrgUeViy3R6pQhCsTBU/pg2cDiPqz7oVwqv0nbODr/Vu8Es+F/QaO6PLG2vz1T9o+JVaVY7X/ADr/ANr+6h0KbSec7KI1gm/CAuLRA1bGlb7Fx7KbXZiAc7HAZS6Q0OmOBvYzZQjh6X63/wCt3xKWKFH9a7+F97kk8s1Tv2fwPDNF2q918lhR2pSaNXE5adsgMltNzCASbai6bbtGkHucC8lzA0yxhALQy+Uug+zvUM0KP6x/8MfzLAo0f1j/AOGP51PJDfX2/wBFP1J9O/uRqxBc4tnLJiYmJtMWmE2p3qqHz6n8Nv8AOkvZQAMOqk7uawCY384qykuvsRceqIcJTUlKanEFtTtNMtT9NcOjzQnWC/Wm2efcnGJWOh1jU8GpFNqkBvxUmyyRExlmnqVjyRU8218P0PJ7muPwVVtR0NWwciVKdqUzwDj7iPin8jJS1kel0IQrEgVd6RD8kr/VP+yVYqv9IP8ApcR9TU+w5LLhZ2O6PKW1j8q79onvJUAqdtX8479r4KCUR2Oy3H9n0Q+o1rpAJixvpbXpU9+y6YLWy6ah5pBaQOY0yYHOEui0aKJs6k4uc5rsrmMLhYGYiwnfBU8MqaGqAXlrYyj2i2IkewACGkjj0KGI3m0ZfDSy6oRhtmU3Oyy+QWZrtAOcfo8IPHdKZOAaKjmuDgKdPM4AiXER7JiwuL8FJo4er8lFSLtyywWOR0X/AEsoBG+JCaZSqANqOqBmVpF2zlbmyhpABzA5tDu7Eik7fi/PwO4ql4fwZq7MphhfLvZzNlzQYNPMARHOOa1otdVCuauCqO5r6jYc+5iYIbzTYTlLbDcqZwvYz06f2VcJ3zsjiquVCUtuhSUpqsRFBP00wwJ9i4dHm/f4p5iZb8finmJWOiZhx57E+5tkzhRdTqlG3mFBvU0xWhr22HrdeQij+WF3AR3n+i0La7+cunchlGHB3zqkdzSfiqz0h7EFrN/c7uhCFYiCg7cE4av9TU+w5TlD2uPyet9U/wCyVyWzOrc8nbUHynneoKsNrjn+elQ6FcsMgNPQ5ocO42SrYaXEKwuLNMkgCYGs2hwNr8QFIbtd1pawxESHHnNmHe1rfq0skfjI/MpfwmI/GX+lR/cj4pHG94jqVbSHBtgxlLWkBsXzTMOGYGdSHe4LDtrlxl7GvknNM3nLa2kZBp0pH4yb+po/uu/mShj2H/IpdnrB/wAkuVfxO5n/ACFDbbswdlE86bmCHRAjdlgR1BVoVgcdS/8Abt7H1B8U2/E0iPzMGLEVHa8YM26E0dNo/j5OS8W8vz8ENKbokJYVSJlqkMCjhSKa4zo9T89o/unqZ+H9Uyzz2XT7PPnrCVlEWGAbJG/yVZ4mlAuB8POveq/Zov0dVuHxU/HPAaejdw83WaXEaY7GkbSfLz1rsPJDTynDjeXPPuP3LjNczU7V2/k0ZGIw7eDD9h3xKri+VdSGH5n0OwoQhaCAJnGszU3jixw7wU8kvFj1IA8k7bHO7PifvVWVb7fHykcFUEpIcKHnxMtdnYkNpXqARUktvLm5IIgcTZSKVZhiXsiB6oW+TPq3A5rWGYt11IlUKdwtHO9reJHdvPcpSwlq7KxxnoqLJtdwbUzGmXBjSI9WblzZv+kcgMgeKlVKYc7mim6GPmzLH1LSLCx5wJB45kxVwDAHmIY7I6m+HZRmDjlPRIDeIkFFTZrCDzC3m1TmGYgFj3AAyYghsdZCi3HfvYulJaf56j7cMw1PYaD6xjXMy7jMObwDgdBvAVPtKnD7ty80GMmTonJJgyD3KMglaIYbi7szTxFJVQlKCSlNVSIpqfYLJgJ+kuHR9uvnzwTtJ2nnp+9MN088U/T1Hno+KVlEW2zjB88W69qXtatzD1JrAm47O+xPxTG2qvM1UErkaG6ga3h25qoHErufJw38uZ9Gm7whcS2M3NXZ+0PELuXJkJxhP+k4+9v3p8XjiiWHwSZ1dCELQZwQhCAPJvpMIrO6HOHcVT04zDNpInqm/uV56YNjFVhwq1PtuHwVHTp5iAIEneQB2ncpw4Sk+ItDRs/5JhInJEnMC5t7GXQND0ngkVcMwNeQ0EMLm6uu4luTQ3gZuvKmGbLfqMp6qlP+ZZGy6w0pv1mwPYbKWi83fuV1fl79iW/Z7CXNAIdmAbznQTL5aS4WJDQAdJITL8FzHuBdlbVAy5gTlkjNHGY3bymq7K8Q4VePODzpobpH4wqNM5jMRcDTNmi4+ddCjLkwco84k2rsVrXAZyQ98U3NAcHaC4kEEGZ6lFqbNGRz2vBaJvlIuMvNOsEyY4wbpFPabw5rrHK8vAgRmMTYbrCwQdonI5oawZpkgGYLs0a6A6ToupYi5g5Yb5EMhZCFhXMwsJ9nn3JgJ+muM6h5vnz1J1nnz1hMt+HnwTjErKIdxWKysManzCstg0suHDzd1Qm5vDRaB49q13aT7K8wVYii1vzR8BKSa8I8HcyvwLpxk7geoW/suxclFUOxb4IMUXcPnMXFMFiMtR74mJ1XUOTjbvrMbh2MaGhgyyHZpmxvA3ACOtcmqal6BB2nH1O5oQhaDOCEIQB5U9Nx+WYjor1f/I5a+Qtm9PqcY/FD/wCRV+25a0Ukdh5bjmHoZ3Bsga6zFhO4Hgn6mAc0TbsmdRujpHemcLiMjg4AGOMxpG5WOFruLWSwuyuc4H1kF5EONj7UQFOcpJ6bFMOMZKnv/wAGG0qzS4AvBYYMPgj3303cEVMfXZEvqCQCJJMjcROoU1mIcNaTy4tZMAQQ3Vwgc05XNgjQgFRn4hgNJwz5qeQEFoFmEk3k307lNNt6xRVxUVpJrv4Gau0aoPPDSfp0mT72pH4xBmaVEyPmER0iCFZtxzJcBVm7nAuztPOc0hk6j2SZ0v1qhqGSTxJTwSlvGhMRuO0rEoQsK5mHGJ+mo7VJYuMZCwnGefemwnWBKyiK/aZurbBvmkqzalM6qywP5kLktkdhxMqqQn1nWfFdJ5FMA52NYdzQXHqi3vhaDsakHVXtIsZsu5ci2DaG4hwaAQWNB3xDiR3x3JZu2oHYKouZ01CEK5nBCEIA8wcpLI2jivr3+8/1WqLc+Venl2liR/qA97GH4rS1OOw8tzIVhga0tymmXhuYiCLZwBex3iRG9Vyl4HEhmY3kthtgRMg3k/RXJq0NhupE78OFi5rm80gS2Q7NSDSSLZrtHYehN/hLAxzWvM3eHXBzTGWItLJvO9Lo4xhyS/KWlriS1xk5SHacCTHWs0KrXFgL2FsAZHAAghhHtOGUCem8hZ6rl37Gm75rXv1Iu1q+ZwhwcIEEXvlaDrfUe+d6gFSMcyHuEAdALSIgb227lHWmCSiqMuI25NsSsLKwnEFt3KSw27FHbuUlgsuM6hYTtNNBO00jKxHyyRdQ8e8tbDSQOhTm6KHtJvNSRepXEXhsb9GD8r2HwXfuRxnyFc8aoHc0fevP/oz+d7D4FehORwfklU8a3/BiH+6hF+y/qb8hCFoMwIQhAHnDljZG06/T6s99Ji0NdB5bBG0qn7NP7A+5c+BSIeQIWUQuihKFnKsQgASSVkpMIAJQhC6AtilNUZqlMSsaJkefenWJtqeYkZWI+wJjaDOapVNqbx9OynHiLzXgK70aMVuw+BXovkjpRgXHjWce5rB8F5z9HP8AqWjiV6b5N8PkwLOl7z74+Cd/ur6GdP8Apfc2hCEK5AEIQgDz7y6M/wAQ66NM/bHwXNZXVOXulGNpn52Hb7n1P6LlRCRDMVKEmEBMcFQiVhYlACsyxmWJQgDMhCxKEAOM1UtoURmqlt3efNkrHiLB4+dE6wptoTrAkZVEygPPendqUuZojCtnvHvlWONoZqZtu7j19qhdSNNXGjUNhWxbP2x4heqvRKllwlIdB+0V5W2U38spj6bfEL1rsdkUKY+iFf8AuL6GLyV1JiEIViQIQhAHDuX+mfwmgeNGJ6nu+8LkwqHoPZ8V2b/+gKPOwrvoVR3Fn3ri5CRDMXn4juP3olvSOxNoBXTg6GA6EHtjxQaJ1TaAY0kIAVk8/wBUnKl+tPGesI9ZxHcgBEISsw6kntQAtmqls3KIzVTGLjHiONHwTzB589KbbuUmgyfPZ4qTZeKJuDZ4fDRXhpS2IkkeIO7t96r9nUJi1rduv3LYMNQ7LX7YNu1Z5PU0HP8AD4bLtCm3T5RvivV+DEU2fsjwXmnE4GNrYcfOe3xXpmgOa3qHgtUHck+hhnpa6i0IQrEgQhCAOT8vOHJZhz0VB2/Jrh7gvQHLdQnC0TwqOHewn/iuC1mQT57Ui3Y72RGhSaWzajm5w0lsxMi5ETAmTEjRNObxlTsHjmBrG1GuPq6mZpaQNS3MHAi/s2gi6Wbkl4TsFFvxGMJg2wW1GlpzQHEuadHzbfBZFhN0jF7Paym1wcSXRa0ey0k7jv4KyGObVaGgtYZBIghtqpduBuQZ4WKkVaNN7A1ozkScrIAcYqZWnKZJcB1jIAPaWZ4sou3e5sWFGUajT03NXhEK2dssFhf7EMe7KTzgWvgDKYMRvVUVqjNS2McoOO4lCysJhBdPVTWKHS1U6j57UsikB5reKm4Wn1ef7KNSHC4+9W2Aw8+468dSbaX8yoyZqii1wNCxNunhEknw9y2HDYbSZkmNCRMAmTGkyI61EwGCytDnCBbcYggi/SRfo71c0nyGtAIA1m8mwE9ELM9dEUNVx2G/xfA9J8Cu/MFh1LieHwr6+2sNkYXNpA5yNGkzqd25duWzC3+xixdwQhCuRBCEIA0TlipzgWHhXb72VB8VwPEUb+eHgvRXKjhs+z3/AEXMPvj4rz/Xp+Pn+6k34iqXhKx1P7kgt8PeplSmntkYdr6oa4Aw1+VpMNc9rSWNJneY8N6HKlZxRt0T6WyfVvhhc4VA9sDmnmkOEPGaXS0Wy30Gqg7UD3uaWNiGlwyncahbLdD7VhYHoVpWoucWZw0OdmcWPbzmE1/V2PNcG7/amQs1WvD3kgB7R7UhmUesbVux0iQ53ztCsKm07er77+Te4JxpWka7Xr1WEh5cCWkEPF4dc+1cSbyoRHv8VZ7WonNnDC1hAAJu2YvBBOW882TGm5Vrluw6atGHEtSpiJQslYTkxyjqrClu89Pgq+jqFZ0RbzwPntSyK4ZLwzPPvPuWy7JwpOXXhpvuR7wYHQq/Z2BmTwcBp1kdwHgVsFEBsZYsTBBN77uOup4BZJSt0jWlSLvF4vNDGyGC0EgmwN57SpVCgTDWiXvPNHieoKv2dh5I6bAcejuXRthbHbT593PIiSLAcGyljHWkJOdKxfo96PMwrDlAzuu929x6/grdCFvjFRVIxN27BCEJjgIQhAFB6eUS7AV4Ew0OPU0gn3SexeeMQRPEf08V6a2zH4PWnT1T54RlK8pesKm462UjKlQ69yGYMva9wiGQTxGZwb23ITTSp+zsWxmYVGF7HgBwD8h1BkGDvC5K0tDqpvUzgsM5pJeHg5GlknK0y9r/AGnWjLLwN8b9C9i8cKDqf+YAMzXBxbNoBJAu0tGWCDzbTwuMRtWo7DuqxkcaTg3KRlyNr08ssJJAb8o2SIjKN5UGvh21AYpscc9Ec1gaYdTb6wlrS0jnkjNBva1lizZnc13sbEqVRZrWLxIcKYAjLTAOkE5nutG7nBRSrTa2zmsMsIy2BGYEgnMbAwS3KBeLGRuVU5bYNONoxYialqIWFkrATiD1HVXeCpz3Hwd9ypcK3nLadm4fq4ePjmHd0Kc2Wwi1wphsDQi9r80nTrbHWrjDUoHO0LtN5vMKuwdIXJ0Fzqb/AHrevQn0UdVd6+u2Gj82zo4niVm+hZy9Sb6L+jDy8VqlmwMrd/at5AWGMgQBASlpw4ZdWZZzzAhCFYQEIQgAQhCAEVqQc0tcJDgQRxBEELy9t/YJw+JrUtRTqOaCdSATlPa2CvUi0r005OWYx5rU3errEAGRLHwIBI1BAAEjgkm6VjR6nAhh4UvZ+CY4VC8vBDebEAE6m5sSGgkNtMG6vNt+hOMw85qLi0H2mc5vXa4HWtfpY19MnKS2ZBG7Qi46i4dp4qV5l4WUSSepcMoOpikx1PM/1IA58NIqVnSxzXC5zuyk5oiSomK2jNEuLDn5sSxxawuD2VHAukf5TIk6kx7KaG2XEc4ZiSTmJOYS7MRwjNftKUccDoYc4MzBxIYXetL36fom37xHSYfpu7aLqaqkzXauIcQASSGzE31Mm/WUy4qx200+sJkOsDIyG5vDnMs4iYno7FWOWuOqsyy0ZgrCwVkFOKScEOct12VTt2DvBIdHEyfcOK1PY2CdVqZR0HqEi56F2Tk+9Fw5zalQHJTMsHznfOdxWbFlyNGGtLNr9EvQ2nSptqVWA1SJh1wydBHGNStrAhIZUnQFOKuGkloQk23qCEIVRQQhCABCEIAEIQgAQhCAEuYDqqDbXoNhcSD6yk0k/pAZXfvNgrYUKcsOMtxlJo5FtjkS1NCqRwa8SP3hf3LTNq8nmMoXNIvbxZzvdr7l6QhJLAdw7kn6c1tL3GzJ7o8mVqJBhwIPTYqHWw8iy9W7Q9H8PWPylGm6d5aJ8FrW0eSLAVRzWOpHix3wdIXM8luvYKTPNhYU/h8IXHTt18F2XGchdIO5uJeB002k94cPBXGxeRbCsAdUq1qt5yktay3FoE+9EcZTdR3DJWrNM5O/RV1azG822d8WNzYHuXctn4BtJjWNFgErB4GnRYGU2NY0CAGiAn00cOnmluEp2qWwIQhWJghCEACEIQAIQhAH/9k="/>
          <p:cNvSpPr>
            <a:spLocks noChangeAspect="1" noChangeArrowheads="1"/>
          </p:cNvSpPr>
          <p:nvPr/>
        </p:nvSpPr>
        <p:spPr bwMode="auto">
          <a:xfrm>
            <a:off x="307975" y="-37440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http://www.whymormonism.org/files/2008/07/Bible-book-Mormo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294060"/>
            <a:ext cx="3972305" cy="4953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4572000" y="1319191"/>
            <a:ext cx="4572000" cy="4893647"/>
          </a:xfrm>
          <a:prstGeom prst="rect">
            <a:avLst/>
          </a:prstGeom>
        </p:spPr>
        <p:txBody>
          <a:bodyPr>
            <a:spAutoFit/>
          </a:bodyPr>
          <a:lstStyle/>
          <a:p>
            <a:pPr marL="514350" indent="-51435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endParaRPr lang="en-US" sz="2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6004712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1679321"/>
            <a:ext cx="3746696" cy="5178679"/>
          </a:xfrm>
          <a:prstGeom prst="rect">
            <a:avLst/>
          </a:prstGeom>
        </p:spPr>
      </p:pic>
      <p:sp>
        <p:nvSpPr>
          <p:cNvPr id="2" name="Title 1"/>
          <p:cNvSpPr>
            <a:spLocks noGrp="1"/>
          </p:cNvSpPr>
          <p:nvPr>
            <p:ph type="ctrTitle"/>
          </p:nvPr>
        </p:nvSpPr>
        <p:spPr>
          <a:xfrm>
            <a:off x="685800" y="701678"/>
            <a:ext cx="7772400" cy="1470025"/>
          </a:xfrm>
        </p:spPr>
        <p:txBody>
          <a:bodyPr>
            <a:normAutofit fontScale="90000"/>
          </a:bodyPr>
          <a:lstStyle/>
          <a:p>
            <a:r>
              <a:rPr lang="en-US" sz="7200" dirty="0">
                <a:latin typeface="Britannic Bold"/>
                <a:cs typeface="Britannic Bold"/>
              </a:rPr>
              <a:t>27: Personal Study Model II</a:t>
            </a:r>
          </a:p>
        </p:txBody>
      </p:sp>
      <p:sp>
        <p:nvSpPr>
          <p:cNvPr id="3" name="Subtitle 2"/>
          <p:cNvSpPr>
            <a:spLocks noGrp="1"/>
          </p:cNvSpPr>
          <p:nvPr>
            <p:ph type="subTitle" idx="1"/>
          </p:nvPr>
        </p:nvSpPr>
        <p:spPr>
          <a:xfrm>
            <a:off x="4061714" y="4569557"/>
            <a:ext cx="5346860" cy="1752600"/>
          </a:xfrm>
        </p:spPr>
        <p:txBody>
          <a:bodyPr>
            <a:normAutofit/>
          </a:bodyPr>
          <a:lstStyle/>
          <a:p>
            <a:r>
              <a:rPr lang="en-US" sz="2400" dirty="0"/>
              <a:t>Teaching Templates for </a:t>
            </a:r>
          </a:p>
          <a:p>
            <a:r>
              <a:rPr lang="en-US" sz="2400" dirty="0"/>
              <a:t>The Basic Pattern Outcomes</a:t>
            </a:r>
          </a:p>
        </p:txBody>
      </p:sp>
    </p:spTree>
    <p:extLst>
      <p:ext uri="{BB962C8B-B14F-4D97-AF65-F5344CB8AC3E}">
        <p14:creationId xmlns:p14="http://schemas.microsoft.com/office/powerpoint/2010/main" val="427219405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08"/>
            <a:ext cx="8229600" cy="1143000"/>
          </a:xfrm>
        </p:spPr>
        <p:txBody>
          <a:bodyPr/>
          <a:lstStyle/>
          <a:p>
            <a:r>
              <a:rPr lang="en-US" dirty="0"/>
              <a:t>Personal Scripture Study Model II</a:t>
            </a:r>
          </a:p>
        </p:txBody>
      </p:sp>
      <p:sp>
        <p:nvSpPr>
          <p:cNvPr id="3" name="Content Placeholder 2"/>
          <p:cNvSpPr>
            <a:spLocks noGrp="1"/>
          </p:cNvSpPr>
          <p:nvPr>
            <p:ph idx="1"/>
          </p:nvPr>
        </p:nvSpPr>
        <p:spPr>
          <a:xfrm>
            <a:off x="228600" y="1130892"/>
            <a:ext cx="8756374" cy="4737652"/>
          </a:xfrm>
        </p:spPr>
        <p:txBody>
          <a:bodyPr>
            <a:normAutofit/>
          </a:bodyPr>
          <a:lstStyle/>
          <a:p>
            <a:r>
              <a:rPr lang="en-US" dirty="0"/>
              <a:t>Tell the story about your passage</a:t>
            </a:r>
          </a:p>
          <a:p>
            <a:r>
              <a:rPr lang="en-US" dirty="0"/>
              <a:t>Explain the doctrine in the passage</a:t>
            </a:r>
          </a:p>
          <a:p>
            <a:r>
              <a:rPr lang="en-US" dirty="0"/>
              <a:t>Describe why this doctrine is important to God</a:t>
            </a:r>
          </a:p>
          <a:p>
            <a:r>
              <a:rPr lang="en-US" dirty="0"/>
              <a:t>Share why this doctrine is important to you</a:t>
            </a:r>
          </a:p>
        </p:txBody>
      </p:sp>
      <p:sp>
        <p:nvSpPr>
          <p:cNvPr id="4" name="Rectangle 3"/>
          <p:cNvSpPr/>
          <p:nvPr/>
        </p:nvSpPr>
        <p:spPr>
          <a:xfrm>
            <a:off x="2718371" y="3596716"/>
            <a:ext cx="3707257" cy="3046988"/>
          </a:xfrm>
          <a:prstGeom prst="rect">
            <a:avLst/>
          </a:prstGeom>
        </p:spPr>
        <p:txBody>
          <a:bodyPr wrap="square">
            <a:spAutoFit/>
          </a:bodyPr>
          <a:lstStyle/>
          <a:p>
            <a:pPr marL="342900" indent="-3429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342900" indent="-3429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342900" indent="-3429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342900" indent="-3429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342900" indent="-3429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342900" indent="-3429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342900" indent="-3429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342900" indent="-3429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p:txBody>
      </p:sp>
    </p:spTree>
    <p:extLst>
      <p:ext uri="{BB962C8B-B14F-4D97-AF65-F5344CB8AC3E}">
        <p14:creationId xmlns:p14="http://schemas.microsoft.com/office/powerpoint/2010/main" val="157905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1679321"/>
            <a:ext cx="3746696" cy="5178679"/>
          </a:xfrm>
          <a:prstGeom prst="rect">
            <a:avLst/>
          </a:prstGeom>
        </p:spPr>
      </p:pic>
      <p:sp>
        <p:nvSpPr>
          <p:cNvPr id="2" name="Title 1"/>
          <p:cNvSpPr>
            <a:spLocks noGrp="1"/>
          </p:cNvSpPr>
          <p:nvPr>
            <p:ph type="ctrTitle"/>
          </p:nvPr>
        </p:nvSpPr>
        <p:spPr>
          <a:xfrm>
            <a:off x="685800" y="701678"/>
            <a:ext cx="7772400" cy="1470025"/>
          </a:xfrm>
        </p:spPr>
        <p:txBody>
          <a:bodyPr>
            <a:normAutofit fontScale="90000"/>
          </a:bodyPr>
          <a:lstStyle/>
          <a:p>
            <a:r>
              <a:rPr lang="en-US" sz="7200" dirty="0">
                <a:latin typeface="Britannic Bold"/>
                <a:cs typeface="Britannic Bold"/>
              </a:rPr>
              <a:t>28: Studying Together</a:t>
            </a:r>
          </a:p>
        </p:txBody>
      </p:sp>
      <p:sp>
        <p:nvSpPr>
          <p:cNvPr id="3" name="Subtitle 2"/>
          <p:cNvSpPr>
            <a:spLocks noGrp="1"/>
          </p:cNvSpPr>
          <p:nvPr>
            <p:ph type="subTitle" idx="1"/>
          </p:nvPr>
        </p:nvSpPr>
        <p:spPr>
          <a:xfrm>
            <a:off x="4061714" y="4569557"/>
            <a:ext cx="5346860" cy="1752600"/>
          </a:xfrm>
        </p:spPr>
        <p:txBody>
          <a:bodyPr>
            <a:normAutofit/>
          </a:bodyPr>
          <a:lstStyle/>
          <a:p>
            <a:r>
              <a:rPr lang="en-US" sz="2400" dirty="0"/>
              <a:t>Teaching Templates for </a:t>
            </a:r>
          </a:p>
          <a:p>
            <a:r>
              <a:rPr lang="en-US" sz="2400" dirty="0"/>
              <a:t>The Basic Pattern Outcomes</a:t>
            </a:r>
          </a:p>
        </p:txBody>
      </p:sp>
    </p:spTree>
    <p:extLst>
      <p:ext uri="{BB962C8B-B14F-4D97-AF65-F5344CB8AC3E}">
        <p14:creationId xmlns:p14="http://schemas.microsoft.com/office/powerpoint/2010/main" val="42119775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08"/>
            <a:ext cx="8229600" cy="1143000"/>
          </a:xfrm>
        </p:spPr>
        <p:txBody>
          <a:bodyPr/>
          <a:lstStyle/>
          <a:p>
            <a:r>
              <a:rPr lang="en-US" dirty="0"/>
              <a:t>Scripture Study</a:t>
            </a:r>
          </a:p>
        </p:txBody>
      </p:sp>
      <p:sp>
        <p:nvSpPr>
          <p:cNvPr id="3" name="Content Placeholder 2"/>
          <p:cNvSpPr>
            <a:spLocks noGrp="1"/>
          </p:cNvSpPr>
          <p:nvPr>
            <p:ph idx="1"/>
          </p:nvPr>
        </p:nvSpPr>
        <p:spPr>
          <a:xfrm>
            <a:off x="228600" y="1130892"/>
            <a:ext cx="8756374" cy="4737652"/>
          </a:xfrm>
        </p:spPr>
        <p:txBody>
          <a:bodyPr>
            <a:normAutofit lnSpcReduction="10000"/>
          </a:bodyPr>
          <a:lstStyle/>
          <a:p>
            <a:r>
              <a:rPr lang="en-US" sz="2400" dirty="0"/>
              <a:t>Students are assigned a letter “A” or “B” and read a passage, looking for keywords and converting principles</a:t>
            </a:r>
          </a:p>
          <a:p>
            <a:r>
              <a:rPr lang="en-US" sz="2400" dirty="0"/>
              <a:t>“A’s” are paired with “B’s” and they read the entire passage or chapter together and then share the keywords and converting principles they found originally</a:t>
            </a:r>
          </a:p>
          <a:p>
            <a:r>
              <a:rPr lang="en-US" sz="2400" dirty="0"/>
              <a:t>Partnerships look for </a:t>
            </a:r>
            <a:r>
              <a:rPr lang="en-US" sz="2400" dirty="0" err="1"/>
              <a:t>crossreferences</a:t>
            </a:r>
            <a:r>
              <a:rPr lang="en-US" sz="2400" dirty="0"/>
              <a:t> to strengthen a keyword and principle</a:t>
            </a:r>
          </a:p>
          <a:p>
            <a:r>
              <a:rPr lang="en-US" sz="2400" dirty="0"/>
              <a:t>Each student writes down one key principle based on the study</a:t>
            </a:r>
          </a:p>
          <a:p>
            <a:r>
              <a:rPr lang="en-US" sz="2400" dirty="0"/>
              <a:t>Each partnership combines the key principles into one and writes it on the board</a:t>
            </a:r>
          </a:p>
          <a:p>
            <a:r>
              <a:rPr lang="en-US" sz="2400" dirty="0"/>
              <a:t>As a class, identify one principle that they feel the author of the chapter would approve of</a:t>
            </a:r>
          </a:p>
        </p:txBody>
      </p:sp>
      <p:sp>
        <p:nvSpPr>
          <p:cNvPr id="4" name="Rectangle 3"/>
          <p:cNvSpPr/>
          <p:nvPr/>
        </p:nvSpPr>
        <p:spPr>
          <a:xfrm>
            <a:off x="2903902" y="5868544"/>
            <a:ext cx="3707257" cy="830997"/>
          </a:xfrm>
          <a:prstGeom prst="rect">
            <a:avLst/>
          </a:prstGeom>
        </p:spPr>
        <p:txBody>
          <a:bodyPr wrap="square">
            <a:spAutoFit/>
          </a:bodyPr>
          <a:lstStyle/>
          <a:p>
            <a:r>
              <a:rPr lang="en-US" sz="2400" b="1" dirty="0">
                <a:solidFill>
                  <a:srgbClr val="FF0000"/>
                </a:solidFill>
                <a:effectLst>
                  <a:outerShdw blurRad="38100" dist="38100" dir="2700000" algn="tl">
                    <a:srgbClr val="000000">
                      <a:alpha val="43137"/>
                    </a:srgbClr>
                  </a:outerShdw>
                </a:effectLst>
              </a:rPr>
              <a:t>A.	Insert scripture passage</a:t>
            </a:r>
          </a:p>
          <a:p>
            <a:r>
              <a:rPr lang="en-US" sz="2400" b="1" dirty="0">
                <a:solidFill>
                  <a:srgbClr val="FF0000"/>
                </a:solidFill>
                <a:effectLst>
                  <a:outerShdw blurRad="38100" dist="38100" dir="2700000" algn="tl">
                    <a:srgbClr val="000000">
                      <a:alpha val="43137"/>
                    </a:srgbClr>
                  </a:outerShdw>
                </a:effectLst>
              </a:rPr>
              <a:t>B.	Insert scripture passage</a:t>
            </a:r>
          </a:p>
        </p:txBody>
      </p:sp>
    </p:spTree>
    <p:extLst>
      <p:ext uri="{BB962C8B-B14F-4D97-AF65-F5344CB8AC3E}">
        <p14:creationId xmlns:p14="http://schemas.microsoft.com/office/powerpoint/2010/main" val="371078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1679321"/>
            <a:ext cx="3746696" cy="5178679"/>
          </a:xfrm>
          <a:prstGeom prst="rect">
            <a:avLst/>
          </a:prstGeom>
        </p:spPr>
      </p:pic>
      <p:sp>
        <p:nvSpPr>
          <p:cNvPr id="2" name="Title 1"/>
          <p:cNvSpPr>
            <a:spLocks noGrp="1"/>
          </p:cNvSpPr>
          <p:nvPr>
            <p:ph type="ctrTitle"/>
          </p:nvPr>
        </p:nvSpPr>
        <p:spPr>
          <a:xfrm>
            <a:off x="685800" y="701678"/>
            <a:ext cx="7772400" cy="1470025"/>
          </a:xfrm>
        </p:spPr>
        <p:txBody>
          <a:bodyPr>
            <a:normAutofit fontScale="90000"/>
          </a:bodyPr>
          <a:lstStyle/>
          <a:p>
            <a:r>
              <a:rPr lang="en-US" sz="7200" dirty="0">
                <a:latin typeface="Britannic Bold"/>
                <a:cs typeface="Britannic Bold"/>
              </a:rPr>
              <a:t>29: Musical Chairs</a:t>
            </a:r>
          </a:p>
        </p:txBody>
      </p:sp>
      <p:sp>
        <p:nvSpPr>
          <p:cNvPr id="3" name="Subtitle 2"/>
          <p:cNvSpPr>
            <a:spLocks noGrp="1"/>
          </p:cNvSpPr>
          <p:nvPr>
            <p:ph type="subTitle" idx="1"/>
          </p:nvPr>
        </p:nvSpPr>
        <p:spPr>
          <a:xfrm>
            <a:off x="4061714" y="4569557"/>
            <a:ext cx="5346860" cy="1752600"/>
          </a:xfrm>
        </p:spPr>
        <p:txBody>
          <a:bodyPr>
            <a:normAutofit/>
          </a:bodyPr>
          <a:lstStyle/>
          <a:p>
            <a:r>
              <a:rPr lang="en-US" sz="2400" dirty="0"/>
              <a:t>Teaching Templates for </a:t>
            </a:r>
          </a:p>
          <a:p>
            <a:r>
              <a:rPr lang="en-US" sz="2400" dirty="0"/>
              <a:t>The Basic Pattern Outcomes</a:t>
            </a:r>
          </a:p>
        </p:txBody>
      </p:sp>
    </p:spTree>
    <p:extLst>
      <p:ext uri="{BB962C8B-B14F-4D97-AF65-F5344CB8AC3E}">
        <p14:creationId xmlns:p14="http://schemas.microsoft.com/office/powerpoint/2010/main" val="286218048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08"/>
            <a:ext cx="8229600" cy="1143000"/>
          </a:xfrm>
        </p:spPr>
        <p:txBody>
          <a:bodyPr/>
          <a:lstStyle/>
          <a:p>
            <a:r>
              <a:rPr lang="en-US" dirty="0"/>
              <a:t>Musical Chairs</a:t>
            </a:r>
          </a:p>
        </p:txBody>
      </p:sp>
      <p:sp>
        <p:nvSpPr>
          <p:cNvPr id="3" name="Content Placeholder 2"/>
          <p:cNvSpPr>
            <a:spLocks noGrp="1"/>
          </p:cNvSpPr>
          <p:nvPr>
            <p:ph idx="1"/>
          </p:nvPr>
        </p:nvSpPr>
        <p:spPr>
          <a:xfrm>
            <a:off x="228600" y="849710"/>
            <a:ext cx="8756374" cy="3348343"/>
          </a:xfrm>
        </p:spPr>
        <p:txBody>
          <a:bodyPr>
            <a:normAutofit fontScale="85000" lnSpcReduction="10000"/>
          </a:bodyPr>
          <a:lstStyle/>
          <a:p>
            <a:r>
              <a:rPr lang="en-US" sz="2400" dirty="0"/>
              <a:t>Desks are paired up.</a:t>
            </a:r>
          </a:p>
          <a:p>
            <a:r>
              <a:rPr lang="en-US" sz="2400" dirty="0"/>
              <a:t>You will be assigned a passage to study and then write a 2minute teaching outline using CIFUA approach (Share the context, identify a principle, share a story or experience about it, and then testify and share an invitation to act)</a:t>
            </a:r>
          </a:p>
          <a:p>
            <a:r>
              <a:rPr lang="en-US" sz="2400" dirty="0"/>
              <a:t>We will them remove one desk </a:t>
            </a:r>
          </a:p>
          <a:p>
            <a:r>
              <a:rPr lang="en-US" sz="2400" dirty="0"/>
              <a:t>When the music begins, you’ll walk around the room and then sit down when the music stops.</a:t>
            </a:r>
          </a:p>
          <a:p>
            <a:r>
              <a:rPr lang="en-US" sz="2400" dirty="0"/>
              <a:t>If you are left standing, you will teach your mini-lesson to the whole class </a:t>
            </a:r>
          </a:p>
          <a:p>
            <a:r>
              <a:rPr lang="en-US" sz="2400" dirty="0"/>
              <a:t>(the people who are seated teach their mini lesson to each other)</a:t>
            </a:r>
          </a:p>
        </p:txBody>
      </p:sp>
      <p:sp>
        <p:nvSpPr>
          <p:cNvPr id="4" name="Rectangle 3"/>
          <p:cNvSpPr/>
          <p:nvPr/>
        </p:nvSpPr>
        <p:spPr>
          <a:xfrm>
            <a:off x="228600" y="3900371"/>
            <a:ext cx="5162550" cy="3046988"/>
          </a:xfrm>
          <a:prstGeom prst="rect">
            <a:avLst/>
          </a:prstGeom>
        </p:spPr>
        <p:txBody>
          <a:bodyPr wrap="square">
            <a:spAutoFit/>
          </a:bodyPr>
          <a:lstStyle/>
          <a:p>
            <a:pPr marL="457200" indent="-4572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457200" indent="-4572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457200" indent="-4572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457200" indent="-4572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457200" indent="-4572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457200" indent="-4572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457200" indent="-4572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457200" indent="-457200">
              <a:buFont typeface="+mj-lt"/>
              <a:buAutoNum type="arabicPeriod"/>
            </a:pPr>
            <a:endParaRPr lang="en-US" sz="2400" b="1" dirty="0">
              <a:solidFill>
                <a:srgbClr val="FF0000"/>
              </a:solidFill>
              <a:effectLst>
                <a:outerShdw blurRad="38100" dist="38100" dir="2700000" algn="tl">
                  <a:srgbClr val="000000">
                    <a:alpha val="43137"/>
                  </a:srgbClr>
                </a:outerShdw>
              </a:effectLst>
            </a:endParaRPr>
          </a:p>
        </p:txBody>
      </p:sp>
      <p:pic>
        <p:nvPicPr>
          <p:cNvPr id="1026" name="Picture 2" descr="http://talkswithteachers.com/wp-content/uploads/2014/10/musical-chai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1150" y="5423865"/>
            <a:ext cx="3295650" cy="138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44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1679321"/>
            <a:ext cx="3746696" cy="5178679"/>
          </a:xfrm>
          <a:prstGeom prst="rect">
            <a:avLst/>
          </a:prstGeom>
        </p:spPr>
      </p:pic>
      <p:sp>
        <p:nvSpPr>
          <p:cNvPr id="2" name="Title 1"/>
          <p:cNvSpPr>
            <a:spLocks noGrp="1"/>
          </p:cNvSpPr>
          <p:nvPr>
            <p:ph type="ctrTitle"/>
          </p:nvPr>
        </p:nvSpPr>
        <p:spPr>
          <a:xfrm>
            <a:off x="685800" y="701678"/>
            <a:ext cx="7772400" cy="1470025"/>
          </a:xfrm>
        </p:spPr>
        <p:txBody>
          <a:bodyPr>
            <a:normAutofit fontScale="90000"/>
          </a:bodyPr>
          <a:lstStyle/>
          <a:p>
            <a:r>
              <a:rPr lang="en-US" sz="7200" dirty="0">
                <a:latin typeface="Britannic Bold"/>
                <a:cs typeface="Britannic Bold"/>
              </a:rPr>
              <a:t>30: Stump the Chump</a:t>
            </a:r>
          </a:p>
        </p:txBody>
      </p:sp>
      <p:sp>
        <p:nvSpPr>
          <p:cNvPr id="3" name="Subtitle 2"/>
          <p:cNvSpPr>
            <a:spLocks noGrp="1"/>
          </p:cNvSpPr>
          <p:nvPr>
            <p:ph type="subTitle" idx="1"/>
          </p:nvPr>
        </p:nvSpPr>
        <p:spPr>
          <a:xfrm>
            <a:off x="4061714" y="4569557"/>
            <a:ext cx="5346860" cy="1752600"/>
          </a:xfrm>
        </p:spPr>
        <p:txBody>
          <a:bodyPr>
            <a:normAutofit/>
          </a:bodyPr>
          <a:lstStyle/>
          <a:p>
            <a:r>
              <a:rPr lang="en-US" sz="2400" dirty="0"/>
              <a:t>Teaching Templates for </a:t>
            </a:r>
          </a:p>
          <a:p>
            <a:r>
              <a:rPr lang="en-US" sz="2400" dirty="0"/>
              <a:t>The Basic Pattern Outcomes</a:t>
            </a:r>
          </a:p>
        </p:txBody>
      </p:sp>
    </p:spTree>
    <p:extLst>
      <p:ext uri="{BB962C8B-B14F-4D97-AF65-F5344CB8AC3E}">
        <p14:creationId xmlns:p14="http://schemas.microsoft.com/office/powerpoint/2010/main" val="398908443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08"/>
            <a:ext cx="8229600" cy="1143000"/>
          </a:xfrm>
        </p:spPr>
        <p:txBody>
          <a:bodyPr/>
          <a:lstStyle/>
          <a:p>
            <a:r>
              <a:rPr lang="en-US" dirty="0"/>
              <a:t>Stump the Chump</a:t>
            </a:r>
          </a:p>
        </p:txBody>
      </p:sp>
      <p:sp>
        <p:nvSpPr>
          <p:cNvPr id="3" name="Content Placeholder 2"/>
          <p:cNvSpPr>
            <a:spLocks noGrp="1"/>
          </p:cNvSpPr>
          <p:nvPr>
            <p:ph idx="1"/>
          </p:nvPr>
        </p:nvSpPr>
        <p:spPr>
          <a:xfrm>
            <a:off x="228600" y="849710"/>
            <a:ext cx="8756374" cy="2908293"/>
          </a:xfrm>
        </p:spPr>
        <p:txBody>
          <a:bodyPr>
            <a:normAutofit fontScale="92500" lnSpcReduction="10000"/>
          </a:bodyPr>
          <a:lstStyle/>
          <a:p>
            <a:pPr marL="0" indent="0">
              <a:buNone/>
            </a:pPr>
            <a:r>
              <a:rPr lang="en-US" sz="2000" dirty="0"/>
              <a:t>You will try to stump me today! (yeah, good luck!)</a:t>
            </a:r>
          </a:p>
          <a:p>
            <a:pPr marL="0" indent="0">
              <a:buNone/>
            </a:pPr>
            <a:r>
              <a:rPr lang="en-US" sz="2000" dirty="0"/>
              <a:t>You will receive a cards with a scripture passage from the block we will study today. </a:t>
            </a:r>
          </a:p>
          <a:p>
            <a:pPr marL="0" indent="0">
              <a:buNone/>
            </a:pPr>
            <a:r>
              <a:rPr lang="en-US" sz="2000" dirty="0"/>
              <a:t>You will have 5 minutes to study your passage and formulate one question about:</a:t>
            </a:r>
          </a:p>
          <a:p>
            <a:pPr marL="457200" indent="-457200">
              <a:buAutoNum type="arabicPeriod"/>
            </a:pPr>
            <a:r>
              <a:rPr lang="en-US" sz="2000" dirty="0"/>
              <a:t>The Context</a:t>
            </a:r>
          </a:p>
          <a:p>
            <a:pPr marL="457200" indent="-457200">
              <a:buAutoNum type="arabicPeriod"/>
            </a:pPr>
            <a:r>
              <a:rPr lang="en-US" sz="2000" dirty="0"/>
              <a:t>A doctrine in the passage</a:t>
            </a:r>
          </a:p>
          <a:p>
            <a:pPr marL="457200" indent="-457200">
              <a:buAutoNum type="arabicPeriod"/>
            </a:pPr>
            <a:r>
              <a:rPr lang="en-US" sz="2000" dirty="0"/>
              <a:t>A principle found in the passage</a:t>
            </a:r>
          </a:p>
          <a:p>
            <a:pPr marL="457200" indent="-457200">
              <a:buAutoNum type="arabicPeriod"/>
            </a:pPr>
            <a:r>
              <a:rPr lang="en-US" sz="2000" dirty="0"/>
              <a:t>Something random in the passage.</a:t>
            </a:r>
          </a:p>
          <a:p>
            <a:pPr marL="0" indent="0">
              <a:buNone/>
            </a:pPr>
            <a:r>
              <a:rPr lang="en-US" sz="2000" dirty="0"/>
              <a:t>If I answer correctly, I get a point. If I do not answer correctly, you get a point. </a:t>
            </a:r>
          </a:p>
          <a:p>
            <a:pPr marL="0" indent="0">
              <a:buNone/>
            </a:pPr>
            <a:r>
              <a:rPr lang="en-US" sz="2000" dirty="0"/>
              <a:t>Good luck – you’ll need it!</a:t>
            </a:r>
            <a:endParaRPr lang="en-US" sz="2400" dirty="0"/>
          </a:p>
        </p:txBody>
      </p:sp>
      <p:sp>
        <p:nvSpPr>
          <p:cNvPr id="4" name="Rectangle 3"/>
          <p:cNvSpPr/>
          <p:nvPr/>
        </p:nvSpPr>
        <p:spPr>
          <a:xfrm>
            <a:off x="228600" y="3900371"/>
            <a:ext cx="5162550" cy="3046988"/>
          </a:xfrm>
          <a:prstGeom prst="rect">
            <a:avLst/>
          </a:prstGeom>
        </p:spPr>
        <p:txBody>
          <a:bodyPr wrap="square">
            <a:spAutoFit/>
          </a:bodyPr>
          <a:lstStyle/>
          <a:p>
            <a:pPr marL="457200" indent="-4572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457200" indent="-4572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457200" indent="-4572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457200" indent="-4572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457200" indent="-4572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457200" indent="-4572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457200" indent="-4572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457200" indent="-457200">
              <a:buFont typeface="+mj-lt"/>
              <a:buAutoNum type="arabicPeriod"/>
            </a:pPr>
            <a:endParaRPr lang="en-US" sz="2400" b="1" dirty="0">
              <a:solidFill>
                <a:srgbClr val="FF0000"/>
              </a:solidFill>
              <a:effectLst>
                <a:outerShdw blurRad="38100" dist="38100" dir="2700000" algn="tl">
                  <a:srgbClr val="000000">
                    <a:alpha val="43137"/>
                  </a:srgbClr>
                </a:outerShdw>
              </a:effectLst>
            </a:endParaRPr>
          </a:p>
        </p:txBody>
      </p:sp>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939" y="3845949"/>
            <a:ext cx="3190461" cy="286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33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1679321"/>
            <a:ext cx="3746696" cy="5178679"/>
          </a:xfrm>
          <a:prstGeom prst="rect">
            <a:avLst/>
          </a:prstGeom>
        </p:spPr>
      </p:pic>
      <p:sp>
        <p:nvSpPr>
          <p:cNvPr id="2" name="Title 1"/>
          <p:cNvSpPr>
            <a:spLocks noGrp="1"/>
          </p:cNvSpPr>
          <p:nvPr>
            <p:ph type="ctrTitle"/>
          </p:nvPr>
        </p:nvSpPr>
        <p:spPr>
          <a:xfrm>
            <a:off x="685800" y="701678"/>
            <a:ext cx="7772400" cy="1470025"/>
          </a:xfrm>
        </p:spPr>
        <p:txBody>
          <a:bodyPr>
            <a:normAutofit fontScale="90000"/>
          </a:bodyPr>
          <a:lstStyle/>
          <a:p>
            <a:r>
              <a:rPr lang="en-US" sz="7200" dirty="0">
                <a:latin typeface="Britannic Bold"/>
                <a:cs typeface="Britannic Bold"/>
              </a:rPr>
              <a:t>31: Notecards from Heaven</a:t>
            </a:r>
          </a:p>
        </p:txBody>
      </p:sp>
      <p:sp>
        <p:nvSpPr>
          <p:cNvPr id="3" name="Subtitle 2"/>
          <p:cNvSpPr>
            <a:spLocks noGrp="1"/>
          </p:cNvSpPr>
          <p:nvPr>
            <p:ph type="subTitle" idx="1"/>
          </p:nvPr>
        </p:nvSpPr>
        <p:spPr>
          <a:xfrm>
            <a:off x="4061714" y="4569557"/>
            <a:ext cx="5346860" cy="1752600"/>
          </a:xfrm>
        </p:spPr>
        <p:txBody>
          <a:bodyPr>
            <a:normAutofit/>
          </a:bodyPr>
          <a:lstStyle/>
          <a:p>
            <a:r>
              <a:rPr lang="en-US" sz="2400" dirty="0"/>
              <a:t>Teaching Templates for </a:t>
            </a:r>
          </a:p>
          <a:p>
            <a:r>
              <a:rPr lang="en-US" sz="2400" dirty="0"/>
              <a:t>The Basic Pattern Outcomes</a:t>
            </a:r>
          </a:p>
        </p:txBody>
      </p:sp>
    </p:spTree>
    <p:extLst>
      <p:ext uri="{BB962C8B-B14F-4D97-AF65-F5344CB8AC3E}">
        <p14:creationId xmlns:p14="http://schemas.microsoft.com/office/powerpoint/2010/main" val="134682686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08"/>
            <a:ext cx="8229600" cy="1143000"/>
          </a:xfrm>
        </p:spPr>
        <p:txBody>
          <a:bodyPr/>
          <a:lstStyle/>
          <a:p>
            <a:r>
              <a:rPr lang="en-US" dirty="0"/>
              <a:t>Notecards from Heaven</a:t>
            </a:r>
          </a:p>
        </p:txBody>
      </p:sp>
      <p:sp>
        <p:nvSpPr>
          <p:cNvPr id="3" name="Content Placeholder 2"/>
          <p:cNvSpPr>
            <a:spLocks noGrp="1"/>
          </p:cNvSpPr>
          <p:nvPr>
            <p:ph idx="1"/>
          </p:nvPr>
        </p:nvSpPr>
        <p:spPr>
          <a:xfrm>
            <a:off x="228600" y="849710"/>
            <a:ext cx="8756374" cy="2908293"/>
          </a:xfrm>
        </p:spPr>
        <p:txBody>
          <a:bodyPr>
            <a:normAutofit/>
          </a:bodyPr>
          <a:lstStyle/>
          <a:p>
            <a:pPr marL="0" indent="0">
              <a:buNone/>
            </a:pPr>
            <a:r>
              <a:rPr lang="en-US" sz="2000" dirty="0"/>
              <a:t>You will receive a notecard and you’ll be given 10 minutes to study your passage and find a quote to go with it. You’ll write the quote on the notecard along with why you love it and the verse that it relates to.</a:t>
            </a:r>
          </a:p>
          <a:p>
            <a:pPr marL="0" indent="0">
              <a:buNone/>
            </a:pPr>
            <a:r>
              <a:rPr lang="en-US" sz="2000" dirty="0"/>
              <a:t>After, we’ll pass cards around the room so you can read other great quotes and look up other great passages.  </a:t>
            </a:r>
          </a:p>
          <a:p>
            <a:pPr marL="0" indent="0">
              <a:buNone/>
            </a:pPr>
            <a:r>
              <a:rPr lang="en-US" sz="2000" dirty="0"/>
              <a:t>In the end, you’ll wind up with a random notecard.  Take it with you and let it’s message strengthen you today.</a:t>
            </a:r>
          </a:p>
        </p:txBody>
      </p:sp>
      <p:sp>
        <p:nvSpPr>
          <p:cNvPr id="4" name="Rectangle 3"/>
          <p:cNvSpPr/>
          <p:nvPr/>
        </p:nvSpPr>
        <p:spPr>
          <a:xfrm>
            <a:off x="228600" y="3096327"/>
            <a:ext cx="5162550" cy="3785652"/>
          </a:xfrm>
          <a:prstGeom prst="rect">
            <a:avLst/>
          </a:prstGeom>
        </p:spPr>
        <p:txBody>
          <a:bodyPr wrap="square">
            <a:spAutoFit/>
          </a:bodyPr>
          <a:lstStyle/>
          <a:p>
            <a:pPr marL="457200" indent="-4572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457200" indent="-4572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457200" indent="-4572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457200" indent="-4572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457200" indent="-4572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457200" indent="-4572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457200" indent="-4572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457200" indent="-4572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457200" indent="-4572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457200" indent="-4572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p:txBody>
      </p:sp>
      <p:pic>
        <p:nvPicPr>
          <p:cNvPr id="1026" name="Picture 2" descr="Image result for index note c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039806">
            <a:off x="4703344" y="3757232"/>
            <a:ext cx="3498219" cy="20931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1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5445"/>
            <a:ext cx="8915400" cy="5105400"/>
          </a:xfrm>
        </p:spPr>
        <p:txBody>
          <a:bodyPr>
            <a:normAutofit/>
          </a:bodyPr>
          <a:lstStyle/>
          <a:p>
            <a:pPr marL="114300" indent="0" algn="ctr">
              <a:buNone/>
            </a:pPr>
            <a:r>
              <a:rPr lang="en-US" sz="7200" dirty="0">
                <a:solidFill>
                  <a:schemeClr val="tx1"/>
                </a:solidFill>
                <a:latin typeface="Arnprior" pitchFamily="2" charset="0"/>
              </a:rPr>
              <a:t>Let’s begin</a:t>
            </a:r>
          </a:p>
        </p:txBody>
      </p:sp>
      <p:sp>
        <p:nvSpPr>
          <p:cNvPr id="4" name="AutoShape 2" descr="data:image/jpeg;base64,/9j/4AAQSkZJRgABAQAAAQABAAD/2wCEAAkGBxQSEBQUEhQQFRUVFBQUFBQVFBAUFBUVFRYWFhQUFBUYHCggGBolHBQWITEhJSkrLi4uFx8zODMsNygtLisBCgoKDg0OGhAQGiwkHyQsLCwsLCwvLCwsLCwsLCwsLCwsLCwsLCwsLCwsLCwsLCwsLCwsLCwsLCwsLCwsLCwsLP/AABEIALcBEwMBIgACEQEDEQH/xAAcAAABBQEBAQAAAAAAAAAAAAAAAgMEBQYBBwj/xABDEAACAQIEAgcFBQYEBQUAAAABAgADEQQFEiExQQYHE1FhcYEiMpGhsUJygsHRFCNSYuHwJJKywhVDY4PSFkRTouL/xAAZAQACAwEAAAAAAAAAAAAAAAAAAwECBAX/xAAqEQACAgEEAgIBAwUBAAAAAAAAAQIRAxIhMUEEURMiMhRxkRVhoeHwBf/aAAwDAQACEQMRAD8A9xhCEACEIQAIQhAAhCEACEIQAIQhAAhCEACEIQAIQhAAhCEACEIQAIQhAAhCEACEIQAIQhAAhCEACEJwwA7CMGsfCEiyaH4QhJICE4zAC5sB4ynx2fouye0e/l/WVlJR5LRhKXCLepUCi5IA7zKrE5/TX3bt8hMnm2aO+7MduXIekzGadKKdLYm7dw4xDzNuomyPipLVNnoNXpO3JU+cjv0of+Uek8nqdNCT7h+M4Olw5q0q/lGRXjnrKdKX/l+ElYXpTcgMot3i4nkdLpZT56x6SwwnSjD33qW8w0reVF3j8drlHuNJwwBHAi4ipnsp6VYE0kC4vDEhQLGqim9uYJuJa0s0oN7tai3lUQ/QzYnsct8kyEbWsp4Mp8iIsGSQdhCEACEIQAIQhAAhCEACEIQAIQhAAhEuwAudhI4zGne2ofOQ2kSot8EqESrgi4IPlFSSAhCEACcadiX4QAitxnJ1pyULE2QcwzNaQ727v1nMfjNNwPU/pMdmGKuxvKZMmlbDsOHW9x7M82eodzYdw4StatItavItSvMbk3uzprGoqkMdIMy7Ok7dw28+U8wqVSxJJuTuZpumeLuFQczc+kyZM1YV9bMPky+2n0LLRN4m8I4zF30SytcVi0pOWCG5YrxsBfabyv1b4X7NbEDzVT+UyvV7datSoBcqlh5k/wBJ6EmZLYfvGBtuCptePx47jZly5WpUmZur1Zpa64ofipn9ZGq9Vlb7Negb8LhhNkMftftafrtHMHm2oXPeQJb4Cvzv2YGp1aY5fdNE/dqEflGW6H5rT90VvwVx/wCYnp65n4xxcy8ZX4SyzHli0c6o8DmA8ndx9TFjpTnVLjUxn46Ct9Unqq5l4xb4wleJF+B3+Uq8bLLKeWJ1nZonvMh+/QUfS0l0OuHGj3kwjfgqL9HnonaXvdr3vxANr27/AO943SwlMk9qlGoDwvSpXHHibb/0kaGW+RejG0uuiv8AawtA+VSov1Bk6h10j7eEP4awP1SaGpkGBf3sLh/SmB9JFq9Csub/ANuB916q/wC6RpZOuJGo9cuGPvYfEjyNJv8AcJNpdbuAPFcUvnTU/RjIFTq5y9uArL5VT/uBkSr1W4Q+7WxA9abflIphriaSn1p5aeNWovnQr/kpkyj1iZa3DFIPvLWT/UomDr9U9OxK4px96mD9GlYerFiLpiqR+9TqL4+MKZNxPXqHS3Av7uMwh/71IH4Eywo5lRf3atFvu1EP0M+fM06C1qNJ6va4Z1RdTaWe9thsCu/ETIXHcJFkqnumfUec4i4su/lvM5Uex3ngSYhl91mX7rMPpJmGz/E0zdMRXH/cZh6q1wYqUNTuzTiy6FVHvOFxzodiRLvC52Ds4t4zx3ox0yeswpVtPaH3HUBQ5/hZRsGPIiwJmroZkG5xeqWN0P0QzK0em0qoYXBBEXMXl2YvTt/e3jNXgsYtRbjjzEfCakY8mJw/YkxLxURUMuKI7TkCYSpYpMyrbzP4ujqBlrj2uZAZZjm7Z0sSpGVxgZD3yPRqF9rby+zGhLzop0eVh2jjYcJSMHJ0jRLNGELZ4n0pb/EFf4QB68TKYyy6RYkVcXXdfdarUK/d1EL8gJWmbYqlRyZy1Scjl52cgJYqe09UuXBcAahAvVqMdxyX2R9DNg2FQ8VU+gkPorhOxwOHp73FNSQBzbc/WWlx4/Ax8dkZZbshtldI8aafCIOS0f4LeRYSwBHeIseY+IltRXSVJyCly1j8X6xtujq8nf8A+pl5phphqfsjQvRnz0ePKp8V/rHVy+uoAV6ZA2FwR+UvLToWTrbDQkZSri6lIkMKZFz6nnb4RFTMSVI0IOG4I/vlJeKovqOyHc3Dbbk/SMii3/xofEMPP9Zy5ebljJ7L+GJbmRhiXtezfAn6RSZid/A2PHYx834dk3I+HGMYgKD7SuLi9xckXubfOWX/AKM+4orchYzLxjgzKMK1NhYO4Cgk7EcDuTt5zgFNioDqx320gk3G1/LjLf1Fdw/z/onXITjc7KEAX4X2Aj1TNrKT2tM2F7X3O24AEaoYIHSQQVtuCpUnutzjlTLqZ+z8z+cYvPw9xZHyS9mY6aZwpwFUKFBdqaXVQp46rH/LPKrz0frSw6UcPhlW96jO54WstgvL+aea3jJyi3ceDfgvRuKvC8TeF5UcSMJUIqKRsQwIPdvPS8uq3xlUcg4IHi6q5/1TzXLaJeqijixsPM7D5mb/AAuJ/wAZiCOdZwPJfZHyETm4Rq8S9T/Y3KNtJ2XYsoeNpUUqm0dRzEp0zRKFo3eCxesb8Y5VaZDCZkUmgwuOFQbceYmqM1I5+TE4jxaETCWFmdrNIjyRUkWoZhOpEh43eW1TNP2fKsTUvutNtH3mGlfmRM/jKu9pD6w8UaeVU6fOvWH+WmNR+emMw/kL8lfQ8nIk7KsMrk6hsN/hdj9JCMtMMNGHduZUgfiOn6AzSYioqvdie83krJML22Jo0/46qL6Fhf5SExmo6sMEa2Z0rfY1PfjawsPrJRVuke96QFAsbeHIDYTqoo+0w27z5RgK2rStVL92k+F+B47j4zlNqrah+7IVtO5IBO3DbxjjMS8OATsxbvvO/s55lTx+yPSMNWqILlFt3gqf74x0Yl+dN/gD9DAk6uHN+Cemx4TpptyU8N/bYC/cIn/iAvYqwPG1jeLGYpz2kEnAG7nHDa4N+/lBXPPUNr7qp7v1jq41DzHxEdWup5wJIhrjmfijD8/CcLqeIpnz1D6jxk/WO8TjU1biFPwkBRAqUkFrog1cLFRfy2E42ET+Bx5Nt/qlg1FTxA24eHlGzgk7rWXQACRZe4d3CRpXojSivbAJ/wBQd/sk/kYhctQn2SLjvRQe7uBlrQwypfTzNz5yPmWIWmNTcFB+ZUAfOV+GEttJWUVVsg/8MIAAKWGwGm23+aNNlrfyfOODEs3tAOAwuNwdtrHh/d4qhXbVZi2+wuoAv5gyH4ePuP8A38i9EGePdclc/tVGkbfuqA2F7XZm7/ACefzTdZ2M7TNcR/Ky0x+BFB+YMy14M2QVRQqdja114XjhgWLvoXR1Y2j4Orf5Dr/2zV5tk9TCNSZtxVRahP8AOwBdfiZT9W1EnFMw4pTdh56So+bCe5Z/kyYqh2TWBG6N/Cw4Hyi8kdSHYMvxy34MNleJDKO+W1O54SnyLIqtOo/bArpOkDvtzHhNIy2EzUbpSV7ERto5hsWUYEGNuIxVEE6KtJ7M1NHN0Kgm4POEyK19oRvysR+niXlZZX1aZv3yxqXkY8YocnRUPgnLi4PETN9ceJH7VQoDhRoAn71U3PyRfjPU8JWUgXsbTwbprmP7RmGIqA3BqFV+6lkH+n5zRjiluZc03Kk+ijM6+oLvcA+djOGLxWKLAA227o0QRHM33VDiOxqVq2nVZVpgXtx3Nj8J55Uaeh9CafZ4NTzqMzel9I+kvjVsVldRPT8Hj9TdqtDEH3hsysgLWLEDbfaKOMXsilVa6EvqLBDx1hhY+gEZyrHJ+yKlOtRWoeOpwCuo+0bfxW4eNpZNXulCmzKzMya7MGB0DUx+I+cYKRFoYuilNaas1taliyMvsi1uXAAKPISY+NRq6uK1PQFtp7TTvcm5Ft+XMc5Jq1H7dRpvTtudItezcSfwjl5G+zOmnqruUUhBYDSPsrqaw795UsP4fFBqlRlZTYKq2Yb7E7epiMG9VaVQ1yGIAIPskH2AW4AfaJFvCQko0qlGo70qY0AgMt9Lewput+5iV81MTXwFCktIFKhap7PsG24W5JvsBwHqIAWFemVooEVC16anUhcWYgMTYgiwJN/COV8Omumuld9RawtcAfqRIdXLtNRESrXGoMT+8Y2CgcB5m0TRw5Zz2eJqFl1DUadxsdLhWI0tZtjbgRACUqoa7UgjjSquWDHTpa4X1urC38t4kqqrVdnqBKZbgbmyi584zROIs7drRsrFSzoBfTzuttt4iulZKThloVKZ1axdrm5swNj3+G0AJbD2HZajHsyym6j3l4i/raO9nUULeoguQACCPaPACx4yv01hS7MYcKpOraqXJJbUb3F7k3uSecdrZhqemKlGupVta+5a4Vlud7kDUflJAlValVWAJQ3vaxI4cb3iXOoHWAb+N+G45Tpqajc+k5VbaJlk9GiGL2RK2MK7CRTmRvuInFyvqzK5yvk2rHGuCn6UdG6GLDNpAqG51AWNzxnkWMypqdY0m2IudR4aQCSfgJ7hTmE6w8LoIqgA8VN+YYWI285eE23uLy40laPNsRhBpZlfUFtcFSpsxsPPeKwjbW7o9WqgqVVQoJBO7G9r2G/nEUE0jzjzMekdU1AaqrHvpLfwL3PySezYvEaFLH0855P1bIEwhY/bq/JV/wD0ZvMbjNYRRyFz9BKSlReGPVQio5JueJjVRoomMu0zs2pDbSPXO0dqGRqxvtKliA177Ql/gckL01bvv9TCX+NlHmiidUJkepH6z2kWs8qSin6R5gaGHqVFO6qSPPlPGyZ6z0rp68LWH/Ta3mBcTyQGOw8MR5C3R0xmoY6ZHqmOMxHqGe09GLJQoUSQLKoNxcXP9Z45l9HXXpr3ut/K9z8hPY6PR5XVWW41WtappvcleB8QY3H2xGbpFpihTU2KodrkEKSp7jYcefrDopl6Vqj61BULew23J24esoaODvVKK9S1uZ1b3taaPLsDicOT2ToNVrhlDDbhwNxxl5OkUjFt7F1gsspOX0duiqbB0rHQxF76fK1jyvtfY2ZwmE0UO2OJrU1J1E3uoBbSrNf0JMcwLuqMH/Z11Xv2VMpxFrn2tzEtV9laa7KAAAeFhw85nlmSNMfHk+dhWPw1bQn+IZxVZVCtTVTvuCdri1r2kgnEq4XtcEz2JCsGWpp5kANe23yjR248eN/0jf7QVbULXve5AO9iL+diR6yPmXaLfpn0xaYjFdux7Km7IgUhX0qA3tAgm++0KFR6LtU/ZKoNmBIq61AZi7WHIaiT6mdwma0Uaoa1RUaq2oA6gNIUKN7W5GMpj6dPBuP2ilVqFLXDg3OkU1CqTcWUC/jc845NMztVyFPHq2H7OpTxIDNrZlS6sNevY3vY2tBszoLRFJWqb1NTFkqA2aqajkk8eNuZk3MjW7OkuFb3VIJU0zuFAS+o8L3PPhwMkY0hsTQQgHSKlQ38AFHzb5SSOhnFZvSqMgXEUFQMrPqco/sMGAF7bG1jeOJi0q4htLowWlYEMpF2bexHHgPjGaT68Q1N8PT0e2Vfs/spoWzE/aLFiO9ZCbBUNOJqNRVwlQrTThcqFXSvddiYUG5OpVCDY8o+52lflppuCaKlUVgvG4a6K118Pat6SdXbaZJJxtM3RkpU0VmKMgVDJWJaQHMzs1RAGZTrH3wxmoExnWZXth7d8tDlET4Z5ohiwZHpmajov0abEsGa60xz5nymptLkxRi5Okb3ozSK4TDKOas5/Ex/SaehS5mR8Bh1RVUcFAUeQk4mZpO3ZrhHSqOtI9QxxmjNbhKsuiNUqRFFdTqBzIETVMtei+E1OXPBeHnCKt0E5KMWzT0l0qAOAFoRdoTWc4zNdSeci1rgX+Mk1G3nUswIMyHR4M5mLalZTzUj4ieVVcuqIDYF1XYlRdltydeI8+BnqOOpFKhB9PKZbOsB7WtCVbvBsZEJuLLzwrJFGLZoxUB8Zr6WIcEa/bHcQpv8QY5WNMjajSv4ou457raOWZGd+LLoxmAxJpVQ9rkX28xabzopneJxNVaVLWBxJBbSo7+PjFZR0fTFPpWgAObK9RQPmZ6Z0fyCjgqdqa2J4km5PrLrNtsJl41P7C8vyanQGri3Ese+O168VXr3kV4iU3I048aicerG+0g8js8XqHaCdh8Tf2T6RivV5SE72NxI2IrtY228ZbVsTGG5o8pqey37sVBfnp228ZPXBUXPtYemNr30qOfC45zwjNul+Kp4thh61RaakA2Pssw4n8vST6XWPjV/5gbzVD+U3Y5pRVnJzY25to9jfo5hD/ygPFWdfoY1/wCmqIN0fEIeAK1Te3dc72nlVPraxK+9Tot6EfQyZR65T9vDj8LkfWM1oS8cvR6YcnqD3MZiR94U6n1EgYvDYnCUHdcRTdVJcq9IXJY3JuDxJMyeH65MOffo1l8iG/SdzfrDw2Mo9hRNQO7KLMANgbnn4S1ojTL0bHI8fWqJ+8FEA2PsKy8hxuZOxTSJkVK1IHwj2JMx5ZWzbhjSK3ESIZKrSORM7NiEhZ531psdAHiJ6OBPOes1CdIG5LAD12l4fkik/wAWZLork5xFTfZF949/hPXstohVAUAACwEocmy0UKSUwN7Ase8maLCUzInLUy2PGoR/uWtFdo4YxRBEXqkAJdowzR92jDyCSNUW5tNxlWEFOkqjuufMzH4Oneqg/mE3ijaNxLsz+RLhHLQi7QjjKZOuN5ykd/GSK6SGRYzKdGO4znOX9ompfeXl3jmJksSlxN6j8xx5jv8AKZ7OssuddIXv7yjv7wJSSHYp1szF1qO5ltkPRx8Qw2ITme/ymgyToqWOutw/h/Wa1dNNdKAADuhGHbJyZ0tojGBwNPDUwqACIqVLzlapeNgSzYhLtnGiGjpEQ8q2WRFqyFUEm1DIWJqARTNEBgtKuvjtThUFxfc8vIR7HMSLDnG8vw4U+UlMesaq2abLuhWFrUO0qUKAJv7RUL6m086zrJhTrutPD4erTB9l0NQbd1wwF56INboFYnSOC/ZHpzPjEPggI9zdbGCOJJvUeWPg6Q9/C1l8VqEj4EGMNluDbj26ea02/wDGem4nBKePPaV2K6OIe4yPkkizwY2YE9G8M3u17fepuP8ASTLzoX0MX9pFQVKbheFtf0YCScTkSrwE3HQnKOyQE8TvLwyuTFZMEYKzS06QVAJBxMscQZV4gyZsXjRCqCMNHazyI7xNmhIdBmdz3AipWpluCtq+HCXivIuPS4lkyK3ImHGpry2orK7CULS2pLIRMxwRDmOGNNLC0Ns0YZ52s9pEepKWMSLnIhqrr4bzaTGdD1vUY9wmzmjHwYvI/MLzs5CMEmbrRFDCFjJK0rmWWHpWG8TGNmmU6GqWCFvaF/GcGDRDe28nMbCVWLxEmbSIhqkzlevITPeJd4kRN2aFGh0CKtErOlpAHGkaq8f03lFn2Ms3Zob7bn8pD9jYRt0GOzJVuF3MpadVme5uZwiTcpoXa55f2IpuzbCKgrJlDAllBOw5d8saOFC8hJKTrtGKkIlKUuQ1RqrWiXaVOYY0Lzg5ERx2xWPxP1jxq7TPVWq1SOzW4vcsTYem28kPSxFvsL8TF2x7xpKrLPD09bgeM3GDohUEyPRHLHB1VGJ9AJtX2E1YlSs53lS+2lEWuZW4mWNWQa6yJFIFXVEi1BJ9VJFqJFD0xlBEYlNpJVIpk2koq3uRsHLFV2kPD07GTllkVkNsJHeSahkarLEIiYiQHEnVjI2neUYyLLXo/W7Nwfj5Tcq1xeefUmtabbKqmqih8I/HxRkzreyZCEIwzkCjSkq8RwjdaptK8DeRvF19pT1TeP4mrIytM05WzVjjSOaYXimMaMomM5HQ8CYlVjeLrhRYcTJslIq88zbRZV58TKG5Z7ybnWH1AN3bxvB0ecXbbN8VFY1QdnJeXnSbd/GcYAR/B0/aEOwb+pZGrYbyPUxyjiRJzVrqylFI4Anv75UYLJVBu92Pj+Qlmn0Kg403IRWzO+yAsfDh8ZEoZVqbXV3PdyHlNB2SjgBGarbQquQ19RVHaVEKNuEQ4ubRwVNp3CpdxLJ2LqtzRZTR0rJtQxrDiyiddpo6Oa95WMVJErSVUMh1jFsbEh1ZFeSqkYKyjGoQsXygBOmCYMRRG8eJjKRbNJTKnGjFUxxmjNSWAiVI2OMdYRKrvIJ6FEzd5dS0UkU8QovMvkGC7Src+6m58TyE2MfjXZlzS6O3hOQjBBFqNIOJqwhE5HsacaK6q0ZNSEJmZrQsGAMISoDjHSpPdKV3LnVCEljMfbI+a1dlTv8AaPlyHx+k4BZROQlWao8IcXDMe6WOXYc38RCEukJyTbTRZCkPhEVhCEli4kOpHBgiQPHf0hCQlZM5NcEqjlhbh+UtKOSaBqNr/GEJox441ZhzZ53Q+vCJYwhBlUR6hkOsYQi2NiRjG2E7CVZcROEzkJBJwTjQhJRDG2MbcwhLEDDQAhCC5Bm0yXC9nSHedzJ8ITWjnt2whCECD//Z"/>
          <p:cNvSpPr>
            <a:spLocks noChangeAspect="1" noChangeArrowheads="1"/>
          </p:cNvSpPr>
          <p:nvPr/>
        </p:nvSpPr>
        <p:spPr bwMode="auto">
          <a:xfrm>
            <a:off x="3175" y="-149161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http://photos1.meetupstatic.com/photos/event/9/e/0/e/event_18784046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382" y="1624645"/>
            <a:ext cx="3733800" cy="3733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02694"/>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1679321"/>
            <a:ext cx="3746696" cy="5178679"/>
          </a:xfrm>
          <a:prstGeom prst="rect">
            <a:avLst/>
          </a:prstGeom>
        </p:spPr>
      </p:pic>
      <p:sp>
        <p:nvSpPr>
          <p:cNvPr id="2" name="Title 1"/>
          <p:cNvSpPr>
            <a:spLocks noGrp="1"/>
          </p:cNvSpPr>
          <p:nvPr>
            <p:ph type="ctrTitle"/>
          </p:nvPr>
        </p:nvSpPr>
        <p:spPr>
          <a:xfrm>
            <a:off x="685800" y="701678"/>
            <a:ext cx="7772400" cy="1470025"/>
          </a:xfrm>
        </p:spPr>
        <p:txBody>
          <a:bodyPr>
            <a:normAutofit/>
          </a:bodyPr>
          <a:lstStyle/>
          <a:p>
            <a:r>
              <a:rPr lang="en-US" sz="7200" dirty="0">
                <a:latin typeface="Britannic Bold"/>
                <a:cs typeface="Britannic Bold"/>
              </a:rPr>
              <a:t>32: Shoes</a:t>
            </a:r>
          </a:p>
        </p:txBody>
      </p:sp>
      <p:sp>
        <p:nvSpPr>
          <p:cNvPr id="3" name="Subtitle 2"/>
          <p:cNvSpPr>
            <a:spLocks noGrp="1"/>
          </p:cNvSpPr>
          <p:nvPr>
            <p:ph type="subTitle" idx="1"/>
          </p:nvPr>
        </p:nvSpPr>
        <p:spPr>
          <a:xfrm>
            <a:off x="4061714" y="4569557"/>
            <a:ext cx="5346860" cy="1752600"/>
          </a:xfrm>
        </p:spPr>
        <p:txBody>
          <a:bodyPr>
            <a:normAutofit/>
          </a:bodyPr>
          <a:lstStyle/>
          <a:p>
            <a:r>
              <a:rPr lang="en-US" sz="2400" dirty="0"/>
              <a:t>Teaching Templates for </a:t>
            </a:r>
          </a:p>
          <a:p>
            <a:r>
              <a:rPr lang="en-US" sz="2400" dirty="0"/>
              <a:t>The Basic Pattern Outcomes</a:t>
            </a:r>
          </a:p>
        </p:txBody>
      </p:sp>
    </p:spTree>
    <p:extLst>
      <p:ext uri="{BB962C8B-B14F-4D97-AF65-F5344CB8AC3E}">
        <p14:creationId xmlns:p14="http://schemas.microsoft.com/office/powerpoint/2010/main" val="267963352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08"/>
            <a:ext cx="8229600" cy="1143000"/>
          </a:xfrm>
        </p:spPr>
        <p:txBody>
          <a:bodyPr/>
          <a:lstStyle/>
          <a:p>
            <a:r>
              <a:rPr lang="en-US" dirty="0"/>
              <a:t>Shoes</a:t>
            </a:r>
          </a:p>
        </p:txBody>
      </p:sp>
      <p:sp>
        <p:nvSpPr>
          <p:cNvPr id="3" name="Content Placeholder 2"/>
          <p:cNvSpPr>
            <a:spLocks noGrp="1"/>
          </p:cNvSpPr>
          <p:nvPr>
            <p:ph idx="1"/>
          </p:nvPr>
        </p:nvSpPr>
        <p:spPr>
          <a:xfrm>
            <a:off x="228600" y="1388416"/>
            <a:ext cx="8756374" cy="1077413"/>
          </a:xfrm>
        </p:spPr>
        <p:txBody>
          <a:bodyPr>
            <a:normAutofit/>
          </a:bodyPr>
          <a:lstStyle/>
          <a:p>
            <a:pPr marL="0" indent="0">
              <a:buNone/>
            </a:pPr>
            <a:r>
              <a:rPr lang="en-US" sz="2000" dirty="0"/>
              <a:t>Have each student take off one shoe and add it to the pile.  During the lesson, each time someone makes a comment, they can come take their shoe back.  If they don’t make a comment, their shoe will not be returned!</a:t>
            </a:r>
          </a:p>
        </p:txBody>
      </p:sp>
      <p:pic>
        <p:nvPicPr>
          <p:cNvPr id="2050" name="Picture 2" descr="Image result for pile of sho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706" y="2654527"/>
            <a:ext cx="6269293" cy="39392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10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1679321"/>
            <a:ext cx="3746696" cy="5178679"/>
          </a:xfrm>
          <a:prstGeom prst="rect">
            <a:avLst/>
          </a:prstGeom>
        </p:spPr>
      </p:pic>
      <p:sp>
        <p:nvSpPr>
          <p:cNvPr id="2" name="Title 1"/>
          <p:cNvSpPr>
            <a:spLocks noGrp="1"/>
          </p:cNvSpPr>
          <p:nvPr>
            <p:ph type="ctrTitle"/>
          </p:nvPr>
        </p:nvSpPr>
        <p:spPr>
          <a:xfrm>
            <a:off x="685800" y="701678"/>
            <a:ext cx="7772400" cy="1470025"/>
          </a:xfrm>
        </p:spPr>
        <p:txBody>
          <a:bodyPr>
            <a:normAutofit/>
          </a:bodyPr>
          <a:lstStyle/>
          <a:p>
            <a:r>
              <a:rPr lang="en-US" sz="7200" dirty="0">
                <a:latin typeface="Britannic Bold"/>
                <a:cs typeface="Britannic Bold"/>
              </a:rPr>
              <a:t>33: Struggles</a:t>
            </a:r>
          </a:p>
        </p:txBody>
      </p:sp>
      <p:sp>
        <p:nvSpPr>
          <p:cNvPr id="3" name="Subtitle 2"/>
          <p:cNvSpPr>
            <a:spLocks noGrp="1"/>
          </p:cNvSpPr>
          <p:nvPr>
            <p:ph type="subTitle" idx="1"/>
          </p:nvPr>
        </p:nvSpPr>
        <p:spPr>
          <a:xfrm>
            <a:off x="4061714" y="4569557"/>
            <a:ext cx="5346860" cy="1752600"/>
          </a:xfrm>
        </p:spPr>
        <p:txBody>
          <a:bodyPr>
            <a:normAutofit/>
          </a:bodyPr>
          <a:lstStyle/>
          <a:p>
            <a:r>
              <a:rPr lang="en-US" sz="2400" dirty="0"/>
              <a:t>Teaching Templates for </a:t>
            </a:r>
          </a:p>
          <a:p>
            <a:r>
              <a:rPr lang="en-US" sz="2400" dirty="0"/>
              <a:t>The Basic Pattern Outcomes</a:t>
            </a:r>
          </a:p>
        </p:txBody>
      </p:sp>
    </p:spTree>
    <p:extLst>
      <p:ext uri="{BB962C8B-B14F-4D97-AF65-F5344CB8AC3E}">
        <p14:creationId xmlns:p14="http://schemas.microsoft.com/office/powerpoint/2010/main" val="27384521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08"/>
            <a:ext cx="8229600" cy="1143000"/>
          </a:xfrm>
        </p:spPr>
        <p:txBody>
          <a:bodyPr/>
          <a:lstStyle/>
          <a:p>
            <a:r>
              <a:rPr lang="en-US" dirty="0"/>
              <a:t>Struggles</a:t>
            </a:r>
          </a:p>
        </p:txBody>
      </p:sp>
      <p:sp>
        <p:nvSpPr>
          <p:cNvPr id="3" name="Content Placeholder 2"/>
          <p:cNvSpPr>
            <a:spLocks noGrp="1"/>
          </p:cNvSpPr>
          <p:nvPr>
            <p:ph idx="1"/>
          </p:nvPr>
        </p:nvSpPr>
        <p:spPr>
          <a:xfrm>
            <a:off x="228600" y="1388416"/>
            <a:ext cx="8756374" cy="5081210"/>
          </a:xfrm>
        </p:spPr>
        <p:txBody>
          <a:bodyPr>
            <a:noAutofit/>
          </a:bodyPr>
          <a:lstStyle/>
          <a:p>
            <a:pPr marL="0" indent="0">
              <a:buNone/>
            </a:pPr>
            <a:r>
              <a:rPr lang="en-US" sz="2000" dirty="0"/>
              <a:t> I had the students anonymously share something they were struggling with.  I typed up the answers (next slide). At the end of ANY lesson, an easy 10 minute discussion can develop by simply asking, "Choose one of the problems you see on the screen. How can today's lesson help someone with that challenge?"  </a:t>
            </a:r>
          </a:p>
          <a:p>
            <a:pPr marL="0" indent="0">
              <a:buNone/>
            </a:pPr>
            <a:r>
              <a:rPr lang="en-US" sz="2000" dirty="0"/>
              <a:t> </a:t>
            </a:r>
          </a:p>
          <a:p>
            <a:pPr marL="0" indent="0">
              <a:buNone/>
            </a:pPr>
            <a:r>
              <a:rPr lang="en-US" sz="2000" dirty="0"/>
              <a:t>This exercise does a few things. First, it reminds students that scriptures have answers. Second, it helps them learn to 'connect the dots' between their own struggles and the scriptures.  A third bonus is that it creates a very genuine dialogue which bonds the class; students hearing advice from peers, based on the principles in that day's study, is powerful. </a:t>
            </a:r>
          </a:p>
          <a:p>
            <a:pPr marL="0" indent="0">
              <a:buNone/>
            </a:pPr>
            <a:r>
              <a:rPr lang="en-US" sz="2000" dirty="0"/>
              <a:t> </a:t>
            </a:r>
          </a:p>
          <a:p>
            <a:pPr marL="0" indent="0">
              <a:buNone/>
            </a:pPr>
            <a:r>
              <a:rPr lang="en-US" sz="2000" dirty="0"/>
              <a:t>Another way to use this list is to share it with kids and assign then a problem from the list; next, give them a set of verses to study for that day's block/lesson and have them find solutions to their assigned problem.  </a:t>
            </a:r>
          </a:p>
        </p:txBody>
      </p:sp>
    </p:spTree>
    <p:extLst>
      <p:ext uri="{BB962C8B-B14F-4D97-AF65-F5344CB8AC3E}">
        <p14:creationId xmlns:p14="http://schemas.microsoft.com/office/powerpoint/2010/main" val="31474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6251"/>
            <a:ext cx="3886200" cy="7232749"/>
          </a:xfrm>
          <a:prstGeom prst="rect">
            <a:avLst/>
          </a:prstGeom>
        </p:spPr>
        <p:txBody>
          <a:bodyPr wrap="square">
            <a:spAutoFit/>
          </a:bodyPr>
          <a:lstStyle/>
          <a:p>
            <a:pPr lvl="0"/>
            <a:r>
              <a:rPr lang="en-US" sz="1600" dirty="0"/>
              <a:t>Addiction</a:t>
            </a:r>
          </a:p>
          <a:p>
            <a:pPr lvl="0"/>
            <a:r>
              <a:rPr lang="en-US" sz="1600" dirty="0"/>
              <a:t>Anger Management</a:t>
            </a:r>
          </a:p>
          <a:p>
            <a:pPr lvl="0"/>
            <a:r>
              <a:rPr lang="en-US" sz="1600" dirty="0"/>
              <a:t>Apathy</a:t>
            </a:r>
          </a:p>
          <a:p>
            <a:pPr lvl="0"/>
            <a:r>
              <a:rPr lang="en-US" sz="1600" dirty="0"/>
              <a:t>Becoming Less Judgmental</a:t>
            </a:r>
          </a:p>
          <a:p>
            <a:pPr lvl="0"/>
            <a:r>
              <a:rPr lang="en-US" sz="1600" dirty="0"/>
              <a:t>Being A Better Leader</a:t>
            </a:r>
          </a:p>
          <a:p>
            <a:pPr lvl="0"/>
            <a:r>
              <a:rPr lang="en-US" sz="1600" dirty="0"/>
              <a:t>Breaking Up Appropriately</a:t>
            </a:r>
          </a:p>
          <a:p>
            <a:pPr lvl="0"/>
            <a:r>
              <a:rPr lang="en-US" sz="1600" dirty="0"/>
              <a:t>Budget and Finances</a:t>
            </a:r>
          </a:p>
          <a:p>
            <a:pPr lvl="0"/>
            <a:r>
              <a:rPr lang="en-US" sz="1600" dirty="0"/>
              <a:t>Chastity and Virtue</a:t>
            </a:r>
          </a:p>
          <a:p>
            <a:pPr lvl="0"/>
            <a:r>
              <a:rPr lang="en-US" sz="1600" dirty="0"/>
              <a:t>Chronic Illness</a:t>
            </a:r>
          </a:p>
          <a:p>
            <a:pPr lvl="0"/>
            <a:r>
              <a:rPr lang="en-US" sz="1600" dirty="0"/>
              <a:t>Connecting Meaningfully with Others</a:t>
            </a:r>
          </a:p>
          <a:p>
            <a:pPr lvl="0"/>
            <a:r>
              <a:rPr lang="en-US" sz="1600" dirty="0"/>
              <a:t>Courage In Dating</a:t>
            </a:r>
          </a:p>
          <a:p>
            <a:pPr lvl="0"/>
            <a:r>
              <a:rPr lang="en-US" sz="1600" dirty="0"/>
              <a:t>Dealing With Family Drama</a:t>
            </a:r>
          </a:p>
          <a:p>
            <a:pPr lvl="0"/>
            <a:r>
              <a:rPr lang="en-US" sz="1600" dirty="0"/>
              <a:t>Developing Charity</a:t>
            </a:r>
          </a:p>
          <a:p>
            <a:pPr lvl="0"/>
            <a:r>
              <a:rPr lang="en-US" sz="1600" dirty="0"/>
              <a:t>Eating Disorders</a:t>
            </a:r>
          </a:p>
          <a:p>
            <a:pPr lvl="0"/>
            <a:r>
              <a:rPr lang="en-US" sz="1600" dirty="0"/>
              <a:t>Effective Prayer</a:t>
            </a:r>
          </a:p>
          <a:p>
            <a:pPr lvl="0"/>
            <a:r>
              <a:rPr lang="en-US" sz="1600" dirty="0"/>
              <a:t>Effective Use Of Time</a:t>
            </a:r>
          </a:p>
          <a:p>
            <a:pPr lvl="0"/>
            <a:r>
              <a:rPr lang="en-US" sz="1600" dirty="0"/>
              <a:t>Enduring Trials</a:t>
            </a:r>
          </a:p>
          <a:p>
            <a:pPr lvl="0"/>
            <a:r>
              <a:rPr lang="en-US" sz="1600" dirty="0"/>
              <a:t>Fear And Anxiety</a:t>
            </a:r>
          </a:p>
          <a:p>
            <a:pPr lvl="0"/>
            <a:r>
              <a:rPr lang="en-US" sz="1600" dirty="0"/>
              <a:t>Feeling A Desire To Attend Church Activities</a:t>
            </a:r>
          </a:p>
          <a:p>
            <a:pPr lvl="0"/>
            <a:r>
              <a:rPr lang="en-US" sz="1600" dirty="0"/>
              <a:t>Finding Answers To Gospel Questions</a:t>
            </a:r>
          </a:p>
          <a:p>
            <a:pPr lvl="0"/>
            <a:r>
              <a:rPr lang="en-US" sz="1600" dirty="0"/>
              <a:t>Handling Anxiety</a:t>
            </a:r>
          </a:p>
          <a:p>
            <a:pPr lvl="0"/>
            <a:r>
              <a:rPr lang="en-US" sz="1600" dirty="0"/>
              <a:t>Insecurity And Inadequacy</a:t>
            </a:r>
          </a:p>
          <a:p>
            <a:pPr lvl="0"/>
            <a:r>
              <a:rPr lang="en-US" sz="1600" dirty="0"/>
              <a:t>Juggling My Schedule</a:t>
            </a:r>
          </a:p>
          <a:p>
            <a:pPr lvl="0"/>
            <a:r>
              <a:rPr lang="en-US" sz="1600" dirty="0"/>
              <a:t>Keeping Thoughts Pure</a:t>
            </a:r>
          </a:p>
          <a:p>
            <a:pPr lvl="0"/>
            <a:r>
              <a:rPr lang="en-US" sz="1600" dirty="0"/>
              <a:t>Knowing The Best Course To Take In Life</a:t>
            </a:r>
          </a:p>
          <a:p>
            <a:pPr lvl="0"/>
            <a:r>
              <a:rPr lang="en-US" sz="1600" dirty="0"/>
              <a:t>Living With Roommates</a:t>
            </a:r>
          </a:p>
          <a:p>
            <a:r>
              <a:rPr lang="en-US" sz="1600" dirty="0"/>
              <a:t>Loneliness And Feeling Helpless</a:t>
            </a:r>
          </a:p>
          <a:p>
            <a:pPr lvl="0"/>
            <a:endParaRPr lang="en-US" sz="1600" dirty="0"/>
          </a:p>
        </p:txBody>
      </p:sp>
      <p:sp>
        <p:nvSpPr>
          <p:cNvPr id="7" name="Rectangle 6"/>
          <p:cNvSpPr/>
          <p:nvPr/>
        </p:nvSpPr>
        <p:spPr>
          <a:xfrm>
            <a:off x="4800600" y="0"/>
            <a:ext cx="4572000" cy="6986528"/>
          </a:xfrm>
          <a:prstGeom prst="rect">
            <a:avLst/>
          </a:prstGeom>
        </p:spPr>
        <p:txBody>
          <a:bodyPr>
            <a:spAutoFit/>
          </a:bodyPr>
          <a:lstStyle/>
          <a:p>
            <a:pPr lvl="0"/>
            <a:r>
              <a:rPr lang="en-US" sz="1600" dirty="0"/>
              <a:t>Maintaining Balance With Electronics</a:t>
            </a:r>
          </a:p>
          <a:p>
            <a:pPr lvl="0"/>
            <a:r>
              <a:rPr lang="en-US" sz="1600" dirty="0"/>
              <a:t>Making The Temple A Priority</a:t>
            </a:r>
          </a:p>
          <a:p>
            <a:pPr lvl="0"/>
            <a:r>
              <a:rPr lang="en-US" sz="1600" dirty="0"/>
              <a:t>Managing Stress</a:t>
            </a:r>
          </a:p>
          <a:p>
            <a:pPr lvl="0"/>
            <a:r>
              <a:rPr lang="en-US" sz="1600" dirty="0"/>
              <a:t>Marriage Miscommunications</a:t>
            </a:r>
          </a:p>
          <a:p>
            <a:pPr lvl="0"/>
            <a:r>
              <a:rPr lang="en-US" sz="1600" dirty="0"/>
              <a:t>Member Missionary Work</a:t>
            </a:r>
          </a:p>
          <a:p>
            <a:pPr lvl="0"/>
            <a:r>
              <a:rPr lang="en-US" sz="1600" dirty="0"/>
              <a:t>Not Being Offended</a:t>
            </a:r>
          </a:p>
          <a:p>
            <a:pPr lvl="0"/>
            <a:r>
              <a:rPr lang="en-US" sz="1600" dirty="0"/>
              <a:t>Overcoming Doubts</a:t>
            </a:r>
          </a:p>
          <a:p>
            <a:pPr lvl="0"/>
            <a:r>
              <a:rPr lang="en-US" sz="1600" dirty="0"/>
              <a:t>Overcoming Procrastination</a:t>
            </a:r>
          </a:p>
          <a:p>
            <a:pPr lvl="0"/>
            <a:r>
              <a:rPr lang="en-US" sz="1600" dirty="0"/>
              <a:t>Peer Pressure</a:t>
            </a:r>
          </a:p>
          <a:p>
            <a:pPr lvl="0"/>
            <a:r>
              <a:rPr lang="en-US" sz="1600" dirty="0"/>
              <a:t>Pornography</a:t>
            </a:r>
          </a:p>
          <a:p>
            <a:pPr lvl="0"/>
            <a:r>
              <a:rPr lang="en-US" sz="1600" dirty="0"/>
              <a:t>Praying Sincerely</a:t>
            </a:r>
          </a:p>
          <a:p>
            <a:pPr lvl="0"/>
            <a:r>
              <a:rPr lang="en-US" sz="1600" dirty="0"/>
              <a:t>Preparing For A Mission</a:t>
            </a:r>
          </a:p>
          <a:p>
            <a:pPr lvl="0"/>
            <a:r>
              <a:rPr lang="en-US" sz="1600" dirty="0"/>
              <a:t>Preparing For The Temple</a:t>
            </a:r>
          </a:p>
          <a:p>
            <a:pPr lvl="0"/>
            <a:r>
              <a:rPr lang="en-US" sz="1600" dirty="0"/>
              <a:t>Recognizing The Holy Ghost</a:t>
            </a:r>
          </a:p>
          <a:p>
            <a:pPr lvl="0"/>
            <a:r>
              <a:rPr lang="en-US" sz="1600" dirty="0"/>
              <a:t>Remembering Covenants</a:t>
            </a:r>
          </a:p>
          <a:p>
            <a:pPr lvl="0"/>
            <a:r>
              <a:rPr lang="en-US" sz="1600" dirty="0"/>
              <a:t>Sabbath Day Observance</a:t>
            </a:r>
          </a:p>
          <a:p>
            <a:pPr lvl="0"/>
            <a:r>
              <a:rPr lang="en-US" sz="1600" dirty="0"/>
              <a:t>Same Gender Attraction</a:t>
            </a:r>
          </a:p>
          <a:p>
            <a:pPr lvl="0"/>
            <a:r>
              <a:rPr lang="en-US" sz="1600" dirty="0"/>
              <a:t>Scripture Study – making it meaningful</a:t>
            </a:r>
          </a:p>
          <a:p>
            <a:pPr lvl="0"/>
            <a:r>
              <a:rPr lang="en-US" sz="1600" dirty="0"/>
              <a:t>Self-Mastery</a:t>
            </a:r>
          </a:p>
          <a:p>
            <a:pPr lvl="0"/>
            <a:r>
              <a:rPr lang="en-US" sz="1600" dirty="0"/>
              <a:t>Self-Worth And Self-Esteem</a:t>
            </a:r>
          </a:p>
          <a:p>
            <a:pPr lvl="0"/>
            <a:r>
              <a:rPr lang="en-US" sz="1600" dirty="0"/>
              <a:t>Sexual Abuse</a:t>
            </a:r>
          </a:p>
          <a:p>
            <a:pPr lvl="0"/>
            <a:r>
              <a:rPr lang="en-US" sz="1600" dirty="0"/>
              <a:t>Should I Go On A Mission</a:t>
            </a:r>
          </a:p>
          <a:p>
            <a:pPr lvl="0"/>
            <a:r>
              <a:rPr lang="en-US" sz="1600" dirty="0"/>
              <a:t>Spiritual Atrophy</a:t>
            </a:r>
          </a:p>
          <a:p>
            <a:pPr lvl="0"/>
            <a:r>
              <a:rPr lang="en-US" sz="1600" dirty="0"/>
              <a:t>Suicide</a:t>
            </a:r>
          </a:p>
          <a:p>
            <a:pPr lvl="0"/>
            <a:r>
              <a:rPr lang="en-US" sz="1600" dirty="0"/>
              <a:t>The Process Of Repentance</a:t>
            </a:r>
          </a:p>
          <a:p>
            <a:pPr lvl="0"/>
            <a:r>
              <a:rPr lang="en-US" sz="1600" dirty="0"/>
              <a:t>Trusting Answers From God</a:t>
            </a:r>
          </a:p>
          <a:p>
            <a:r>
              <a:rPr lang="en-US" sz="1600" dirty="0"/>
              <a:t>Understanding The Atonement</a:t>
            </a:r>
          </a:p>
        </p:txBody>
      </p:sp>
      <p:sp>
        <p:nvSpPr>
          <p:cNvPr id="8" name="Rectangle 7"/>
          <p:cNvSpPr/>
          <p:nvPr/>
        </p:nvSpPr>
        <p:spPr>
          <a:xfrm rot="16200000">
            <a:off x="-2007988" y="2693788"/>
            <a:ext cx="5339415" cy="1323439"/>
          </a:xfrm>
          <a:prstGeom prst="rect">
            <a:avLst/>
          </a:prstGeom>
        </p:spPr>
        <p:txBody>
          <a:bodyPr wrap="square">
            <a:spAutoFit/>
          </a:bodyPr>
          <a:lstStyle/>
          <a:p>
            <a:r>
              <a:rPr lang="en-US" sz="8000" b="1" dirty="0">
                <a:solidFill>
                  <a:schemeClr val="tx2">
                    <a:lumMod val="40000"/>
                    <a:lumOff val="60000"/>
                  </a:schemeClr>
                </a:solidFill>
              </a:rPr>
              <a:t>STRUGGLES</a:t>
            </a:r>
          </a:p>
        </p:txBody>
      </p:sp>
    </p:spTree>
    <p:extLst>
      <p:ext uri="{BB962C8B-B14F-4D97-AF65-F5344CB8AC3E}">
        <p14:creationId xmlns:p14="http://schemas.microsoft.com/office/powerpoint/2010/main" val="197683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1679321"/>
            <a:ext cx="3746696" cy="5178679"/>
          </a:xfrm>
          <a:prstGeom prst="rect">
            <a:avLst/>
          </a:prstGeom>
        </p:spPr>
      </p:pic>
      <p:sp>
        <p:nvSpPr>
          <p:cNvPr id="2" name="Title 1"/>
          <p:cNvSpPr>
            <a:spLocks noGrp="1"/>
          </p:cNvSpPr>
          <p:nvPr>
            <p:ph type="ctrTitle"/>
          </p:nvPr>
        </p:nvSpPr>
        <p:spPr>
          <a:xfrm>
            <a:off x="685800" y="701678"/>
            <a:ext cx="7772400" cy="1470025"/>
          </a:xfrm>
        </p:spPr>
        <p:txBody>
          <a:bodyPr>
            <a:normAutofit/>
          </a:bodyPr>
          <a:lstStyle/>
          <a:p>
            <a:r>
              <a:rPr lang="en-US" sz="7200" dirty="0">
                <a:latin typeface="Britannic Bold"/>
                <a:cs typeface="Britannic Bold"/>
              </a:rPr>
              <a:t>34: Fishing</a:t>
            </a:r>
          </a:p>
        </p:txBody>
      </p:sp>
      <p:sp>
        <p:nvSpPr>
          <p:cNvPr id="3" name="Subtitle 2"/>
          <p:cNvSpPr>
            <a:spLocks noGrp="1"/>
          </p:cNvSpPr>
          <p:nvPr>
            <p:ph type="subTitle" idx="1"/>
          </p:nvPr>
        </p:nvSpPr>
        <p:spPr>
          <a:xfrm>
            <a:off x="4061714" y="4569557"/>
            <a:ext cx="5346860" cy="1752600"/>
          </a:xfrm>
        </p:spPr>
        <p:txBody>
          <a:bodyPr>
            <a:normAutofit/>
          </a:bodyPr>
          <a:lstStyle/>
          <a:p>
            <a:r>
              <a:rPr lang="en-US" sz="2400" dirty="0"/>
              <a:t>Teaching Templates for </a:t>
            </a:r>
          </a:p>
          <a:p>
            <a:r>
              <a:rPr lang="en-US" sz="2400" dirty="0"/>
              <a:t>The Basic Pattern Outcomes</a:t>
            </a:r>
          </a:p>
        </p:txBody>
      </p:sp>
    </p:spTree>
    <p:extLst>
      <p:ext uri="{BB962C8B-B14F-4D97-AF65-F5344CB8AC3E}">
        <p14:creationId xmlns:p14="http://schemas.microsoft.com/office/powerpoint/2010/main" val="281702701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unny-Fishing-Picture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390650"/>
            <a:ext cx="5429250" cy="407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05551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unny-Fishing-Pictures-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390650"/>
            <a:ext cx="5429250" cy="407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82904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funny fishing pi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2178" y="1338188"/>
            <a:ext cx="5550002" cy="3961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02716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funny fishing pi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814" y="1102845"/>
            <a:ext cx="6530463" cy="438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137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240" y="292310"/>
            <a:ext cx="8915400" cy="5105400"/>
          </a:xfrm>
        </p:spPr>
        <p:txBody>
          <a:bodyPr>
            <a:normAutofit/>
          </a:bodyPr>
          <a:lstStyle/>
          <a:p>
            <a:pPr marL="114300" indent="0" algn="ctr">
              <a:buNone/>
            </a:pPr>
            <a:r>
              <a:rPr lang="en-US" sz="7200" dirty="0">
                <a:solidFill>
                  <a:schemeClr val="tx1"/>
                </a:solidFill>
                <a:latin typeface="Arnprior" pitchFamily="2" charset="0"/>
              </a:rPr>
              <a:t>Rotate</a:t>
            </a:r>
          </a:p>
        </p:txBody>
      </p:sp>
      <p:sp>
        <p:nvSpPr>
          <p:cNvPr id="4" name="AutoShape 2" descr="data:image/jpeg;base64,/9j/4AAQSkZJRgABAQAAAQABAAD/2wCEAAkGBxQSEBQUEhQQFRUVFBQUFBQVFBAUFBUVFRYWFhQUFBUYHCggGBolHBQWITEhJSkrLi4uFx8zODMsNygtLisBCgoKDg0OGhAQGiwkHyQsLCwsLCwvLCwsLCwsLCwsLCwsLCwsLCwsLCwsLCwsLCwsLCwsLCwsLCwsLCwsLCwsLP/AABEIALcBEwMBIgACEQEDEQH/xAAcAAABBQEBAQAAAAAAAAAAAAAAAgMEBQYBBwj/xABDEAACAQIEAgcFBQYEBQUAAAABAgADEQQFEiExQQYHE1FhcYEiMpGhsUJygsHRFCNSYuHwJJKywhVDY4PSFkRTouL/xAAZAQACAwEAAAAAAAAAAAAAAAAAAwECBAX/xAAqEQACAgEEAgIBAwUBAAAAAAAAAQIRAxIhMUEEURMiMhRxkRVhoeHwBf/aAAwDAQACEQMRAD8A9xhCEACEIQAIQhAAhCEACEIQAIQhAAhCEACEIQAIQhAAhCEACEIQAIQhAAhCEACEIQAIQhAAhCEACEJwwA7CMGsfCEiyaH4QhJICE4zAC5sB4ynx2fouye0e/l/WVlJR5LRhKXCLepUCi5IA7zKrE5/TX3bt8hMnm2aO+7MduXIekzGadKKdLYm7dw4xDzNuomyPipLVNnoNXpO3JU+cjv0of+Uek8nqdNCT7h+M4Olw5q0q/lGRXjnrKdKX/l+ElYXpTcgMot3i4nkdLpZT56x6SwwnSjD33qW8w0reVF3j8drlHuNJwwBHAi4ipnsp6VYE0kC4vDEhQLGqim9uYJuJa0s0oN7tai3lUQ/QzYnsct8kyEbWsp4Mp8iIsGSQdhCEACEIQAIQhAAhCEACEIQAIQhAAhEuwAudhI4zGne2ofOQ2kSot8EqESrgi4IPlFSSAhCEACcadiX4QAitxnJ1pyULE2QcwzNaQ727v1nMfjNNwPU/pMdmGKuxvKZMmlbDsOHW9x7M82eodzYdw4StatItavItSvMbk3uzprGoqkMdIMy7Ok7dw28+U8wqVSxJJuTuZpumeLuFQczc+kyZM1YV9bMPky+2n0LLRN4m8I4zF30SytcVi0pOWCG5YrxsBfabyv1b4X7NbEDzVT+UyvV7datSoBcqlh5k/wBJ6EmZLYfvGBtuCptePx47jZly5WpUmZur1Zpa64ofipn9ZGq9Vlb7Negb8LhhNkMftftafrtHMHm2oXPeQJb4Cvzv2YGp1aY5fdNE/dqEflGW6H5rT90VvwVx/wCYnp65n4xxcy8ZX4SyzHli0c6o8DmA8ndx9TFjpTnVLjUxn46Ct9Unqq5l4xb4wleJF+B3+Uq8bLLKeWJ1nZonvMh+/QUfS0l0OuHGj3kwjfgqL9HnonaXvdr3vxANr27/AO943SwlMk9qlGoDwvSpXHHibb/0kaGW+RejG0uuiv8AawtA+VSov1Bk6h10j7eEP4awP1SaGpkGBf3sLh/SmB9JFq9Csub/ANuB916q/wC6RpZOuJGo9cuGPvYfEjyNJv8AcJNpdbuAPFcUvnTU/RjIFTq5y9uArL5VT/uBkSr1W4Q+7WxA9abflIphriaSn1p5aeNWovnQr/kpkyj1iZa3DFIPvLWT/UomDr9U9OxK4px96mD9GlYerFiLpiqR+9TqL4+MKZNxPXqHS3Av7uMwh/71IH4Eywo5lRf3atFvu1EP0M+fM06C1qNJ6va4Z1RdTaWe9thsCu/ETIXHcJFkqnumfUec4i4su/lvM5Uex3ngSYhl91mX7rMPpJmGz/E0zdMRXH/cZh6q1wYqUNTuzTiy6FVHvOFxzodiRLvC52Ds4t4zx3ox0yeswpVtPaH3HUBQ5/hZRsGPIiwJmroZkG5xeqWN0P0QzK0em0qoYXBBEXMXl2YvTt/e3jNXgsYtRbjjzEfCakY8mJw/YkxLxURUMuKI7TkCYSpYpMyrbzP4ujqBlrj2uZAZZjm7Z0sSpGVxgZD3yPRqF9rby+zGhLzop0eVh2jjYcJSMHJ0jRLNGELZ4n0pb/EFf4QB68TKYyy6RYkVcXXdfdarUK/d1EL8gJWmbYqlRyZy1Scjl52cgJYqe09UuXBcAahAvVqMdxyX2R9DNg2FQ8VU+gkPorhOxwOHp73FNSQBzbc/WWlx4/Ax8dkZZbshtldI8aafCIOS0f4LeRYSwBHeIseY+IltRXSVJyCly1j8X6xtujq8nf8A+pl5phphqfsjQvRnz0ePKp8V/rHVy+uoAV6ZA2FwR+UvLToWTrbDQkZSri6lIkMKZFz6nnb4RFTMSVI0IOG4I/vlJeKovqOyHc3Dbbk/SMii3/xofEMPP9Zy5ebljJ7L+GJbmRhiXtezfAn6RSZid/A2PHYx834dk3I+HGMYgKD7SuLi9xckXubfOWX/AKM+4orchYzLxjgzKMK1NhYO4Cgk7EcDuTt5zgFNioDqx320gk3G1/LjLf1Fdw/z/onXITjc7KEAX4X2Aj1TNrKT2tM2F7X3O24AEaoYIHSQQVtuCpUnutzjlTLqZ+z8z+cYvPw9xZHyS9mY6aZwpwFUKFBdqaXVQp46rH/LPKrz0frSw6UcPhlW96jO54WstgvL+aea3jJyi3ceDfgvRuKvC8TeF5UcSMJUIqKRsQwIPdvPS8uq3xlUcg4IHi6q5/1TzXLaJeqijixsPM7D5mb/AAuJ/wAZiCOdZwPJfZHyETm4Rq8S9T/Y3KNtJ2XYsoeNpUUqm0dRzEp0zRKFo3eCxesb8Y5VaZDCZkUmgwuOFQbceYmqM1I5+TE4jxaETCWFmdrNIjyRUkWoZhOpEh43eW1TNP2fKsTUvutNtH3mGlfmRM/jKu9pD6w8UaeVU6fOvWH+WmNR+emMw/kL8lfQ8nIk7KsMrk6hsN/hdj9JCMtMMNGHduZUgfiOn6AzSYioqvdie83krJML22Jo0/46qL6Fhf5SExmo6sMEa2Z0rfY1PfjawsPrJRVuke96QFAsbeHIDYTqoo+0w27z5RgK2rStVL92k+F+B47j4zlNqrah+7IVtO5IBO3DbxjjMS8OATsxbvvO/s55lTx+yPSMNWqILlFt3gqf74x0Yl+dN/gD9DAk6uHN+Cemx4TpptyU8N/bYC/cIn/iAvYqwPG1jeLGYpz2kEnAG7nHDa4N+/lBXPPUNr7qp7v1jq41DzHxEdWup5wJIhrjmfijD8/CcLqeIpnz1D6jxk/WO8TjU1biFPwkBRAqUkFrog1cLFRfy2E42ET+Bx5Nt/qlg1FTxA24eHlGzgk7rWXQACRZe4d3CRpXojSivbAJ/wBQd/sk/kYhctQn2SLjvRQe7uBlrQwypfTzNz5yPmWIWmNTcFB+ZUAfOV+GEttJWUVVsg/8MIAAKWGwGm23+aNNlrfyfOODEs3tAOAwuNwdtrHh/d4qhXbVZi2+wuoAv5gyH4ePuP8A38i9EGePdclc/tVGkbfuqA2F7XZm7/ACefzTdZ2M7TNcR/Ky0x+BFB+YMy14M2QVRQqdja114XjhgWLvoXR1Y2j4Orf5Dr/2zV5tk9TCNSZtxVRahP8AOwBdfiZT9W1EnFMw4pTdh56So+bCe5Z/kyYqh2TWBG6N/Cw4Hyi8kdSHYMvxy34MNleJDKO+W1O54SnyLIqtOo/bArpOkDvtzHhNIy2EzUbpSV7ERto5hsWUYEGNuIxVEE6KtJ7M1NHN0Kgm4POEyK19oRvysR+niXlZZX1aZv3yxqXkY8YocnRUPgnLi4PETN9ceJH7VQoDhRoAn71U3PyRfjPU8JWUgXsbTwbprmP7RmGIqA3BqFV+6lkH+n5zRjiluZc03Kk+ijM6+oLvcA+djOGLxWKLAA227o0QRHM33VDiOxqVq2nVZVpgXtx3Nj8J55Uaeh9CafZ4NTzqMzel9I+kvjVsVldRPT8Hj9TdqtDEH3hsysgLWLEDbfaKOMXsilVa6EvqLBDx1hhY+gEZyrHJ+yKlOtRWoeOpwCuo+0bfxW4eNpZNXulCmzKzMya7MGB0DUx+I+cYKRFoYuilNaas1taliyMvsi1uXAAKPISY+NRq6uK1PQFtp7TTvcm5Ft+XMc5Jq1H7dRpvTtudItezcSfwjl5G+zOmnqruUUhBYDSPsrqaw795UsP4fFBqlRlZTYKq2Yb7E7epiMG9VaVQ1yGIAIPskH2AW4AfaJFvCQko0qlGo70qY0AgMt9Lewput+5iV81MTXwFCktIFKhap7PsG24W5JvsBwHqIAWFemVooEVC16anUhcWYgMTYgiwJN/COV8Omumuld9RawtcAfqRIdXLtNRESrXGoMT+8Y2CgcB5m0TRw5Zz2eJqFl1DUadxsdLhWI0tZtjbgRACUqoa7UgjjSquWDHTpa4X1urC38t4kqqrVdnqBKZbgbmyi584zROIs7drRsrFSzoBfTzuttt4iulZKThloVKZ1axdrm5swNj3+G0AJbD2HZajHsyym6j3l4i/raO9nUULeoguQACCPaPACx4yv01hS7MYcKpOraqXJJbUb3F7k3uSecdrZhqemKlGupVta+5a4Vlud7kDUflJAlValVWAJQ3vaxI4cb3iXOoHWAb+N+G45Tpqajc+k5VbaJlk9GiGL2RK2MK7CRTmRvuInFyvqzK5yvk2rHGuCn6UdG6GLDNpAqG51AWNzxnkWMypqdY0m2IudR4aQCSfgJ7hTmE6w8LoIqgA8VN+YYWI285eE23uLy40laPNsRhBpZlfUFtcFSpsxsPPeKwjbW7o9WqgqVVQoJBO7G9r2G/nEUE0jzjzMekdU1AaqrHvpLfwL3PySezYvEaFLH0855P1bIEwhY/bq/JV/wD0ZvMbjNYRRyFz9BKSlReGPVQio5JueJjVRoomMu0zs2pDbSPXO0dqGRqxvtKliA177Ql/gckL01bvv9TCX+NlHmiidUJkepH6z2kWs8qSin6R5gaGHqVFO6qSPPlPGyZ6z0rp68LWH/Ta3mBcTyQGOw8MR5C3R0xmoY6ZHqmOMxHqGe09GLJQoUSQLKoNxcXP9Z45l9HXXpr3ut/K9z8hPY6PR5XVWW41WtappvcleB8QY3H2xGbpFpihTU2KodrkEKSp7jYcefrDopl6Vqj61BULew23J24esoaODvVKK9S1uZ1b3taaPLsDicOT2ToNVrhlDDbhwNxxl5OkUjFt7F1gsspOX0duiqbB0rHQxF76fK1jyvtfY2ZwmE0UO2OJrU1J1E3uoBbSrNf0JMcwLuqMH/Z11Xv2VMpxFrn2tzEtV9laa7KAAAeFhw85nlmSNMfHk+dhWPw1bQn+IZxVZVCtTVTvuCdri1r2kgnEq4XtcEz2JCsGWpp5kANe23yjR248eN/0jf7QVbULXve5AO9iL+diR6yPmXaLfpn0xaYjFdux7Km7IgUhX0qA3tAgm++0KFR6LtU/ZKoNmBIq61AZi7WHIaiT6mdwma0Uaoa1RUaq2oA6gNIUKN7W5GMpj6dPBuP2ilVqFLXDg3OkU1CqTcWUC/jc845NMztVyFPHq2H7OpTxIDNrZlS6sNevY3vY2tBszoLRFJWqb1NTFkqA2aqajkk8eNuZk3MjW7OkuFb3VIJU0zuFAS+o8L3PPhwMkY0hsTQQgHSKlQ38AFHzb5SSOhnFZvSqMgXEUFQMrPqco/sMGAF7bG1jeOJi0q4htLowWlYEMpF2bexHHgPjGaT68Q1N8PT0e2Vfs/spoWzE/aLFiO9ZCbBUNOJqNRVwlQrTThcqFXSvddiYUG5OpVCDY8o+52lflppuCaKlUVgvG4a6K118Pat6SdXbaZJJxtM3RkpU0VmKMgVDJWJaQHMzs1RAGZTrH3wxmoExnWZXth7d8tDlET4Z5ohiwZHpmajov0abEsGa60xz5nymptLkxRi5Okb3ozSK4TDKOas5/Ex/SaehS5mR8Bh1RVUcFAUeQk4mZpO3ZrhHSqOtI9QxxmjNbhKsuiNUqRFFdTqBzIETVMtei+E1OXPBeHnCKt0E5KMWzT0l0qAOAFoRdoTWc4zNdSeci1rgX+Mk1G3nUswIMyHR4M5mLalZTzUj4ieVVcuqIDYF1XYlRdltydeI8+BnqOOpFKhB9PKZbOsB7WtCVbvBsZEJuLLzwrJFGLZoxUB8Zr6WIcEa/bHcQpv8QY5WNMjajSv4ou457raOWZGd+LLoxmAxJpVQ9rkX28xabzopneJxNVaVLWBxJBbSo7+PjFZR0fTFPpWgAObK9RQPmZ6Z0fyCjgqdqa2J4km5PrLrNtsJl41P7C8vyanQGri3Ese+O168VXr3kV4iU3I048aicerG+0g8js8XqHaCdh8Tf2T6RivV5SE72NxI2IrtY228ZbVsTGG5o8pqey37sVBfnp228ZPXBUXPtYemNr30qOfC45zwjNul+Kp4thh61RaakA2Pssw4n8vST6XWPjV/5gbzVD+U3Y5pRVnJzY25to9jfo5hD/ygPFWdfoY1/wCmqIN0fEIeAK1Te3dc72nlVPraxK+9Tot6EfQyZR65T9vDj8LkfWM1oS8cvR6YcnqD3MZiR94U6n1EgYvDYnCUHdcRTdVJcq9IXJY3JuDxJMyeH65MOffo1l8iG/SdzfrDw2Mo9hRNQO7KLMANgbnn4S1ojTL0bHI8fWqJ+8FEA2PsKy8hxuZOxTSJkVK1IHwj2JMx5ZWzbhjSK3ESIZKrSORM7NiEhZ531psdAHiJ6OBPOes1CdIG5LAD12l4fkik/wAWZLork5xFTfZF949/hPXstohVAUAACwEocmy0UKSUwN7Ase8maLCUzInLUy2PGoR/uWtFdo4YxRBEXqkAJdowzR92jDyCSNUW5tNxlWEFOkqjuufMzH4Oneqg/mE3ijaNxLsz+RLhHLQi7QjjKZOuN5ykd/GSK6SGRYzKdGO4znOX9ompfeXl3jmJksSlxN6j8xx5jv8AKZ7OssuddIXv7yjv7wJSSHYp1szF1qO5ltkPRx8Qw2ITme/ymgyToqWOutw/h/Wa1dNNdKAADuhGHbJyZ0tojGBwNPDUwqACIqVLzlapeNgSzYhLtnGiGjpEQ8q2WRFqyFUEm1DIWJqARTNEBgtKuvjtThUFxfc8vIR7HMSLDnG8vw4U+UlMesaq2abLuhWFrUO0qUKAJv7RUL6m086zrJhTrutPD4erTB9l0NQbd1wwF56INboFYnSOC/ZHpzPjEPggI9zdbGCOJJvUeWPg6Q9/C1l8VqEj4EGMNluDbj26ea02/wDGem4nBKePPaV2K6OIe4yPkkizwY2YE9G8M3u17fepuP8ASTLzoX0MX9pFQVKbheFtf0YCScTkSrwE3HQnKOyQE8TvLwyuTFZMEYKzS06QVAJBxMscQZV4gyZsXjRCqCMNHazyI7xNmhIdBmdz3AipWpluCtq+HCXivIuPS4lkyK3ImHGpry2orK7CULS2pLIRMxwRDmOGNNLC0Ns0YZ52s9pEepKWMSLnIhqrr4bzaTGdD1vUY9wmzmjHwYvI/MLzs5CMEmbrRFDCFjJK0rmWWHpWG8TGNmmU6GqWCFvaF/GcGDRDe28nMbCVWLxEmbSIhqkzlevITPeJd4kRN2aFGh0CKtErOlpAHGkaq8f03lFn2Ms3Zob7bn8pD9jYRt0GOzJVuF3MpadVme5uZwiTcpoXa55f2IpuzbCKgrJlDAllBOw5d8saOFC8hJKTrtGKkIlKUuQ1RqrWiXaVOYY0Lzg5ERx2xWPxP1jxq7TPVWq1SOzW4vcsTYem28kPSxFvsL8TF2x7xpKrLPD09bgeM3GDohUEyPRHLHB1VGJ9AJtX2E1YlSs53lS+2lEWuZW4mWNWQa6yJFIFXVEi1BJ9VJFqJFD0xlBEYlNpJVIpk2koq3uRsHLFV2kPD07GTllkVkNsJHeSahkarLEIiYiQHEnVjI2neUYyLLXo/W7Nwfj5Tcq1xeefUmtabbKqmqih8I/HxRkzreyZCEIwzkCjSkq8RwjdaptK8DeRvF19pT1TeP4mrIytM05WzVjjSOaYXimMaMomM5HQ8CYlVjeLrhRYcTJslIq88zbRZV58TKG5Z7ybnWH1AN3bxvB0ecXbbN8VFY1QdnJeXnSbd/GcYAR/B0/aEOwb+pZGrYbyPUxyjiRJzVrqylFI4Anv75UYLJVBu92Pj+Qlmn0Kg403IRWzO+yAsfDh8ZEoZVqbXV3PdyHlNB2SjgBGarbQquQ19RVHaVEKNuEQ4ubRwVNp3CpdxLJ2LqtzRZTR0rJtQxrDiyiddpo6Oa95WMVJErSVUMh1jFsbEh1ZFeSqkYKyjGoQsXygBOmCYMRRG8eJjKRbNJTKnGjFUxxmjNSWAiVI2OMdYRKrvIJ6FEzd5dS0UkU8QovMvkGC7Src+6m58TyE2MfjXZlzS6O3hOQjBBFqNIOJqwhE5HsacaK6q0ZNSEJmZrQsGAMISoDjHSpPdKV3LnVCEljMfbI+a1dlTv8AaPlyHx+k4BZROQlWao8IcXDMe6WOXYc38RCEukJyTbTRZCkPhEVhCEli4kOpHBgiQPHf0hCQlZM5NcEqjlhbh+UtKOSaBqNr/GEJox441ZhzZ53Q+vCJYwhBlUR6hkOsYQi2NiRjG2E7CVZcROEzkJBJwTjQhJRDG2MbcwhLEDDQAhCC5Bm0yXC9nSHedzJ8ITWjnt2whCEC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http://www.trada.com/wp-content/uploads/2012/05/Rotat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6240" y="1359110"/>
            <a:ext cx="3733800" cy="37633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2651" y="1740110"/>
            <a:ext cx="2740025" cy="2031325"/>
          </a:xfrm>
          <a:prstGeom prst="rect">
            <a:avLst/>
          </a:prstGeom>
        </p:spPr>
        <p:txBody>
          <a:bodyPr wrap="square">
            <a:spAutoFit/>
          </a:bodyPr>
          <a:lstStyle/>
          <a:p>
            <a:r>
              <a:rPr lang="en-US" b="1" dirty="0">
                <a:effectLst>
                  <a:outerShdw blurRad="38100" dist="38100" dir="2700000" algn="tl">
                    <a:srgbClr val="000000">
                      <a:alpha val="43137"/>
                    </a:srgbClr>
                  </a:outerShdw>
                </a:effectLst>
              </a:rPr>
              <a:t>Write down a principle/lesson/truth </a:t>
            </a:r>
          </a:p>
          <a:p>
            <a:r>
              <a:rPr lang="en-US" b="1" dirty="0">
                <a:effectLst>
                  <a:outerShdw blurRad="38100" dist="38100" dir="2700000" algn="tl">
                    <a:srgbClr val="000000">
                      <a:alpha val="43137"/>
                    </a:srgbClr>
                  </a:outerShdw>
                </a:effectLst>
              </a:rPr>
              <a:t>In your journal. </a:t>
            </a:r>
          </a:p>
          <a:p>
            <a:r>
              <a:rPr lang="en-US" b="1" dirty="0">
                <a:effectLst>
                  <a:outerShdw blurRad="38100" dist="38100" dir="2700000" algn="tl">
                    <a:srgbClr val="000000">
                      <a:alpha val="43137"/>
                    </a:srgbClr>
                  </a:outerShdw>
                </a:effectLst>
              </a:rPr>
              <a:t>After, you will see questions/scenarios that you will respond to using your notes.</a:t>
            </a:r>
          </a:p>
        </p:txBody>
      </p:sp>
    </p:spTree>
    <p:extLst>
      <p:ext uri="{BB962C8B-B14F-4D97-AF65-F5344CB8AC3E}">
        <p14:creationId xmlns:p14="http://schemas.microsoft.com/office/powerpoint/2010/main" val="2434447487"/>
      </p:ext>
    </p:extLst>
  </p:cSld>
  <p:clrMapOvr>
    <a:masterClrMapping/>
  </p:clrMapOvr>
  <mc:AlternateContent xmlns:mc="http://schemas.openxmlformats.org/markup-compatibility/2006" xmlns:p14="http://schemas.microsoft.com/office/powerpoint/2010/main">
    <mc:Choice Requires="p14">
      <p:transition spd="slow" p14:dur="2000" advClick="0" advTm="90000">
        <p:sndAc>
          <p:stSnd>
            <p:snd r:embed="rId2" name="applause.wav"/>
          </p:stSnd>
        </p:sndAc>
      </p:transition>
    </mc:Choice>
    <mc:Fallback xmlns="">
      <p:transition xmlns:p14="http://schemas.microsoft.com/office/powerpoint/2010/main" spd="slow" advClick="0" advTm="90000">
        <p:sndAc>
          <p:stSnd>
            <p:snd r:embed="rId4"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funny fishing pi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228975"/>
            <a:ext cx="5715000" cy="36290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455" y="2810182"/>
            <a:ext cx="2635045" cy="395256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4952" y="0"/>
            <a:ext cx="4076700" cy="271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07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4"/>
                                        </p:tgtEl>
                                        <p:attrNameLst>
                                          <p:attrName>style.visibility</p:attrName>
                                        </p:attrNameLst>
                                      </p:cBhvr>
                                      <p:to>
                                        <p:strVal val="visible"/>
                                      </p:to>
                                    </p:set>
                                    <p:animEffect transition="in" filter="fade">
                                      <p:cBhvr>
                                        <p:cTn id="14" dur="1000"/>
                                        <p:tgtEl>
                                          <p:spTgt spid="5124"/>
                                        </p:tgtEl>
                                      </p:cBhvr>
                                    </p:animEffect>
                                    <p:anim calcmode="lin" valueType="num">
                                      <p:cBhvr>
                                        <p:cTn id="15" dur="1000" fill="hold"/>
                                        <p:tgtEl>
                                          <p:spTgt spid="5124"/>
                                        </p:tgtEl>
                                        <p:attrNameLst>
                                          <p:attrName>ppt_x</p:attrName>
                                        </p:attrNameLst>
                                      </p:cBhvr>
                                      <p:tavLst>
                                        <p:tav tm="0">
                                          <p:val>
                                            <p:strVal val="#ppt_x"/>
                                          </p:val>
                                        </p:tav>
                                        <p:tav tm="100000">
                                          <p:val>
                                            <p:strVal val="#ppt_x"/>
                                          </p:val>
                                        </p:tav>
                                      </p:tavLst>
                                    </p:anim>
                                    <p:anim calcmode="lin" valueType="num">
                                      <p:cBhvr>
                                        <p:cTn id="16"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6"/>
                                        </p:tgtEl>
                                        <p:attrNameLst>
                                          <p:attrName>style.visibility</p:attrName>
                                        </p:attrNameLst>
                                      </p:cBhvr>
                                      <p:to>
                                        <p:strVal val="visible"/>
                                      </p:to>
                                    </p:set>
                                    <p:animEffect transition="in" filter="fade">
                                      <p:cBhvr>
                                        <p:cTn id="21" dur="1000"/>
                                        <p:tgtEl>
                                          <p:spTgt spid="5126"/>
                                        </p:tgtEl>
                                      </p:cBhvr>
                                    </p:animEffect>
                                    <p:anim calcmode="lin" valueType="num">
                                      <p:cBhvr>
                                        <p:cTn id="22" dur="1000" fill="hold"/>
                                        <p:tgtEl>
                                          <p:spTgt spid="5126"/>
                                        </p:tgtEl>
                                        <p:attrNameLst>
                                          <p:attrName>ppt_x</p:attrName>
                                        </p:attrNameLst>
                                      </p:cBhvr>
                                      <p:tavLst>
                                        <p:tav tm="0">
                                          <p:val>
                                            <p:strVal val="#ppt_x"/>
                                          </p:val>
                                        </p:tav>
                                        <p:tav tm="100000">
                                          <p:val>
                                            <p:strVal val="#ppt_x"/>
                                          </p:val>
                                        </p:tav>
                                      </p:tavLst>
                                    </p:anim>
                                    <p:anim calcmode="lin" valueType="num">
                                      <p:cBhvr>
                                        <p:cTn id="23"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8"/>
                                        </p:tgtEl>
                                        <p:attrNameLst>
                                          <p:attrName>style.visibility</p:attrName>
                                        </p:attrNameLst>
                                      </p:cBhvr>
                                      <p:to>
                                        <p:strVal val="visible"/>
                                      </p:to>
                                    </p:set>
                                    <p:animEffect transition="in" filter="fade">
                                      <p:cBhvr>
                                        <p:cTn id="28" dur="1000"/>
                                        <p:tgtEl>
                                          <p:spTgt spid="5128"/>
                                        </p:tgtEl>
                                      </p:cBhvr>
                                    </p:animEffect>
                                    <p:anim calcmode="lin" valueType="num">
                                      <p:cBhvr>
                                        <p:cTn id="29" dur="1000" fill="hold"/>
                                        <p:tgtEl>
                                          <p:spTgt spid="5128"/>
                                        </p:tgtEl>
                                        <p:attrNameLst>
                                          <p:attrName>ppt_x</p:attrName>
                                        </p:attrNameLst>
                                      </p:cBhvr>
                                      <p:tavLst>
                                        <p:tav tm="0">
                                          <p:val>
                                            <p:strVal val="#ppt_x"/>
                                          </p:val>
                                        </p:tav>
                                        <p:tav tm="100000">
                                          <p:val>
                                            <p:strVal val="#ppt_x"/>
                                          </p:val>
                                        </p:tav>
                                      </p:tavLst>
                                    </p:anim>
                                    <p:anim calcmode="lin" valueType="num">
                                      <p:cBhvr>
                                        <p:cTn id="30" dur="1000" fill="hold"/>
                                        <p:tgtEl>
                                          <p:spTgt spid="51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big fish pi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38275"/>
            <a:ext cx="5334000"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75547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08"/>
            <a:ext cx="8229600" cy="1143000"/>
          </a:xfrm>
        </p:spPr>
        <p:txBody>
          <a:bodyPr/>
          <a:lstStyle/>
          <a:p>
            <a:r>
              <a:rPr lang="en-US" dirty="0">
                <a:latin typeface="Algerian" panose="04020705040A02060702" pitchFamily="82" charset="0"/>
              </a:rPr>
              <a:t>Fishing</a:t>
            </a:r>
          </a:p>
        </p:txBody>
      </p:sp>
      <p:sp>
        <p:nvSpPr>
          <p:cNvPr id="3" name="Content Placeholder 2"/>
          <p:cNvSpPr>
            <a:spLocks noGrp="1"/>
          </p:cNvSpPr>
          <p:nvPr>
            <p:ph idx="1"/>
          </p:nvPr>
        </p:nvSpPr>
        <p:spPr>
          <a:xfrm>
            <a:off x="0" y="3436375"/>
            <a:ext cx="8756374" cy="3421625"/>
          </a:xfrm>
        </p:spPr>
        <p:txBody>
          <a:bodyPr>
            <a:normAutofit lnSpcReduction="10000"/>
          </a:bodyPr>
          <a:lstStyle/>
          <a:p>
            <a:r>
              <a:rPr lang="en-US" sz="4800" b="1" dirty="0"/>
              <a:t>F</a:t>
            </a:r>
            <a:r>
              <a:rPr lang="en-US" dirty="0"/>
              <a:t>ind the context.</a:t>
            </a:r>
          </a:p>
          <a:p>
            <a:r>
              <a:rPr lang="en-US" sz="4800" b="1" dirty="0"/>
              <a:t>I</a:t>
            </a:r>
            <a:r>
              <a:rPr lang="en-US" dirty="0"/>
              <a:t>dentify the doctrine/principle.</a:t>
            </a:r>
          </a:p>
          <a:p>
            <a:r>
              <a:rPr lang="en-US" sz="4800" b="1" dirty="0"/>
              <a:t>S</a:t>
            </a:r>
            <a:r>
              <a:rPr lang="en-US" dirty="0"/>
              <a:t>hare a related scripture or quote.</a:t>
            </a:r>
          </a:p>
          <a:p>
            <a:r>
              <a:rPr lang="en-US" sz="4800" b="1" dirty="0"/>
              <a:t>H</a:t>
            </a:r>
            <a:r>
              <a:rPr lang="en-US" dirty="0"/>
              <a:t>ow can this apply to us?</a:t>
            </a:r>
            <a:endParaRPr lang="en-US" sz="2000" dirty="0"/>
          </a:p>
        </p:txBody>
      </p:sp>
      <p:sp>
        <p:nvSpPr>
          <p:cNvPr id="5" name="Rectangle 4"/>
          <p:cNvSpPr/>
          <p:nvPr/>
        </p:nvSpPr>
        <p:spPr>
          <a:xfrm>
            <a:off x="4643284" y="1265326"/>
            <a:ext cx="5162550" cy="3046988"/>
          </a:xfrm>
          <a:prstGeom prst="rect">
            <a:avLst/>
          </a:prstGeom>
        </p:spPr>
        <p:txBody>
          <a:bodyPr wrap="square">
            <a:spAutoFit/>
          </a:bodyPr>
          <a:lstStyle/>
          <a:p>
            <a:pPr marL="457200" indent="-4572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457200" indent="-4572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457200" indent="-4572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457200" indent="-4572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457200" indent="-4572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457200" indent="-4572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457200" indent="-4572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457200" indent="-457200">
              <a:buFont typeface="+mj-lt"/>
              <a:buAutoNum type="arabicPeriod"/>
            </a:pPr>
            <a:endParaRPr lang="en-US" sz="2400" b="1" dirty="0">
              <a:solidFill>
                <a:srgbClr val="FF0000"/>
              </a:solidFill>
              <a:effectLst>
                <a:outerShdw blurRad="38100" dist="38100" dir="2700000" algn="tl">
                  <a:srgbClr val="000000">
                    <a:alpha val="43137"/>
                  </a:srgbClr>
                </a:outerShdw>
              </a:effectLst>
            </a:endParaRPr>
          </a:p>
        </p:txBody>
      </p:sp>
      <p:pic>
        <p:nvPicPr>
          <p:cNvPr id="7170" name="Picture 2" descr="Image result for fish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884" y="1806919"/>
            <a:ext cx="1338909" cy="54393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fish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324" y="1195113"/>
            <a:ext cx="2690636" cy="109307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fish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695" y="1937460"/>
            <a:ext cx="3368305" cy="1368374"/>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 result for fish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2697" y="5778296"/>
            <a:ext cx="2335161" cy="948659"/>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Image result for fish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567" y="5357700"/>
            <a:ext cx="1119786" cy="454913"/>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Image result for fish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897" y="4889121"/>
            <a:ext cx="1804219" cy="732964"/>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Image result for fish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0277" y="4312314"/>
            <a:ext cx="1165123" cy="473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39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1679321"/>
            <a:ext cx="3746696" cy="5178679"/>
          </a:xfrm>
          <a:prstGeom prst="rect">
            <a:avLst/>
          </a:prstGeom>
        </p:spPr>
      </p:pic>
      <p:sp>
        <p:nvSpPr>
          <p:cNvPr id="2" name="Title 1"/>
          <p:cNvSpPr>
            <a:spLocks noGrp="1"/>
          </p:cNvSpPr>
          <p:nvPr>
            <p:ph type="ctrTitle"/>
          </p:nvPr>
        </p:nvSpPr>
        <p:spPr>
          <a:xfrm>
            <a:off x="685800" y="701678"/>
            <a:ext cx="7772400" cy="1470025"/>
          </a:xfrm>
        </p:spPr>
        <p:txBody>
          <a:bodyPr>
            <a:normAutofit/>
          </a:bodyPr>
          <a:lstStyle/>
          <a:p>
            <a:r>
              <a:rPr lang="en-US" sz="7200" dirty="0">
                <a:latin typeface="Britannic Bold"/>
                <a:cs typeface="Britannic Bold"/>
              </a:rPr>
              <a:t>35: Pick a Verse</a:t>
            </a:r>
          </a:p>
        </p:txBody>
      </p:sp>
      <p:sp>
        <p:nvSpPr>
          <p:cNvPr id="3" name="Subtitle 2"/>
          <p:cNvSpPr>
            <a:spLocks noGrp="1"/>
          </p:cNvSpPr>
          <p:nvPr>
            <p:ph type="subTitle" idx="1"/>
          </p:nvPr>
        </p:nvSpPr>
        <p:spPr>
          <a:xfrm>
            <a:off x="4061714" y="4569557"/>
            <a:ext cx="5346860" cy="1752600"/>
          </a:xfrm>
        </p:spPr>
        <p:txBody>
          <a:bodyPr>
            <a:normAutofit/>
          </a:bodyPr>
          <a:lstStyle/>
          <a:p>
            <a:r>
              <a:rPr lang="en-US" sz="2400" dirty="0"/>
              <a:t>Teaching Templates for </a:t>
            </a:r>
          </a:p>
          <a:p>
            <a:r>
              <a:rPr lang="en-US" sz="2400" dirty="0"/>
              <a:t>The Basic Pattern Outcomes</a:t>
            </a:r>
          </a:p>
        </p:txBody>
      </p:sp>
      <p:pic>
        <p:nvPicPr>
          <p:cNvPr id="1026" name="Picture 2" descr="Image result for pick a verse">
            <a:extLst>
              <a:ext uri="{FF2B5EF4-FFF2-40B4-BE49-F238E27FC236}">
                <a16:creationId xmlns:a16="http://schemas.microsoft.com/office/drawing/2014/main" id="{7C1A0CA4-4EAB-4D57-9EF7-9273A12D2A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965" y="2064027"/>
            <a:ext cx="2554357" cy="25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69178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08"/>
            <a:ext cx="8229600" cy="1143000"/>
          </a:xfrm>
        </p:spPr>
        <p:txBody>
          <a:bodyPr/>
          <a:lstStyle/>
          <a:p>
            <a:r>
              <a:rPr lang="en-US" dirty="0"/>
              <a:t>PICK A VERSE</a:t>
            </a:r>
          </a:p>
        </p:txBody>
      </p:sp>
      <p:sp>
        <p:nvSpPr>
          <p:cNvPr id="3" name="Content Placeholder 2"/>
          <p:cNvSpPr>
            <a:spLocks noGrp="1"/>
          </p:cNvSpPr>
          <p:nvPr>
            <p:ph idx="1"/>
          </p:nvPr>
        </p:nvSpPr>
        <p:spPr>
          <a:xfrm>
            <a:off x="228600" y="849710"/>
            <a:ext cx="8756374" cy="2908293"/>
          </a:xfrm>
        </p:spPr>
        <p:txBody>
          <a:bodyPr>
            <a:normAutofit/>
          </a:bodyPr>
          <a:lstStyle/>
          <a:p>
            <a:pPr marL="0" indent="0">
              <a:buNone/>
            </a:pPr>
            <a:r>
              <a:rPr lang="en-US" sz="2000" dirty="0"/>
              <a:t>You will read chapter __________; as you read and as you come to a verse that contains a meaningful phrase, come write your name next to that verse number on the board.  After everyone has read the chapter and written their name on the board, we’ll have a discussion as we walk through the chapter together.  When we get to a verse that you’ve written your name next to, you’ll be asked to share what you loved about that passage (yes, more than one person can write their name next to a verse)</a:t>
            </a:r>
          </a:p>
        </p:txBody>
      </p:sp>
      <p:sp>
        <p:nvSpPr>
          <p:cNvPr id="4" name="Rectangle 3"/>
          <p:cNvSpPr/>
          <p:nvPr/>
        </p:nvSpPr>
        <p:spPr>
          <a:xfrm>
            <a:off x="3110948" y="3096327"/>
            <a:ext cx="1610139" cy="3785652"/>
          </a:xfrm>
          <a:prstGeom prst="rect">
            <a:avLst/>
          </a:prstGeom>
        </p:spPr>
        <p:txBody>
          <a:bodyPr wrap="square">
            <a:spAutoFit/>
          </a:bodyPr>
          <a:lstStyle/>
          <a:p>
            <a:pPr marL="457200" indent="-457200">
              <a:buFont typeface="+mj-lt"/>
              <a:buAutoNum type="arabicPeriod"/>
            </a:pPr>
            <a:r>
              <a:rPr lang="en-US" sz="2400" b="1" dirty="0">
                <a:solidFill>
                  <a:srgbClr val="FF0000"/>
                </a:solidFill>
                <a:effectLst>
                  <a:outerShdw blurRad="38100" dist="38100" dir="2700000" algn="tl">
                    <a:srgbClr val="000000">
                      <a:alpha val="43137"/>
                    </a:srgbClr>
                  </a:outerShdw>
                </a:effectLst>
              </a:rPr>
              <a:t> </a:t>
            </a:r>
          </a:p>
          <a:p>
            <a:pPr marL="457200" indent="-457200">
              <a:buFont typeface="+mj-lt"/>
              <a:buAutoNum type="arabicPeriod"/>
            </a:pPr>
            <a:r>
              <a:rPr lang="en-US" sz="2400" b="1" dirty="0">
                <a:solidFill>
                  <a:srgbClr val="FF0000"/>
                </a:solidFill>
                <a:effectLst>
                  <a:outerShdw blurRad="38100" dist="38100" dir="2700000" algn="tl">
                    <a:srgbClr val="000000">
                      <a:alpha val="43137"/>
                    </a:srgbClr>
                  </a:outerShdw>
                </a:effectLst>
              </a:rPr>
              <a:t> </a:t>
            </a:r>
          </a:p>
          <a:p>
            <a:pPr marL="457200" indent="-457200">
              <a:buFont typeface="+mj-lt"/>
              <a:buAutoNum type="arabicPeriod"/>
            </a:pPr>
            <a:r>
              <a:rPr lang="en-US" sz="2400" b="1" dirty="0">
                <a:solidFill>
                  <a:srgbClr val="FF0000"/>
                </a:solidFill>
                <a:effectLst>
                  <a:outerShdw blurRad="38100" dist="38100" dir="2700000" algn="tl">
                    <a:srgbClr val="000000">
                      <a:alpha val="43137"/>
                    </a:srgbClr>
                  </a:outerShdw>
                </a:effectLst>
              </a:rPr>
              <a:t> </a:t>
            </a:r>
          </a:p>
          <a:p>
            <a:pPr marL="457200" indent="-457200">
              <a:buFont typeface="+mj-lt"/>
              <a:buAutoNum type="arabicPeriod"/>
            </a:pPr>
            <a:r>
              <a:rPr lang="en-US" sz="2400" b="1" dirty="0">
                <a:solidFill>
                  <a:srgbClr val="FF0000"/>
                </a:solidFill>
                <a:effectLst>
                  <a:outerShdw blurRad="38100" dist="38100" dir="2700000" algn="tl">
                    <a:srgbClr val="000000">
                      <a:alpha val="43137"/>
                    </a:srgbClr>
                  </a:outerShdw>
                </a:effectLst>
              </a:rPr>
              <a:t> </a:t>
            </a:r>
          </a:p>
          <a:p>
            <a:pPr marL="457200" indent="-457200">
              <a:buFont typeface="+mj-lt"/>
              <a:buAutoNum type="arabicPeriod"/>
            </a:pPr>
            <a:r>
              <a:rPr lang="en-US" sz="2400" b="1" dirty="0">
                <a:solidFill>
                  <a:srgbClr val="FF0000"/>
                </a:solidFill>
                <a:effectLst>
                  <a:outerShdw blurRad="38100" dist="38100" dir="2700000" algn="tl">
                    <a:srgbClr val="000000">
                      <a:alpha val="43137"/>
                    </a:srgbClr>
                  </a:outerShdw>
                </a:effectLst>
              </a:rPr>
              <a:t> </a:t>
            </a:r>
          </a:p>
          <a:p>
            <a:pPr marL="457200" indent="-457200">
              <a:buFont typeface="+mj-lt"/>
              <a:buAutoNum type="arabicPeriod"/>
            </a:pPr>
            <a:r>
              <a:rPr lang="en-US" sz="2400" b="1" dirty="0">
                <a:solidFill>
                  <a:srgbClr val="FF0000"/>
                </a:solidFill>
                <a:effectLst>
                  <a:outerShdw blurRad="38100" dist="38100" dir="2700000" algn="tl">
                    <a:srgbClr val="000000">
                      <a:alpha val="43137"/>
                    </a:srgbClr>
                  </a:outerShdw>
                </a:effectLst>
              </a:rPr>
              <a:t> </a:t>
            </a:r>
          </a:p>
          <a:p>
            <a:pPr marL="457200" indent="-457200">
              <a:buFont typeface="+mj-lt"/>
              <a:buAutoNum type="arabicPeriod"/>
            </a:pPr>
            <a:r>
              <a:rPr lang="en-US" sz="2400" b="1" dirty="0">
                <a:solidFill>
                  <a:srgbClr val="FF0000"/>
                </a:solidFill>
                <a:effectLst>
                  <a:outerShdw blurRad="38100" dist="38100" dir="2700000" algn="tl">
                    <a:srgbClr val="000000">
                      <a:alpha val="43137"/>
                    </a:srgbClr>
                  </a:outerShdw>
                </a:effectLst>
              </a:rPr>
              <a:t> </a:t>
            </a:r>
          </a:p>
          <a:p>
            <a:pPr marL="457200" indent="-457200">
              <a:buFont typeface="+mj-lt"/>
              <a:buAutoNum type="arabicPeriod"/>
            </a:pPr>
            <a:r>
              <a:rPr lang="en-US" sz="2400" b="1" dirty="0">
                <a:solidFill>
                  <a:srgbClr val="FF0000"/>
                </a:solidFill>
                <a:effectLst>
                  <a:outerShdw blurRad="38100" dist="38100" dir="2700000" algn="tl">
                    <a:srgbClr val="000000">
                      <a:alpha val="43137"/>
                    </a:srgbClr>
                  </a:outerShdw>
                </a:effectLst>
              </a:rPr>
              <a:t> </a:t>
            </a:r>
          </a:p>
          <a:p>
            <a:pPr marL="457200" indent="-457200">
              <a:buFont typeface="+mj-lt"/>
              <a:buAutoNum type="arabicPeriod"/>
            </a:pPr>
            <a:r>
              <a:rPr lang="en-US" sz="2400" b="1" dirty="0">
                <a:solidFill>
                  <a:srgbClr val="FF0000"/>
                </a:solidFill>
                <a:effectLst>
                  <a:outerShdw blurRad="38100" dist="38100" dir="2700000" algn="tl">
                    <a:srgbClr val="000000">
                      <a:alpha val="43137"/>
                    </a:srgbClr>
                  </a:outerShdw>
                </a:effectLst>
              </a:rPr>
              <a:t> </a:t>
            </a:r>
          </a:p>
          <a:p>
            <a:pPr marL="457200" indent="-457200">
              <a:buFont typeface="+mj-lt"/>
              <a:buAutoNum type="arabicPeriod"/>
            </a:pPr>
            <a:r>
              <a:rPr lang="en-US" sz="2400" b="1" dirty="0">
                <a:solidFill>
                  <a:srgbClr val="FF0000"/>
                </a:solidFill>
                <a:effectLst>
                  <a:outerShdw blurRad="38100" dist="38100" dir="2700000" algn="tl">
                    <a:srgbClr val="000000">
                      <a:alpha val="43137"/>
                    </a:srgbClr>
                  </a:outerShdw>
                </a:effectLst>
              </a:rPr>
              <a:t> </a:t>
            </a:r>
          </a:p>
        </p:txBody>
      </p:sp>
      <p:sp>
        <p:nvSpPr>
          <p:cNvPr id="6" name="Rectangle 5">
            <a:extLst>
              <a:ext uri="{FF2B5EF4-FFF2-40B4-BE49-F238E27FC236}">
                <a16:creationId xmlns:a16="http://schemas.microsoft.com/office/drawing/2014/main" id="{57A0EB63-C044-449A-9CE3-DFAA47731AFC}"/>
              </a:ext>
            </a:extLst>
          </p:cNvPr>
          <p:cNvSpPr/>
          <p:nvPr/>
        </p:nvSpPr>
        <p:spPr>
          <a:xfrm>
            <a:off x="5488056" y="3096327"/>
            <a:ext cx="990600" cy="3785652"/>
          </a:xfrm>
          <a:prstGeom prst="rect">
            <a:avLst/>
          </a:prstGeom>
        </p:spPr>
        <p:txBody>
          <a:bodyPr wrap="square">
            <a:spAutoFit/>
          </a:bodyPr>
          <a:lstStyle/>
          <a:p>
            <a:r>
              <a:rPr lang="en-US" sz="2400" b="1" dirty="0">
                <a:solidFill>
                  <a:srgbClr val="FF0000"/>
                </a:solidFill>
                <a:effectLst>
                  <a:outerShdw blurRad="38100" dist="38100" dir="2700000" algn="tl">
                    <a:srgbClr val="000000">
                      <a:alpha val="43137"/>
                    </a:srgbClr>
                  </a:outerShdw>
                </a:effectLst>
              </a:rPr>
              <a:t>11.	</a:t>
            </a:r>
          </a:p>
          <a:p>
            <a:r>
              <a:rPr lang="en-US" sz="2400" b="1" dirty="0">
                <a:solidFill>
                  <a:srgbClr val="FF0000"/>
                </a:solidFill>
                <a:effectLst>
                  <a:outerShdw blurRad="38100" dist="38100" dir="2700000" algn="tl">
                    <a:srgbClr val="000000">
                      <a:alpha val="43137"/>
                    </a:srgbClr>
                  </a:outerShdw>
                </a:effectLst>
              </a:rPr>
              <a:t>12.</a:t>
            </a:r>
          </a:p>
          <a:p>
            <a:r>
              <a:rPr lang="en-US" sz="2400" b="1" dirty="0">
                <a:solidFill>
                  <a:srgbClr val="FF0000"/>
                </a:solidFill>
                <a:effectLst>
                  <a:outerShdw blurRad="38100" dist="38100" dir="2700000" algn="tl">
                    <a:srgbClr val="000000">
                      <a:alpha val="43137"/>
                    </a:srgbClr>
                  </a:outerShdw>
                </a:effectLst>
              </a:rPr>
              <a:t>13.</a:t>
            </a:r>
          </a:p>
          <a:p>
            <a:r>
              <a:rPr lang="en-US" sz="2400" b="1" dirty="0">
                <a:solidFill>
                  <a:srgbClr val="FF0000"/>
                </a:solidFill>
                <a:effectLst>
                  <a:outerShdw blurRad="38100" dist="38100" dir="2700000" algn="tl">
                    <a:srgbClr val="000000">
                      <a:alpha val="43137"/>
                    </a:srgbClr>
                  </a:outerShdw>
                </a:effectLst>
              </a:rPr>
              <a:t>14.</a:t>
            </a:r>
          </a:p>
          <a:p>
            <a:r>
              <a:rPr lang="en-US" sz="2400" b="1" dirty="0">
                <a:solidFill>
                  <a:srgbClr val="FF0000"/>
                </a:solidFill>
                <a:effectLst>
                  <a:outerShdw blurRad="38100" dist="38100" dir="2700000" algn="tl">
                    <a:srgbClr val="000000">
                      <a:alpha val="43137"/>
                    </a:srgbClr>
                  </a:outerShdw>
                </a:effectLst>
              </a:rPr>
              <a:t>15.</a:t>
            </a:r>
          </a:p>
          <a:p>
            <a:r>
              <a:rPr lang="en-US" sz="2400" b="1" dirty="0">
                <a:solidFill>
                  <a:srgbClr val="FF0000"/>
                </a:solidFill>
                <a:effectLst>
                  <a:outerShdw blurRad="38100" dist="38100" dir="2700000" algn="tl">
                    <a:srgbClr val="000000">
                      <a:alpha val="43137"/>
                    </a:srgbClr>
                  </a:outerShdw>
                </a:effectLst>
              </a:rPr>
              <a:t>16.</a:t>
            </a:r>
          </a:p>
          <a:p>
            <a:r>
              <a:rPr lang="en-US" sz="2400" b="1" dirty="0">
                <a:solidFill>
                  <a:srgbClr val="FF0000"/>
                </a:solidFill>
                <a:effectLst>
                  <a:outerShdw blurRad="38100" dist="38100" dir="2700000" algn="tl">
                    <a:srgbClr val="000000">
                      <a:alpha val="43137"/>
                    </a:srgbClr>
                  </a:outerShdw>
                </a:effectLst>
              </a:rPr>
              <a:t>17.</a:t>
            </a:r>
          </a:p>
          <a:p>
            <a:r>
              <a:rPr lang="en-US" sz="2400" b="1" dirty="0">
                <a:solidFill>
                  <a:srgbClr val="FF0000"/>
                </a:solidFill>
                <a:effectLst>
                  <a:outerShdw blurRad="38100" dist="38100" dir="2700000" algn="tl">
                    <a:srgbClr val="000000">
                      <a:alpha val="43137"/>
                    </a:srgbClr>
                  </a:outerShdw>
                </a:effectLst>
              </a:rPr>
              <a:t>18.</a:t>
            </a:r>
          </a:p>
          <a:p>
            <a:r>
              <a:rPr lang="en-US" sz="2400" b="1" dirty="0">
                <a:solidFill>
                  <a:srgbClr val="FF0000"/>
                </a:solidFill>
                <a:effectLst>
                  <a:outerShdw blurRad="38100" dist="38100" dir="2700000" algn="tl">
                    <a:srgbClr val="000000">
                      <a:alpha val="43137"/>
                    </a:srgbClr>
                  </a:outerShdw>
                </a:effectLst>
              </a:rPr>
              <a:t>19.</a:t>
            </a:r>
          </a:p>
          <a:p>
            <a:r>
              <a:rPr lang="en-US" sz="2400" b="1" dirty="0">
                <a:solidFill>
                  <a:srgbClr val="FF0000"/>
                </a:solidFill>
                <a:effectLst>
                  <a:outerShdw blurRad="38100" dist="38100" dir="2700000" algn="tl">
                    <a:srgbClr val="000000">
                      <a:alpha val="43137"/>
                    </a:srgbClr>
                  </a:outerShdw>
                </a:effectLst>
              </a:rPr>
              <a:t>20.</a:t>
            </a:r>
          </a:p>
        </p:txBody>
      </p:sp>
      <p:sp>
        <p:nvSpPr>
          <p:cNvPr id="7" name="Rectangle 6">
            <a:extLst>
              <a:ext uri="{FF2B5EF4-FFF2-40B4-BE49-F238E27FC236}">
                <a16:creationId xmlns:a16="http://schemas.microsoft.com/office/drawing/2014/main" id="{6F9495B5-BA4C-4E98-8962-E22B5E936B2C}"/>
              </a:ext>
            </a:extLst>
          </p:cNvPr>
          <p:cNvSpPr/>
          <p:nvPr/>
        </p:nvSpPr>
        <p:spPr>
          <a:xfrm>
            <a:off x="7520610" y="3096327"/>
            <a:ext cx="990600" cy="3785652"/>
          </a:xfrm>
          <a:prstGeom prst="rect">
            <a:avLst/>
          </a:prstGeom>
        </p:spPr>
        <p:txBody>
          <a:bodyPr wrap="square">
            <a:spAutoFit/>
          </a:bodyPr>
          <a:lstStyle/>
          <a:p>
            <a:r>
              <a:rPr lang="en-US" sz="2400" b="1" dirty="0">
                <a:solidFill>
                  <a:srgbClr val="FF0000"/>
                </a:solidFill>
                <a:effectLst>
                  <a:outerShdw blurRad="38100" dist="38100" dir="2700000" algn="tl">
                    <a:srgbClr val="000000">
                      <a:alpha val="43137"/>
                    </a:srgbClr>
                  </a:outerShdw>
                </a:effectLst>
              </a:rPr>
              <a:t>21.</a:t>
            </a:r>
          </a:p>
          <a:p>
            <a:r>
              <a:rPr lang="en-US" sz="2400" b="1" dirty="0">
                <a:solidFill>
                  <a:srgbClr val="FF0000"/>
                </a:solidFill>
                <a:effectLst>
                  <a:outerShdw blurRad="38100" dist="38100" dir="2700000" algn="tl">
                    <a:srgbClr val="000000">
                      <a:alpha val="43137"/>
                    </a:srgbClr>
                  </a:outerShdw>
                </a:effectLst>
              </a:rPr>
              <a:t>22.</a:t>
            </a:r>
          </a:p>
          <a:p>
            <a:r>
              <a:rPr lang="en-US" sz="2400" b="1" dirty="0">
                <a:solidFill>
                  <a:srgbClr val="FF0000"/>
                </a:solidFill>
                <a:effectLst>
                  <a:outerShdw blurRad="38100" dist="38100" dir="2700000" algn="tl">
                    <a:srgbClr val="000000">
                      <a:alpha val="43137"/>
                    </a:srgbClr>
                  </a:outerShdw>
                </a:effectLst>
              </a:rPr>
              <a:t>23.</a:t>
            </a:r>
          </a:p>
          <a:p>
            <a:r>
              <a:rPr lang="en-US" sz="2400" b="1" dirty="0">
                <a:solidFill>
                  <a:srgbClr val="FF0000"/>
                </a:solidFill>
                <a:effectLst>
                  <a:outerShdw blurRad="38100" dist="38100" dir="2700000" algn="tl">
                    <a:srgbClr val="000000">
                      <a:alpha val="43137"/>
                    </a:srgbClr>
                  </a:outerShdw>
                </a:effectLst>
              </a:rPr>
              <a:t>24.</a:t>
            </a:r>
          </a:p>
          <a:p>
            <a:r>
              <a:rPr lang="en-US" sz="2400" b="1" dirty="0">
                <a:solidFill>
                  <a:srgbClr val="FF0000"/>
                </a:solidFill>
                <a:effectLst>
                  <a:outerShdw blurRad="38100" dist="38100" dir="2700000" algn="tl">
                    <a:srgbClr val="000000">
                      <a:alpha val="43137"/>
                    </a:srgbClr>
                  </a:outerShdw>
                </a:effectLst>
              </a:rPr>
              <a:t>25.</a:t>
            </a:r>
          </a:p>
          <a:p>
            <a:r>
              <a:rPr lang="en-US" sz="2400" b="1" dirty="0">
                <a:solidFill>
                  <a:srgbClr val="FF0000"/>
                </a:solidFill>
                <a:effectLst>
                  <a:outerShdw blurRad="38100" dist="38100" dir="2700000" algn="tl">
                    <a:srgbClr val="000000">
                      <a:alpha val="43137"/>
                    </a:srgbClr>
                  </a:outerShdw>
                </a:effectLst>
              </a:rPr>
              <a:t>26.</a:t>
            </a:r>
          </a:p>
          <a:p>
            <a:r>
              <a:rPr lang="en-US" sz="2400" b="1" dirty="0">
                <a:solidFill>
                  <a:srgbClr val="FF0000"/>
                </a:solidFill>
                <a:effectLst>
                  <a:outerShdw blurRad="38100" dist="38100" dir="2700000" algn="tl">
                    <a:srgbClr val="000000">
                      <a:alpha val="43137"/>
                    </a:srgbClr>
                  </a:outerShdw>
                </a:effectLst>
              </a:rPr>
              <a:t>27.</a:t>
            </a:r>
          </a:p>
          <a:p>
            <a:r>
              <a:rPr lang="en-US" sz="2400" b="1" dirty="0">
                <a:solidFill>
                  <a:srgbClr val="FF0000"/>
                </a:solidFill>
                <a:effectLst>
                  <a:outerShdw blurRad="38100" dist="38100" dir="2700000" algn="tl">
                    <a:srgbClr val="000000">
                      <a:alpha val="43137"/>
                    </a:srgbClr>
                  </a:outerShdw>
                </a:effectLst>
              </a:rPr>
              <a:t>28.</a:t>
            </a:r>
          </a:p>
          <a:p>
            <a:r>
              <a:rPr lang="en-US" sz="2400" b="1" dirty="0">
                <a:solidFill>
                  <a:srgbClr val="FF0000"/>
                </a:solidFill>
                <a:effectLst>
                  <a:outerShdw blurRad="38100" dist="38100" dir="2700000" algn="tl">
                    <a:srgbClr val="000000">
                      <a:alpha val="43137"/>
                    </a:srgbClr>
                  </a:outerShdw>
                </a:effectLst>
              </a:rPr>
              <a:t>29.</a:t>
            </a:r>
          </a:p>
          <a:p>
            <a:r>
              <a:rPr lang="en-US" sz="2400" b="1" dirty="0">
                <a:solidFill>
                  <a:srgbClr val="FF0000"/>
                </a:solidFill>
                <a:effectLst>
                  <a:outerShdw blurRad="38100" dist="38100" dir="2700000" algn="tl">
                    <a:srgbClr val="000000">
                      <a:alpha val="43137"/>
                    </a:srgbClr>
                  </a:outerShdw>
                </a:effectLst>
              </a:rPr>
              <a:t>30.</a:t>
            </a:r>
          </a:p>
        </p:txBody>
      </p:sp>
      <p:pic>
        <p:nvPicPr>
          <p:cNvPr id="2050" name="Picture 2" descr="Image result for pick a verse">
            <a:extLst>
              <a:ext uri="{FF2B5EF4-FFF2-40B4-BE49-F238E27FC236}">
                <a16:creationId xmlns:a16="http://schemas.microsoft.com/office/drawing/2014/main" id="{79676859-0FB0-4D82-9E09-AD2D48FA0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632" y="3758003"/>
            <a:ext cx="2067339" cy="2067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29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1679321"/>
            <a:ext cx="3746696" cy="5178679"/>
          </a:xfrm>
          <a:prstGeom prst="rect">
            <a:avLst/>
          </a:prstGeom>
        </p:spPr>
      </p:pic>
      <p:sp>
        <p:nvSpPr>
          <p:cNvPr id="2" name="Title 1"/>
          <p:cNvSpPr>
            <a:spLocks noGrp="1"/>
          </p:cNvSpPr>
          <p:nvPr>
            <p:ph type="ctrTitle"/>
          </p:nvPr>
        </p:nvSpPr>
        <p:spPr>
          <a:xfrm>
            <a:off x="685800" y="701678"/>
            <a:ext cx="7772400" cy="1470025"/>
          </a:xfrm>
        </p:spPr>
        <p:txBody>
          <a:bodyPr>
            <a:normAutofit fontScale="90000"/>
          </a:bodyPr>
          <a:lstStyle/>
          <a:p>
            <a:r>
              <a:rPr lang="en-US" sz="7200" dirty="0">
                <a:latin typeface="Britannic Bold"/>
                <a:cs typeface="Britannic Bold"/>
              </a:rPr>
              <a:t>36: Digging Deeper</a:t>
            </a:r>
          </a:p>
        </p:txBody>
      </p:sp>
      <p:sp>
        <p:nvSpPr>
          <p:cNvPr id="3" name="Subtitle 2"/>
          <p:cNvSpPr>
            <a:spLocks noGrp="1"/>
          </p:cNvSpPr>
          <p:nvPr>
            <p:ph type="subTitle" idx="1"/>
          </p:nvPr>
        </p:nvSpPr>
        <p:spPr>
          <a:xfrm>
            <a:off x="4061714" y="4569557"/>
            <a:ext cx="5346860" cy="1752600"/>
          </a:xfrm>
        </p:spPr>
        <p:txBody>
          <a:bodyPr>
            <a:normAutofit/>
          </a:bodyPr>
          <a:lstStyle/>
          <a:p>
            <a:r>
              <a:rPr lang="en-US" sz="2400" dirty="0"/>
              <a:t>Teaching Templates for </a:t>
            </a:r>
          </a:p>
          <a:p>
            <a:r>
              <a:rPr lang="en-US" sz="2400" dirty="0"/>
              <a:t>The Basic Pattern Outcomes</a:t>
            </a:r>
          </a:p>
        </p:txBody>
      </p:sp>
      <p:pic>
        <p:nvPicPr>
          <p:cNvPr id="5" name="Picture 2" descr="Image result for digging deeper">
            <a:extLst>
              <a:ext uri="{FF2B5EF4-FFF2-40B4-BE49-F238E27FC236}">
                <a16:creationId xmlns:a16="http://schemas.microsoft.com/office/drawing/2014/main" id="{74B4C710-FA25-4D47-8AAF-2A375C9DC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2288443"/>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13967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A84E86F-224D-4DF5-8FFA-13BCB16681C6}"/>
              </a:ext>
            </a:extLst>
          </p:cNvPr>
          <p:cNvSpPr>
            <a:spLocks noGrp="1"/>
          </p:cNvSpPr>
          <p:nvPr>
            <p:ph type="title"/>
          </p:nvPr>
        </p:nvSpPr>
        <p:spPr>
          <a:xfrm>
            <a:off x="971552" y="609601"/>
            <a:ext cx="7200897" cy="1676400"/>
          </a:xfrm>
        </p:spPr>
        <p:txBody>
          <a:bodyPr anchor="t">
            <a:normAutofit/>
          </a:bodyPr>
          <a:lstStyle/>
          <a:p>
            <a:r>
              <a:rPr lang="en-US" sz="4400" b="1" dirty="0"/>
              <a:t>Dig Deeper</a:t>
            </a:r>
          </a:p>
        </p:txBody>
      </p:sp>
      <p:sp>
        <p:nvSpPr>
          <p:cNvPr id="7" name="Rectangle 6">
            <a:extLst>
              <a:ext uri="{FF2B5EF4-FFF2-40B4-BE49-F238E27FC236}">
                <a16:creationId xmlns:a16="http://schemas.microsoft.com/office/drawing/2014/main" id="{1448A969-0517-43DC-978A-44F6D5925AA1}"/>
              </a:ext>
            </a:extLst>
          </p:cNvPr>
          <p:cNvSpPr/>
          <p:nvPr/>
        </p:nvSpPr>
        <p:spPr>
          <a:xfrm>
            <a:off x="2574786" y="1459231"/>
            <a:ext cx="3994427" cy="5847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Garamond" panose="02020404030301010803"/>
                <a:ea typeface="+mn-ea"/>
                <a:cs typeface="Arial" charset="0"/>
              </a:rPr>
              <a:t>The Goal is 80 Points!</a:t>
            </a:r>
          </a:p>
        </p:txBody>
      </p:sp>
      <p:sp>
        <p:nvSpPr>
          <p:cNvPr id="10" name="Content Placeholder 2">
            <a:extLst>
              <a:ext uri="{FF2B5EF4-FFF2-40B4-BE49-F238E27FC236}">
                <a16:creationId xmlns:a16="http://schemas.microsoft.com/office/drawing/2014/main" id="{19258697-C743-4D72-AB05-2089801D419C}"/>
              </a:ext>
            </a:extLst>
          </p:cNvPr>
          <p:cNvSpPr>
            <a:spLocks noGrp="1"/>
          </p:cNvSpPr>
          <p:nvPr>
            <p:ph idx="1"/>
          </p:nvPr>
        </p:nvSpPr>
        <p:spPr>
          <a:xfrm>
            <a:off x="828676" y="2590800"/>
            <a:ext cx="7486648" cy="3657600"/>
          </a:xfrm>
        </p:spPr>
        <p:txBody>
          <a:bodyPr>
            <a:normAutofit fontScale="62500" lnSpcReduction="20000"/>
          </a:bodyPr>
          <a:lstStyle/>
          <a:p>
            <a:pPr marL="0" indent="0" algn="ctr">
              <a:buNone/>
            </a:pPr>
            <a:r>
              <a:rPr lang="en-US" dirty="0"/>
              <a:t>You will have 10 minutes to study your assigned section.                                                                Then, each person will verbally participate to earn points for our class.</a:t>
            </a:r>
          </a:p>
          <a:p>
            <a:pPr marL="0" indent="0" algn="ctr">
              <a:buNone/>
            </a:pPr>
            <a:r>
              <a:rPr lang="en-US" dirty="0"/>
              <a:t>Points will be given as follows:</a:t>
            </a:r>
          </a:p>
          <a:p>
            <a:r>
              <a:rPr lang="en-US" b="1" dirty="0"/>
              <a:t>1 </a:t>
            </a:r>
            <a:r>
              <a:rPr lang="en-US" b="1" dirty="0" err="1"/>
              <a:t>pt</a:t>
            </a:r>
            <a:r>
              <a:rPr lang="en-US" b="1" dirty="0"/>
              <a:t> </a:t>
            </a:r>
            <a:r>
              <a:rPr lang="en-US" dirty="0"/>
              <a:t>= Context (Why did the Lord reveal the section you studied?)</a:t>
            </a:r>
          </a:p>
          <a:p>
            <a:r>
              <a:rPr lang="en-US" b="1" dirty="0"/>
              <a:t>1 </a:t>
            </a:r>
            <a:r>
              <a:rPr lang="en-US" b="1" dirty="0" err="1"/>
              <a:t>pt</a:t>
            </a:r>
            <a:r>
              <a:rPr lang="en-US" dirty="0"/>
              <a:t> = A Powerful Principle (stated or implied) shared with the class</a:t>
            </a:r>
          </a:p>
          <a:p>
            <a:r>
              <a:rPr lang="en-US" b="1" dirty="0"/>
              <a:t>2 pts</a:t>
            </a:r>
            <a:r>
              <a:rPr lang="en-US" sz="1650" b="1" dirty="0"/>
              <a:t> </a:t>
            </a:r>
            <a:r>
              <a:rPr lang="en-US" dirty="0"/>
              <a:t>=</a:t>
            </a:r>
            <a:r>
              <a:rPr lang="en-US" sz="2100" dirty="0"/>
              <a:t> </a:t>
            </a:r>
            <a:r>
              <a:rPr lang="en-US" dirty="0"/>
              <a:t>An </a:t>
            </a:r>
            <a:r>
              <a:rPr lang="en-US" sz="2100" b="1" i="1" u="sng" dirty="0"/>
              <a:t>inspired</a:t>
            </a:r>
            <a:r>
              <a:rPr lang="en-US" sz="2100" dirty="0"/>
              <a:t> </a:t>
            </a:r>
            <a:r>
              <a:rPr lang="en-US" dirty="0"/>
              <a:t>question (one that must be answered with a principle)</a:t>
            </a:r>
          </a:p>
          <a:p>
            <a:r>
              <a:rPr lang="en-US" b="1" dirty="0"/>
              <a:t>2 pts</a:t>
            </a:r>
            <a:r>
              <a:rPr lang="en-US" dirty="0"/>
              <a:t> = A response to answer another person’s inspired question </a:t>
            </a:r>
          </a:p>
          <a:p>
            <a:r>
              <a:rPr lang="en-US" b="1" dirty="0"/>
              <a:t>2 pts</a:t>
            </a:r>
            <a:r>
              <a:rPr lang="en-US" dirty="0"/>
              <a:t> = A response to someone’s comment by adding your insight </a:t>
            </a:r>
          </a:p>
          <a:p>
            <a:r>
              <a:rPr lang="en-US" b="1" dirty="0"/>
              <a:t>3 pts</a:t>
            </a:r>
            <a:r>
              <a:rPr lang="en-US" dirty="0"/>
              <a:t> = Sharing an experience that taught you the truth of a principle shared</a:t>
            </a:r>
          </a:p>
        </p:txBody>
      </p:sp>
    </p:spTree>
    <p:extLst>
      <p:ext uri="{BB962C8B-B14F-4D97-AF65-F5344CB8AC3E}">
        <p14:creationId xmlns:p14="http://schemas.microsoft.com/office/powerpoint/2010/main" val="51243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609600"/>
            <a:ext cx="8587409" cy="2057400"/>
          </a:xfrm>
        </p:spPr>
        <p:txBody>
          <a:bodyPr anchor="t">
            <a:normAutofit fontScale="90000"/>
          </a:bodyPr>
          <a:lstStyle/>
          <a:p>
            <a:pPr algn="l"/>
            <a:r>
              <a:rPr lang="en-US" sz="4400" dirty="0"/>
              <a:t>						 </a:t>
            </a:r>
            <a:r>
              <a:rPr lang="en-US" sz="4400" b="1" dirty="0"/>
              <a:t>Dig Deeper</a:t>
            </a:r>
            <a:br>
              <a:rPr lang="en-US" dirty="0"/>
            </a:br>
            <a:r>
              <a:rPr lang="en-US" sz="2000" dirty="0"/>
              <a:t>Team 1 – </a:t>
            </a:r>
            <a:r>
              <a:rPr lang="en-US" sz="2000" b="1" dirty="0">
                <a:solidFill>
                  <a:srgbClr val="FF0000"/>
                </a:solidFill>
                <a:effectLst>
                  <a:outerShdw blurRad="38100" dist="38100" dir="2700000" algn="tl">
                    <a:srgbClr val="000000">
                      <a:alpha val="43137"/>
                    </a:srgbClr>
                  </a:outerShdw>
                </a:effectLst>
              </a:rPr>
              <a:t>Insert scripture passage</a:t>
            </a:r>
            <a:r>
              <a:rPr lang="en-US" sz="2000" dirty="0"/>
              <a:t>				Team 4 – </a:t>
            </a:r>
            <a:r>
              <a:rPr lang="en-US" sz="2000" b="1" dirty="0">
                <a:solidFill>
                  <a:srgbClr val="FF0000"/>
                </a:solidFill>
                <a:effectLst>
                  <a:outerShdw blurRad="38100" dist="38100" dir="2700000" algn="tl">
                    <a:srgbClr val="000000">
                      <a:alpha val="43137"/>
                    </a:srgbClr>
                  </a:outerShdw>
                </a:effectLst>
              </a:rPr>
              <a:t>Insert scripture passage</a:t>
            </a:r>
            <a:br>
              <a:rPr lang="en-US" sz="2000" b="1" dirty="0">
                <a:solidFill>
                  <a:srgbClr val="FF0000"/>
                </a:solidFill>
                <a:effectLst>
                  <a:outerShdw blurRad="38100" dist="38100" dir="2700000" algn="tl">
                    <a:srgbClr val="000000">
                      <a:alpha val="43137"/>
                    </a:srgbClr>
                  </a:outerShdw>
                </a:effectLst>
              </a:rPr>
            </a:br>
            <a:r>
              <a:rPr lang="en-US" sz="2000" dirty="0"/>
              <a:t>Team 2 – </a:t>
            </a:r>
            <a:r>
              <a:rPr lang="en-US" sz="2000" b="1" dirty="0">
                <a:solidFill>
                  <a:srgbClr val="FF0000"/>
                </a:solidFill>
                <a:effectLst>
                  <a:outerShdw blurRad="38100" dist="38100" dir="2700000" algn="tl">
                    <a:srgbClr val="000000">
                      <a:alpha val="43137"/>
                    </a:srgbClr>
                  </a:outerShdw>
                </a:effectLst>
              </a:rPr>
              <a:t>Insert scripture passage</a:t>
            </a:r>
            <a:r>
              <a:rPr lang="en-US" sz="2000" dirty="0"/>
              <a:t>				Team 5 – </a:t>
            </a:r>
            <a:r>
              <a:rPr lang="en-US" sz="2000" b="1" dirty="0">
                <a:solidFill>
                  <a:srgbClr val="FF0000"/>
                </a:solidFill>
                <a:effectLst>
                  <a:outerShdw blurRad="38100" dist="38100" dir="2700000" algn="tl">
                    <a:srgbClr val="000000">
                      <a:alpha val="43137"/>
                    </a:srgbClr>
                  </a:outerShdw>
                </a:effectLst>
              </a:rPr>
              <a:t>Insert scripture passage</a:t>
            </a:r>
            <a:br>
              <a:rPr lang="en-US" sz="2000" b="1" dirty="0">
                <a:solidFill>
                  <a:srgbClr val="FF0000"/>
                </a:solidFill>
                <a:effectLst>
                  <a:outerShdw blurRad="38100" dist="38100" dir="2700000" algn="tl">
                    <a:srgbClr val="000000">
                      <a:alpha val="43137"/>
                    </a:srgbClr>
                  </a:outerShdw>
                </a:effectLst>
              </a:rPr>
            </a:br>
            <a:r>
              <a:rPr lang="en-US" sz="2000" dirty="0"/>
              <a:t>Team 3 – </a:t>
            </a:r>
            <a:r>
              <a:rPr lang="en-US" sz="2000" b="1" dirty="0">
                <a:solidFill>
                  <a:srgbClr val="FF0000"/>
                </a:solidFill>
                <a:effectLst>
                  <a:outerShdw blurRad="38100" dist="38100" dir="2700000" algn="tl">
                    <a:srgbClr val="000000">
                      <a:alpha val="43137"/>
                    </a:srgbClr>
                  </a:outerShdw>
                </a:effectLst>
              </a:rPr>
              <a:t>Insert scripture passage				</a:t>
            </a:r>
            <a:r>
              <a:rPr lang="en-US" sz="2000" dirty="0"/>
              <a:t>Team 6 – </a:t>
            </a:r>
            <a:r>
              <a:rPr lang="en-US" sz="2000" b="1" dirty="0">
                <a:solidFill>
                  <a:srgbClr val="FF0000"/>
                </a:solidFill>
                <a:effectLst>
                  <a:outerShdw blurRad="38100" dist="38100" dir="2700000" algn="tl">
                    <a:srgbClr val="000000">
                      <a:alpha val="43137"/>
                    </a:srgbClr>
                  </a:outerShdw>
                </a:effectLst>
              </a:rPr>
              <a:t>Insert scripture passage</a:t>
            </a:r>
            <a:br>
              <a:rPr lang="en-US" sz="2000" b="1" dirty="0">
                <a:solidFill>
                  <a:srgbClr val="FF0000"/>
                </a:solidFill>
                <a:effectLst>
                  <a:outerShdw blurRad="38100" dist="38100" dir="2700000" algn="tl">
                    <a:srgbClr val="000000">
                      <a:alpha val="43137"/>
                    </a:srgbClr>
                  </a:outerShdw>
                </a:effectLst>
              </a:rPr>
            </a:br>
            <a:endParaRPr lang="en-US" sz="2000" dirty="0"/>
          </a:p>
        </p:txBody>
      </p:sp>
      <p:sp>
        <p:nvSpPr>
          <p:cNvPr id="4" name="Content Placeholder 2"/>
          <p:cNvSpPr>
            <a:spLocks noGrp="1"/>
          </p:cNvSpPr>
          <p:nvPr>
            <p:ph idx="1"/>
          </p:nvPr>
        </p:nvSpPr>
        <p:spPr>
          <a:xfrm>
            <a:off x="828676" y="2590800"/>
            <a:ext cx="7486648" cy="3657600"/>
          </a:xfrm>
        </p:spPr>
        <p:txBody>
          <a:bodyPr>
            <a:normAutofit fontScale="62500" lnSpcReduction="20000"/>
          </a:bodyPr>
          <a:lstStyle/>
          <a:p>
            <a:pPr marL="0" indent="0" algn="ctr">
              <a:buNone/>
            </a:pPr>
            <a:r>
              <a:rPr lang="en-US" dirty="0"/>
              <a:t>You will have 10 minutes to study your assigned section.                                                                Then, each person will verbally participate to earn points for our class.</a:t>
            </a:r>
          </a:p>
          <a:p>
            <a:pPr marL="0" indent="0" algn="ctr">
              <a:buNone/>
            </a:pPr>
            <a:r>
              <a:rPr lang="en-US" dirty="0"/>
              <a:t>Points will be given as follows:</a:t>
            </a:r>
          </a:p>
          <a:p>
            <a:r>
              <a:rPr lang="en-US" b="1" dirty="0"/>
              <a:t>1 </a:t>
            </a:r>
            <a:r>
              <a:rPr lang="en-US" b="1" dirty="0" err="1"/>
              <a:t>pt</a:t>
            </a:r>
            <a:r>
              <a:rPr lang="en-US" b="1" dirty="0"/>
              <a:t> </a:t>
            </a:r>
            <a:r>
              <a:rPr lang="en-US" dirty="0"/>
              <a:t>= Context (Why did the Lord reveal the section you studied?)</a:t>
            </a:r>
          </a:p>
          <a:p>
            <a:r>
              <a:rPr lang="en-US" b="1" dirty="0"/>
              <a:t>1 </a:t>
            </a:r>
            <a:r>
              <a:rPr lang="en-US" b="1" dirty="0" err="1"/>
              <a:t>pt</a:t>
            </a:r>
            <a:r>
              <a:rPr lang="en-US" dirty="0"/>
              <a:t> = A Powerful Principle (stated or implied) shared with the class</a:t>
            </a:r>
          </a:p>
          <a:p>
            <a:r>
              <a:rPr lang="en-US" b="1" dirty="0"/>
              <a:t>2 pts</a:t>
            </a:r>
            <a:r>
              <a:rPr lang="en-US" sz="1650" b="1" dirty="0"/>
              <a:t> </a:t>
            </a:r>
            <a:r>
              <a:rPr lang="en-US" dirty="0"/>
              <a:t>=</a:t>
            </a:r>
            <a:r>
              <a:rPr lang="en-US" sz="2100" dirty="0"/>
              <a:t> </a:t>
            </a:r>
            <a:r>
              <a:rPr lang="en-US" dirty="0"/>
              <a:t>An </a:t>
            </a:r>
            <a:r>
              <a:rPr lang="en-US" sz="2100" b="1" i="1" u="sng" dirty="0"/>
              <a:t>inspired</a:t>
            </a:r>
            <a:r>
              <a:rPr lang="en-US" sz="2100" dirty="0"/>
              <a:t> </a:t>
            </a:r>
            <a:r>
              <a:rPr lang="en-US" dirty="0"/>
              <a:t>question (one that must be answered with a principle)</a:t>
            </a:r>
          </a:p>
          <a:p>
            <a:r>
              <a:rPr lang="en-US" b="1" dirty="0"/>
              <a:t>2 pts</a:t>
            </a:r>
            <a:r>
              <a:rPr lang="en-US" dirty="0"/>
              <a:t> = A response to answer another person’s inspired question </a:t>
            </a:r>
          </a:p>
          <a:p>
            <a:r>
              <a:rPr lang="en-US" b="1" dirty="0"/>
              <a:t>2 pts</a:t>
            </a:r>
            <a:r>
              <a:rPr lang="en-US" dirty="0"/>
              <a:t> = A response to someone’s comment by adding your insight </a:t>
            </a:r>
          </a:p>
          <a:p>
            <a:r>
              <a:rPr lang="en-US" b="1" dirty="0"/>
              <a:t>3 pts</a:t>
            </a:r>
            <a:r>
              <a:rPr lang="en-US" dirty="0"/>
              <a:t> = Sharing an experience that taught you the truth of a principle shared</a:t>
            </a:r>
          </a:p>
        </p:txBody>
      </p:sp>
    </p:spTree>
    <p:extLst>
      <p:ext uri="{BB962C8B-B14F-4D97-AF65-F5344CB8AC3E}">
        <p14:creationId xmlns:p14="http://schemas.microsoft.com/office/powerpoint/2010/main" val="379120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42488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4" name="Picture 3" descr="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446" y="4353339"/>
            <a:ext cx="1812084" cy="2504661"/>
          </a:xfrm>
          <a:prstGeom prst="rect">
            <a:avLst/>
          </a:prstGeom>
        </p:spPr>
      </p:pic>
      <p:sp>
        <p:nvSpPr>
          <p:cNvPr id="2" name="Title 1"/>
          <p:cNvSpPr>
            <a:spLocks noGrp="1"/>
          </p:cNvSpPr>
          <p:nvPr>
            <p:ph type="ctrTitle"/>
          </p:nvPr>
        </p:nvSpPr>
        <p:spPr>
          <a:xfrm>
            <a:off x="685800" y="701678"/>
            <a:ext cx="7772400" cy="1470025"/>
          </a:xfrm>
        </p:spPr>
        <p:txBody>
          <a:bodyPr>
            <a:normAutofit fontScale="90000"/>
          </a:bodyPr>
          <a:lstStyle/>
          <a:p>
            <a:r>
              <a:rPr lang="en-US" sz="7200" dirty="0">
                <a:latin typeface="Britannic Bold"/>
                <a:cs typeface="Britannic Bold"/>
              </a:rPr>
              <a:t>Teaching Philosophy</a:t>
            </a:r>
          </a:p>
        </p:txBody>
      </p:sp>
      <p:sp>
        <p:nvSpPr>
          <p:cNvPr id="3" name="Subtitle 2"/>
          <p:cNvSpPr>
            <a:spLocks noGrp="1"/>
          </p:cNvSpPr>
          <p:nvPr>
            <p:ph type="subTitle" idx="1"/>
          </p:nvPr>
        </p:nvSpPr>
        <p:spPr>
          <a:xfrm>
            <a:off x="1898570" y="2552700"/>
            <a:ext cx="5346860" cy="1752600"/>
          </a:xfrm>
        </p:spPr>
        <p:txBody>
          <a:bodyPr>
            <a:normAutofit/>
          </a:bodyPr>
          <a:lstStyle/>
          <a:p>
            <a:r>
              <a:rPr lang="en-US" sz="2400" dirty="0"/>
              <a:t>The reason behind the Teaching and Learning Pattern</a:t>
            </a:r>
          </a:p>
        </p:txBody>
      </p:sp>
    </p:spTree>
    <p:extLst>
      <p:ext uri="{BB962C8B-B14F-4D97-AF65-F5344CB8AC3E}">
        <p14:creationId xmlns:p14="http://schemas.microsoft.com/office/powerpoint/2010/main" val="2827276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240" y="292310"/>
            <a:ext cx="8915400" cy="5105400"/>
          </a:xfrm>
        </p:spPr>
        <p:txBody>
          <a:bodyPr>
            <a:normAutofit/>
          </a:bodyPr>
          <a:lstStyle/>
          <a:p>
            <a:pPr marL="114300" indent="0" algn="ctr">
              <a:buNone/>
            </a:pPr>
            <a:r>
              <a:rPr lang="en-US" sz="7200" dirty="0">
                <a:solidFill>
                  <a:schemeClr val="tx1"/>
                </a:solidFill>
                <a:latin typeface="Arnprior" pitchFamily="2" charset="0"/>
              </a:rPr>
              <a:t>Rotate</a:t>
            </a:r>
          </a:p>
        </p:txBody>
      </p:sp>
      <p:sp>
        <p:nvSpPr>
          <p:cNvPr id="4" name="AutoShape 2" descr="data:image/jpeg;base64,/9j/4AAQSkZJRgABAQAAAQABAAD/2wCEAAkGBxQSEBQUEhQQFRUVFBQUFBQVFBAUFBUVFRYWFhQUFBUYHCggGBolHBQWITEhJSkrLi4uFx8zODMsNygtLisBCgoKDg0OGhAQGiwkHyQsLCwsLCwvLCwsLCwsLCwsLCwsLCwsLCwsLCwsLCwsLCwsLCwsLCwsLCwsLCwsLCwsLP/AABEIALcBEwMBIgACEQEDEQH/xAAcAAABBQEBAQAAAAAAAAAAAAAAAgMEBQYBBwj/xABDEAACAQIEAgcFBQYEBQUAAAABAgADEQQFEiExQQYHE1FhcYEiMpGhsUJygsHRFCNSYuHwJJKywhVDY4PSFkRTouL/xAAZAQACAwEAAAAAAAAAAAAAAAAAAwECBAX/xAAqEQACAgEEAgIBAwUBAAAAAAAAAQIRAxIhMUEEURMiMhRxkRVhoeHwBf/aAAwDAQACEQMRAD8A9xhCEACEIQAIQhAAhCEACEIQAIQhAAhCEACEIQAIQhAAhCEACEIQAIQhAAhCEACEIQAIQhAAhCEACEJwwA7CMGsfCEiyaH4QhJICE4zAC5sB4ynx2fouye0e/l/WVlJR5LRhKXCLepUCi5IA7zKrE5/TX3bt8hMnm2aO+7MduXIekzGadKKdLYm7dw4xDzNuomyPipLVNnoNXpO3JU+cjv0of+Uek8nqdNCT7h+M4Olw5q0q/lGRXjnrKdKX/l+ElYXpTcgMot3i4nkdLpZT56x6SwwnSjD33qW8w0reVF3j8drlHuNJwwBHAi4ipnsp6VYE0kC4vDEhQLGqim9uYJuJa0s0oN7tai3lUQ/QzYnsct8kyEbWsp4Mp8iIsGSQdhCEACEIQAIQhAAhCEACEIQAIQhAAhEuwAudhI4zGne2ofOQ2kSot8EqESrgi4IPlFSSAhCEACcadiX4QAitxnJ1pyULE2QcwzNaQ727v1nMfjNNwPU/pMdmGKuxvKZMmlbDsOHW9x7M82eodzYdw4StatItavItSvMbk3uzprGoqkMdIMy7Ok7dw28+U8wqVSxJJuTuZpumeLuFQczc+kyZM1YV9bMPky+2n0LLRN4m8I4zF30SytcVi0pOWCG5YrxsBfabyv1b4X7NbEDzVT+UyvV7datSoBcqlh5k/wBJ6EmZLYfvGBtuCptePx47jZly5WpUmZur1Zpa64ofipn9ZGq9Vlb7Negb8LhhNkMftftafrtHMHm2oXPeQJb4Cvzv2YGp1aY5fdNE/dqEflGW6H5rT90VvwVx/wCYnp65n4xxcy8ZX4SyzHli0c6o8DmA8ndx9TFjpTnVLjUxn46Ct9Unqq5l4xb4wleJF+B3+Uq8bLLKeWJ1nZonvMh+/QUfS0l0OuHGj3kwjfgqL9HnonaXvdr3vxANr27/AO943SwlMk9qlGoDwvSpXHHibb/0kaGW+RejG0uuiv8AawtA+VSov1Bk6h10j7eEP4awP1SaGpkGBf3sLh/SmB9JFq9Csub/ANuB916q/wC6RpZOuJGo9cuGPvYfEjyNJv8AcJNpdbuAPFcUvnTU/RjIFTq5y9uArL5VT/uBkSr1W4Q+7WxA9abflIphriaSn1p5aeNWovnQr/kpkyj1iZa3DFIPvLWT/UomDr9U9OxK4px96mD9GlYerFiLpiqR+9TqL4+MKZNxPXqHS3Av7uMwh/71IH4Eywo5lRf3atFvu1EP0M+fM06C1qNJ6va4Z1RdTaWe9thsCu/ETIXHcJFkqnumfUec4i4su/lvM5Uex3ngSYhl91mX7rMPpJmGz/E0zdMRXH/cZh6q1wYqUNTuzTiy6FVHvOFxzodiRLvC52Ds4t4zx3ox0yeswpVtPaH3HUBQ5/hZRsGPIiwJmroZkG5xeqWN0P0QzK0em0qoYXBBEXMXl2YvTt/e3jNXgsYtRbjjzEfCakY8mJw/YkxLxURUMuKI7TkCYSpYpMyrbzP4ujqBlrj2uZAZZjm7Z0sSpGVxgZD3yPRqF9rby+zGhLzop0eVh2jjYcJSMHJ0jRLNGELZ4n0pb/EFf4QB68TKYyy6RYkVcXXdfdarUK/d1EL8gJWmbYqlRyZy1Scjl52cgJYqe09UuXBcAahAvVqMdxyX2R9DNg2FQ8VU+gkPorhOxwOHp73FNSQBzbc/WWlx4/Ax8dkZZbshtldI8aafCIOS0f4LeRYSwBHeIseY+IltRXSVJyCly1j8X6xtujq8nf8A+pl5phphqfsjQvRnz0ePKp8V/rHVy+uoAV6ZA2FwR+UvLToWTrbDQkZSri6lIkMKZFz6nnb4RFTMSVI0IOG4I/vlJeKovqOyHc3Dbbk/SMii3/xofEMPP9Zy5ebljJ7L+GJbmRhiXtezfAn6RSZid/A2PHYx834dk3I+HGMYgKD7SuLi9xckXubfOWX/AKM+4orchYzLxjgzKMK1NhYO4Cgk7EcDuTt5zgFNioDqx320gk3G1/LjLf1Fdw/z/onXITjc7KEAX4X2Aj1TNrKT2tM2F7X3O24AEaoYIHSQQVtuCpUnutzjlTLqZ+z8z+cYvPw9xZHyS9mY6aZwpwFUKFBdqaXVQp46rH/LPKrz0frSw6UcPhlW96jO54WstgvL+aea3jJyi3ceDfgvRuKvC8TeF5UcSMJUIqKRsQwIPdvPS8uq3xlUcg4IHi6q5/1TzXLaJeqijixsPM7D5mb/AAuJ/wAZiCOdZwPJfZHyETm4Rq8S9T/Y3KNtJ2XYsoeNpUUqm0dRzEp0zRKFo3eCxesb8Y5VaZDCZkUmgwuOFQbceYmqM1I5+TE4jxaETCWFmdrNIjyRUkWoZhOpEh43eW1TNP2fKsTUvutNtH3mGlfmRM/jKu9pD6w8UaeVU6fOvWH+WmNR+emMw/kL8lfQ8nIk7KsMrk6hsN/hdj9JCMtMMNGHduZUgfiOn6AzSYioqvdie83krJML22Jo0/46qL6Fhf5SExmo6sMEa2Z0rfY1PfjawsPrJRVuke96QFAsbeHIDYTqoo+0w27z5RgK2rStVL92k+F+B47j4zlNqrah+7IVtO5IBO3DbxjjMS8OATsxbvvO/s55lTx+yPSMNWqILlFt3gqf74x0Yl+dN/gD9DAk6uHN+Cemx4TpptyU8N/bYC/cIn/iAvYqwPG1jeLGYpz2kEnAG7nHDa4N+/lBXPPUNr7qp7v1jq41DzHxEdWup5wJIhrjmfijD8/CcLqeIpnz1D6jxk/WO8TjU1biFPwkBRAqUkFrog1cLFRfy2E42ET+Bx5Nt/qlg1FTxA24eHlGzgk7rWXQACRZe4d3CRpXojSivbAJ/wBQd/sk/kYhctQn2SLjvRQe7uBlrQwypfTzNz5yPmWIWmNTcFB+ZUAfOV+GEttJWUVVsg/8MIAAKWGwGm23+aNNlrfyfOODEs3tAOAwuNwdtrHh/d4qhXbVZi2+wuoAv5gyH4ePuP8A38i9EGePdclc/tVGkbfuqA2F7XZm7/ACefzTdZ2M7TNcR/Ky0x+BFB+YMy14M2QVRQqdja114XjhgWLvoXR1Y2j4Orf5Dr/2zV5tk9TCNSZtxVRahP8AOwBdfiZT9W1EnFMw4pTdh56So+bCe5Z/kyYqh2TWBG6N/Cw4Hyi8kdSHYMvxy34MNleJDKO+W1O54SnyLIqtOo/bArpOkDvtzHhNIy2EzUbpSV7ERto5hsWUYEGNuIxVEE6KtJ7M1NHN0Kgm4POEyK19oRvysR+niXlZZX1aZv3yxqXkY8YocnRUPgnLi4PETN9ceJH7VQoDhRoAn71U3PyRfjPU8JWUgXsbTwbprmP7RmGIqA3BqFV+6lkH+n5zRjiluZc03Kk+ijM6+oLvcA+djOGLxWKLAA227o0QRHM33VDiOxqVq2nVZVpgXtx3Nj8J55Uaeh9CafZ4NTzqMzel9I+kvjVsVldRPT8Hj9TdqtDEH3hsysgLWLEDbfaKOMXsilVa6EvqLBDx1hhY+gEZyrHJ+yKlOtRWoeOpwCuo+0bfxW4eNpZNXulCmzKzMya7MGB0DUx+I+cYKRFoYuilNaas1taliyMvsi1uXAAKPISY+NRq6uK1PQFtp7TTvcm5Ft+XMc5Jq1H7dRpvTtudItezcSfwjl5G+zOmnqruUUhBYDSPsrqaw795UsP4fFBqlRlZTYKq2Yb7E7epiMG9VaVQ1yGIAIPskH2AW4AfaJFvCQko0qlGo70qY0AgMt9Lewput+5iV81MTXwFCktIFKhap7PsG24W5JvsBwHqIAWFemVooEVC16anUhcWYgMTYgiwJN/COV8Omumuld9RawtcAfqRIdXLtNRESrXGoMT+8Y2CgcB5m0TRw5Zz2eJqFl1DUadxsdLhWI0tZtjbgRACUqoa7UgjjSquWDHTpa4X1urC38t4kqqrVdnqBKZbgbmyi584zROIs7drRsrFSzoBfTzuttt4iulZKThloVKZ1axdrm5swNj3+G0AJbD2HZajHsyym6j3l4i/raO9nUULeoguQACCPaPACx4yv01hS7MYcKpOraqXJJbUb3F7k3uSecdrZhqemKlGupVta+5a4Vlud7kDUflJAlValVWAJQ3vaxI4cb3iXOoHWAb+N+G45Tpqajc+k5VbaJlk9GiGL2RK2MK7CRTmRvuInFyvqzK5yvk2rHGuCn6UdG6GLDNpAqG51AWNzxnkWMypqdY0m2IudR4aQCSfgJ7hTmE6w8LoIqgA8VN+YYWI285eE23uLy40laPNsRhBpZlfUFtcFSpsxsPPeKwjbW7o9WqgqVVQoJBO7G9r2G/nEUE0jzjzMekdU1AaqrHvpLfwL3PySezYvEaFLH0855P1bIEwhY/bq/JV/wD0ZvMbjNYRRyFz9BKSlReGPVQio5JueJjVRoomMu0zs2pDbSPXO0dqGRqxvtKliA177Ql/gckL01bvv9TCX+NlHmiidUJkepH6z2kWs8qSin6R5gaGHqVFO6qSPPlPGyZ6z0rp68LWH/Ta3mBcTyQGOw8MR5C3R0xmoY6ZHqmOMxHqGe09GLJQoUSQLKoNxcXP9Z45l9HXXpr3ut/K9z8hPY6PR5XVWW41WtappvcleB8QY3H2xGbpFpihTU2KodrkEKSp7jYcefrDopl6Vqj61BULew23J24esoaODvVKK9S1uZ1b3taaPLsDicOT2ToNVrhlDDbhwNxxl5OkUjFt7F1gsspOX0duiqbB0rHQxF76fK1jyvtfY2ZwmE0UO2OJrU1J1E3uoBbSrNf0JMcwLuqMH/Z11Xv2VMpxFrn2tzEtV9laa7KAAAeFhw85nlmSNMfHk+dhWPw1bQn+IZxVZVCtTVTvuCdri1r2kgnEq4XtcEz2JCsGWpp5kANe23yjR248eN/0jf7QVbULXve5AO9iL+diR6yPmXaLfpn0xaYjFdux7Km7IgUhX0qA3tAgm++0KFR6LtU/ZKoNmBIq61AZi7WHIaiT6mdwma0Uaoa1RUaq2oA6gNIUKN7W5GMpj6dPBuP2ilVqFLXDg3OkU1CqTcWUC/jc845NMztVyFPHq2H7OpTxIDNrZlS6sNevY3vY2tBszoLRFJWqb1NTFkqA2aqajkk8eNuZk3MjW7OkuFb3VIJU0zuFAS+o8L3PPhwMkY0hsTQQgHSKlQ38AFHzb5SSOhnFZvSqMgXEUFQMrPqco/sMGAF7bG1jeOJi0q4htLowWlYEMpF2bexHHgPjGaT68Q1N8PT0e2Vfs/spoWzE/aLFiO9ZCbBUNOJqNRVwlQrTThcqFXSvddiYUG5OpVCDY8o+52lflppuCaKlUVgvG4a6K118Pat6SdXbaZJJxtM3RkpU0VmKMgVDJWJaQHMzs1RAGZTrH3wxmoExnWZXth7d8tDlET4Z5ohiwZHpmajov0abEsGa60xz5nymptLkxRi5Okb3ozSK4TDKOas5/Ex/SaehS5mR8Bh1RVUcFAUeQk4mZpO3ZrhHSqOtI9QxxmjNbhKsuiNUqRFFdTqBzIETVMtei+E1OXPBeHnCKt0E5KMWzT0l0qAOAFoRdoTWc4zNdSeci1rgX+Mk1G3nUswIMyHR4M5mLalZTzUj4ieVVcuqIDYF1XYlRdltydeI8+BnqOOpFKhB9PKZbOsB7WtCVbvBsZEJuLLzwrJFGLZoxUB8Zr6WIcEa/bHcQpv8QY5WNMjajSv4ou457raOWZGd+LLoxmAxJpVQ9rkX28xabzopneJxNVaVLWBxJBbSo7+PjFZR0fTFPpWgAObK9RQPmZ6Z0fyCjgqdqa2J4km5PrLrNtsJl41P7C8vyanQGri3Ese+O168VXr3kV4iU3I048aicerG+0g8js8XqHaCdh8Tf2T6RivV5SE72NxI2IrtY228ZbVsTGG5o8pqey37sVBfnp228ZPXBUXPtYemNr30qOfC45zwjNul+Kp4thh61RaakA2Pssw4n8vST6XWPjV/5gbzVD+U3Y5pRVnJzY25to9jfo5hD/ygPFWdfoY1/wCmqIN0fEIeAK1Te3dc72nlVPraxK+9Tot6EfQyZR65T9vDj8LkfWM1oS8cvR6YcnqD3MZiR94U6n1EgYvDYnCUHdcRTdVJcq9IXJY3JuDxJMyeH65MOffo1l8iG/SdzfrDw2Mo9hRNQO7KLMANgbnn4S1ojTL0bHI8fWqJ+8FEA2PsKy8hxuZOxTSJkVK1IHwj2JMx5ZWzbhjSK3ESIZKrSORM7NiEhZ531psdAHiJ6OBPOes1CdIG5LAD12l4fkik/wAWZLork5xFTfZF949/hPXstohVAUAACwEocmy0UKSUwN7Ase8maLCUzInLUy2PGoR/uWtFdo4YxRBEXqkAJdowzR92jDyCSNUW5tNxlWEFOkqjuufMzH4Oneqg/mE3ijaNxLsz+RLhHLQi7QjjKZOuN5ykd/GSK6SGRYzKdGO4znOX9ompfeXl3jmJksSlxN6j8xx5jv8AKZ7OssuddIXv7yjv7wJSSHYp1szF1qO5ltkPRx8Qw2ITme/ymgyToqWOutw/h/Wa1dNNdKAADuhGHbJyZ0tojGBwNPDUwqACIqVLzlapeNgSzYhLtnGiGjpEQ8q2WRFqyFUEm1DIWJqARTNEBgtKuvjtThUFxfc8vIR7HMSLDnG8vw4U+UlMesaq2abLuhWFrUO0qUKAJv7RUL6m086zrJhTrutPD4erTB9l0NQbd1wwF56INboFYnSOC/ZHpzPjEPggI9zdbGCOJJvUeWPg6Q9/C1l8VqEj4EGMNluDbj26ea02/wDGem4nBKePPaV2K6OIe4yPkkizwY2YE9G8M3u17fepuP8ASTLzoX0MX9pFQVKbheFtf0YCScTkSrwE3HQnKOyQE8TvLwyuTFZMEYKzS06QVAJBxMscQZV4gyZsXjRCqCMNHazyI7xNmhIdBmdz3AipWpluCtq+HCXivIuPS4lkyK3ImHGpry2orK7CULS2pLIRMxwRDmOGNNLC0Ns0YZ52s9pEepKWMSLnIhqrr4bzaTGdD1vUY9wmzmjHwYvI/MLzs5CMEmbrRFDCFjJK0rmWWHpWG8TGNmmU6GqWCFvaF/GcGDRDe28nMbCVWLxEmbSIhqkzlevITPeJd4kRN2aFGh0CKtErOlpAHGkaq8f03lFn2Ms3Zob7bn8pD9jYRt0GOzJVuF3MpadVme5uZwiTcpoXa55f2IpuzbCKgrJlDAllBOw5d8saOFC8hJKTrtGKkIlKUuQ1RqrWiXaVOYY0Lzg5ERx2xWPxP1jxq7TPVWq1SOzW4vcsTYem28kPSxFvsL8TF2x7xpKrLPD09bgeM3GDohUEyPRHLHB1VGJ9AJtX2E1YlSs53lS+2lEWuZW4mWNWQa6yJFIFXVEi1BJ9VJFqJFD0xlBEYlNpJVIpk2koq3uRsHLFV2kPD07GTllkVkNsJHeSahkarLEIiYiQHEnVjI2neUYyLLXo/W7Nwfj5Tcq1xeefUmtabbKqmqih8I/HxRkzreyZCEIwzkCjSkq8RwjdaptK8DeRvF19pT1TeP4mrIytM05WzVjjSOaYXimMaMomM5HQ8CYlVjeLrhRYcTJslIq88zbRZV58TKG5Z7ybnWH1AN3bxvB0ecXbbN8VFY1QdnJeXnSbd/GcYAR/B0/aEOwb+pZGrYbyPUxyjiRJzVrqylFI4Anv75UYLJVBu92Pj+Qlmn0Kg403IRWzO+yAsfDh8ZEoZVqbXV3PdyHlNB2SjgBGarbQquQ19RVHaVEKNuEQ4ubRwVNp3CpdxLJ2LqtzRZTR0rJtQxrDiyiddpo6Oa95WMVJErSVUMh1jFsbEh1ZFeSqkYKyjGoQsXygBOmCYMRRG8eJjKRbNJTKnGjFUxxmjNSWAiVI2OMdYRKrvIJ6FEzd5dS0UkU8QovMvkGC7Src+6m58TyE2MfjXZlzS6O3hOQjBBFqNIOJqwhE5HsacaK6q0ZNSEJmZrQsGAMISoDjHSpPdKV3LnVCEljMfbI+a1dlTv8AaPlyHx+k4BZROQlWao8IcXDMe6WOXYc38RCEukJyTbTRZCkPhEVhCEli4kOpHBgiQPHf0hCQlZM5NcEqjlhbh+UtKOSaBqNr/GEJox441ZhzZ53Q+vCJYwhBlUR6hkOsYQi2NiRjG2E7CVZcROEzkJBJwTjQhJRDG2MbcwhLEDDQAhCC5Bm0yXC9nSHedzJ8ITWjnt2whCEC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http://www.trada.com/wp-content/uploads/2012/05/Rotat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6240" y="1359110"/>
            <a:ext cx="3733800" cy="37633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2651" y="1740110"/>
            <a:ext cx="2740025" cy="2031325"/>
          </a:xfrm>
          <a:prstGeom prst="rect">
            <a:avLst/>
          </a:prstGeom>
        </p:spPr>
        <p:txBody>
          <a:bodyPr wrap="square">
            <a:spAutoFit/>
          </a:bodyPr>
          <a:lstStyle/>
          <a:p>
            <a:r>
              <a:rPr lang="en-US" b="1" dirty="0">
                <a:effectLst>
                  <a:outerShdw blurRad="38100" dist="38100" dir="2700000" algn="tl">
                    <a:srgbClr val="000000">
                      <a:alpha val="43137"/>
                    </a:srgbClr>
                  </a:outerShdw>
                </a:effectLst>
              </a:rPr>
              <a:t>Write down a principle/lesson/truth </a:t>
            </a:r>
          </a:p>
          <a:p>
            <a:r>
              <a:rPr lang="en-US" b="1" dirty="0">
                <a:effectLst>
                  <a:outerShdw blurRad="38100" dist="38100" dir="2700000" algn="tl">
                    <a:srgbClr val="000000">
                      <a:alpha val="43137"/>
                    </a:srgbClr>
                  </a:outerShdw>
                </a:effectLst>
              </a:rPr>
              <a:t>In your journal. </a:t>
            </a:r>
          </a:p>
          <a:p>
            <a:r>
              <a:rPr lang="en-US" b="1" dirty="0">
                <a:effectLst>
                  <a:outerShdw blurRad="38100" dist="38100" dir="2700000" algn="tl">
                    <a:srgbClr val="000000">
                      <a:alpha val="43137"/>
                    </a:srgbClr>
                  </a:outerShdw>
                </a:effectLst>
              </a:rPr>
              <a:t>After, you will see questions/scenarios that you will respond to using your notes.</a:t>
            </a:r>
          </a:p>
        </p:txBody>
      </p:sp>
      <p:sp>
        <p:nvSpPr>
          <p:cNvPr id="2" name="Rectangle 1"/>
          <p:cNvSpPr/>
          <p:nvPr/>
        </p:nvSpPr>
        <p:spPr>
          <a:xfrm>
            <a:off x="1179444" y="6004619"/>
            <a:ext cx="6771860" cy="646331"/>
          </a:xfrm>
          <a:prstGeom prst="rect">
            <a:avLst/>
          </a:prstGeom>
        </p:spPr>
        <p:txBody>
          <a:bodyPr wrap="square">
            <a:spAutoFit/>
          </a:bodyPr>
          <a:lstStyle/>
          <a:p>
            <a:pPr algn="ctr"/>
            <a:r>
              <a:rPr lang="en-US" dirty="0">
                <a:latin typeface="Arnprior" pitchFamily="2" charset="0"/>
              </a:rPr>
              <a:t>Copy and Paste this slide for as many rotations as you have around the room</a:t>
            </a:r>
            <a:endParaRPr lang="en-US" dirty="0"/>
          </a:p>
        </p:txBody>
      </p:sp>
    </p:spTree>
    <p:extLst>
      <p:ext uri="{BB962C8B-B14F-4D97-AF65-F5344CB8AC3E}">
        <p14:creationId xmlns:p14="http://schemas.microsoft.com/office/powerpoint/2010/main" val="4178648219"/>
      </p:ext>
    </p:extLst>
  </p:cSld>
  <p:clrMapOvr>
    <a:masterClrMapping/>
  </p:clrMapOvr>
  <mc:AlternateContent xmlns:mc="http://schemas.openxmlformats.org/markup-compatibility/2006" xmlns:p14="http://schemas.microsoft.com/office/powerpoint/2010/main">
    <mc:Choice Requires="p14">
      <p:transition spd="slow" p14:dur="2000" advClick="0" advTm="90000">
        <p:sndAc>
          <p:stSnd>
            <p:snd r:embed="rId2" name="applause.wav"/>
          </p:stSnd>
        </p:sndAc>
      </p:transition>
    </mc:Choice>
    <mc:Fallback xmlns="">
      <p:transition xmlns:p14="http://schemas.microsoft.com/office/powerpoint/2010/main" spd="slow" advClick="0" advTm="90000">
        <p:sndAc>
          <p:stSnd>
            <p:snd r:embed="rId4"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447800" y="-30004"/>
            <a:ext cx="7696200" cy="4678204"/>
          </a:xfrm>
          <a:prstGeom prst="rect">
            <a:avLst/>
          </a:prstGeom>
          <a:noFill/>
        </p:spPr>
        <p:txBody>
          <a:bodyPr wrap="square" rtlCol="0">
            <a:spAutoFit/>
          </a:bodyPr>
          <a:lstStyle/>
          <a:p>
            <a:r>
              <a:rPr lang="en-US" sz="2800" dirty="0"/>
              <a:t>	“Spiritual understanding rarely comes from a lecture. Spiritually, the classroom of faith becomes less like a lecture hall and more like a fitness center. Students do not get stronger by watching someone else do the exercises. As students learn and then participate, their spiritual strength increases. Invite students to teach and to share; encourage them to act in faith and to report on what they are learning.” </a:t>
            </a:r>
            <a:r>
              <a:rPr lang="en-US" dirty="0"/>
              <a:t>(Elder Neal L Anderson, 28 February 2014 </a:t>
            </a:r>
            <a:r>
              <a:rPr lang="en-US" dirty="0" err="1"/>
              <a:t>Evenimg</a:t>
            </a:r>
            <a:r>
              <a:rPr lang="en-US" dirty="0"/>
              <a:t> with a General Authority).</a:t>
            </a:r>
            <a:br>
              <a:rPr lang="en-US" sz="2800" dirty="0"/>
            </a:br>
            <a:endParaRPr lang="en-US" sz="2800" dirty="0">
              <a:solidFill>
                <a:srgbClr val="FF0000"/>
              </a:solidFill>
            </a:endParaRPr>
          </a:p>
        </p:txBody>
      </p:sp>
      <p:pic>
        <p:nvPicPr>
          <p:cNvPr id="3075" name="Picture 3" descr="C:\Users\RichardsED\Desktop\andern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228600"/>
            <a:ext cx="1431925" cy="19092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RichardsED\Desktop\061.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531" b="49776" l="647" r="99428">
                        <a14:foregroundMark x1="9358" y1="13901" x2="7616" y2="34330"/>
                        <a14:foregroundMark x1="7616" y1="34330" x2="7616" y2="34330"/>
                        <a14:foregroundMark x1="81956" y1="4036" x2="87183" y2="4036"/>
                        <a14:foregroundMark x1="87183" y1="4036" x2="90368" y2="13802"/>
                        <a14:foregroundMark x1="90368" y1="13802" x2="91737" y2="24813"/>
                        <a14:foregroundMark x1="91737" y1="24813" x2="92036" y2="14051"/>
                        <a14:foregroundMark x1="92036" y1="14051" x2="91414" y2="8719"/>
                        <a14:foregroundMark x1="93579" y1="19930" x2="99452" y2="19930"/>
                        <a14:foregroundMark x1="647" y1="26158" x2="6297" y2="25311"/>
                        <a14:foregroundMark x1="23793" y1="25311" x2="29741" y2="25411"/>
                        <a14:foregroundMark x1="29741" y1="25411" x2="68367" y2="22222"/>
                        <a14:foregroundMark x1="68367" y1="22222" x2="74166" y2="22471"/>
                        <a14:foregroundMark x1="74166" y1="22471" x2="79019" y2="20578"/>
                      </a14:backgroundRemoval>
                    </a14:imgEffect>
                  </a14:imgLayer>
                </a14:imgProps>
              </a:ext>
              <a:ext uri="{28A0092B-C50C-407E-A947-70E740481C1C}">
                <a14:useLocalDpi xmlns:a14="http://schemas.microsoft.com/office/drawing/2010/main" val="0"/>
              </a:ext>
            </a:extLst>
          </a:blip>
          <a:srcRect b="44641"/>
          <a:stretch/>
        </p:blipFill>
        <p:spPr bwMode="auto">
          <a:xfrm>
            <a:off x="0" y="4267200"/>
            <a:ext cx="9144000"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409687"/>
      </p:ext>
    </p:extLst>
  </p:cSld>
  <p:clrMapOvr>
    <a:masterClrMapping/>
  </p:clrMapOvr>
  <p:transition spd="slow"/>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40573" y="330559"/>
            <a:ext cx="8026348" cy="3416320"/>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latin typeface="Californian FB" pitchFamily="18" charset="0"/>
              </a:rPr>
              <a:t>There are four ways students can participate in class:</a:t>
            </a:r>
          </a:p>
          <a:p>
            <a:pPr marL="571500" indent="-571500">
              <a:buFont typeface="Arial"/>
              <a:buChar char="•"/>
            </a:pPr>
            <a:r>
              <a:rPr lang="en-US" sz="3600" b="1" u="sng" dirty="0">
                <a:effectLst>
                  <a:outerShdw blurRad="38100" dist="38100" dir="2700000" algn="tl">
                    <a:srgbClr val="000000">
                      <a:alpha val="43137"/>
                    </a:srgbClr>
                  </a:outerShdw>
                </a:effectLst>
                <a:latin typeface="Californian FB" pitchFamily="18" charset="0"/>
              </a:rPr>
              <a:t>Listening to the teacher</a:t>
            </a:r>
          </a:p>
          <a:p>
            <a:pPr marL="571500" indent="-571500">
              <a:buFont typeface="Arial"/>
              <a:buChar char="•"/>
            </a:pPr>
            <a:r>
              <a:rPr lang="en-US" sz="3600" b="1" u="sng" dirty="0">
                <a:effectLst>
                  <a:outerShdw blurRad="38100" dist="38100" dir="2700000" algn="tl">
                    <a:srgbClr val="000000">
                      <a:alpha val="43137"/>
                    </a:srgbClr>
                  </a:outerShdw>
                </a:effectLst>
                <a:latin typeface="Californian FB" pitchFamily="18" charset="0"/>
              </a:rPr>
              <a:t>Working alone</a:t>
            </a:r>
          </a:p>
          <a:p>
            <a:pPr marL="571500" indent="-571500">
              <a:buFont typeface="Arial"/>
              <a:buChar char="•"/>
            </a:pPr>
            <a:r>
              <a:rPr lang="en-US" sz="3600" b="1" u="sng" dirty="0">
                <a:effectLst>
                  <a:outerShdw blurRad="38100" dist="38100" dir="2700000" algn="tl">
                    <a:srgbClr val="000000">
                      <a:alpha val="43137"/>
                    </a:srgbClr>
                  </a:outerShdw>
                </a:effectLst>
                <a:latin typeface="Californian FB" pitchFamily="18" charset="0"/>
              </a:rPr>
              <a:t>Working with a partner</a:t>
            </a:r>
          </a:p>
          <a:p>
            <a:pPr marL="571500" indent="-571500">
              <a:buFont typeface="Arial"/>
              <a:buChar char="•"/>
            </a:pPr>
            <a:r>
              <a:rPr lang="en-US" sz="3600" b="1" u="sng" dirty="0">
                <a:effectLst>
                  <a:outerShdw blurRad="38100" dist="38100" dir="2700000" algn="tl">
                    <a:srgbClr val="000000">
                      <a:alpha val="43137"/>
                    </a:srgbClr>
                  </a:outerShdw>
                </a:effectLst>
                <a:latin typeface="Californian FB" pitchFamily="18" charset="0"/>
              </a:rPr>
              <a:t>Working within a group</a:t>
            </a:r>
            <a:endParaRPr lang="en-US" sz="3600" dirty="0">
              <a:effectLst>
                <a:outerShdw blurRad="38100" dist="38100" dir="2700000" algn="tl">
                  <a:srgbClr val="000000">
                    <a:alpha val="43137"/>
                  </a:srgbClr>
                </a:outerShdw>
              </a:effectLst>
              <a:latin typeface="Californian FB" pitchFamily="18" charset="0"/>
            </a:endParaRPr>
          </a:p>
        </p:txBody>
      </p:sp>
      <p:pic>
        <p:nvPicPr>
          <p:cNvPr id="2050" name="Picture 2" descr="https://natalieplatonk12.files.wordpress.com/2013/05/musicalchairs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6247" y="3746879"/>
            <a:ext cx="57150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0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p:cNvSpPr/>
          <p:nvPr/>
        </p:nvSpPr>
        <p:spPr>
          <a:xfrm>
            <a:off x="920458" y="129450"/>
            <a:ext cx="7883825" cy="646331"/>
          </a:xfrm>
          <a:prstGeom prst="rect">
            <a:avLst/>
          </a:prstGeom>
        </p:spPr>
        <p:txBody>
          <a:bodyPr wrap="square">
            <a:spAutoFit/>
          </a:bodyPr>
          <a:lstStyle/>
          <a:p>
            <a:pPr algn="ctr"/>
            <a:r>
              <a:rPr lang="en-US" sz="3600" b="1" dirty="0"/>
              <a:t>The Role of the Learner</a:t>
            </a:r>
            <a:endParaRPr lang="en-US" sz="3600" dirty="0"/>
          </a:p>
        </p:txBody>
      </p:sp>
      <p:pic>
        <p:nvPicPr>
          <p:cNvPr id="1026" name="Picture 2" descr="Teaching vs. Learner Focus"/>
          <p:cNvPicPr>
            <a:picLocks noChangeAspect="1" noChangeArrowheads="1"/>
          </p:cNvPicPr>
          <p:nvPr/>
        </p:nvPicPr>
        <p:blipFill>
          <a:blip r:embed="rId2">
            <a:graysc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05069" y="1095380"/>
            <a:ext cx="7374835" cy="5075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8200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p:cNvSpPr/>
          <p:nvPr/>
        </p:nvSpPr>
        <p:spPr>
          <a:xfrm>
            <a:off x="920458" y="129450"/>
            <a:ext cx="7883825" cy="646331"/>
          </a:xfrm>
          <a:prstGeom prst="rect">
            <a:avLst/>
          </a:prstGeom>
        </p:spPr>
        <p:txBody>
          <a:bodyPr wrap="square">
            <a:spAutoFit/>
          </a:bodyPr>
          <a:lstStyle/>
          <a:p>
            <a:pPr algn="ctr"/>
            <a:r>
              <a:rPr lang="en-US" sz="3600" b="1" dirty="0"/>
              <a:t>The Role of the Learner</a:t>
            </a:r>
            <a:endParaRPr lang="en-US" sz="3600" dirty="0"/>
          </a:p>
        </p:txBody>
      </p:sp>
      <p:sp>
        <p:nvSpPr>
          <p:cNvPr id="4" name="Rectangle 3">
            <a:extLst>
              <a:ext uri="{FF2B5EF4-FFF2-40B4-BE49-F238E27FC236}">
                <a16:creationId xmlns:a16="http://schemas.microsoft.com/office/drawing/2014/main" id="{2D7252A7-6BF2-41F8-95E4-119F96C51C74}"/>
              </a:ext>
            </a:extLst>
          </p:cNvPr>
          <p:cNvSpPr/>
          <p:nvPr/>
        </p:nvSpPr>
        <p:spPr>
          <a:xfrm>
            <a:off x="407504" y="1331843"/>
            <a:ext cx="8110331" cy="4832092"/>
          </a:xfrm>
          <a:prstGeom prst="rect">
            <a:avLst/>
          </a:prstGeom>
        </p:spPr>
        <p:txBody>
          <a:bodyPr wrap="square">
            <a:spAutoFit/>
          </a:bodyPr>
          <a:lstStyle/>
          <a:p>
            <a:r>
              <a:rPr lang="en-US" sz="3600" dirty="0"/>
              <a:t>“A sense of purpose exists in a class where teachers expect students to fulfill their role as learners and assist them in doing so and where students are trusted to contribute in significant ways…Such teachers will encourage with love and will lift their students to reach their potential as learners and disciples of Jesus Christ” </a:t>
            </a:r>
            <a:r>
              <a:rPr lang="en-US" sz="2000" dirty="0"/>
              <a:t>(The Gospel Teaching and Learning Handbook).</a:t>
            </a:r>
          </a:p>
        </p:txBody>
      </p:sp>
    </p:spTree>
    <p:extLst>
      <p:ext uri="{BB962C8B-B14F-4D97-AF65-F5344CB8AC3E}">
        <p14:creationId xmlns:p14="http://schemas.microsoft.com/office/powerpoint/2010/main" val="329158872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812852" y="1417237"/>
            <a:ext cx="8026348" cy="3970318"/>
          </a:xfrm>
          <a:prstGeom prst="rect">
            <a:avLst/>
          </a:prstGeom>
          <a:noFill/>
        </p:spPr>
        <p:txBody>
          <a:bodyPr wrap="square" rtlCol="0">
            <a:spAutoFit/>
          </a:bodyPr>
          <a:lstStyle/>
          <a:p>
            <a:pPr marL="571500" indent="-571500">
              <a:buFont typeface="Arial"/>
              <a:buChar char="•"/>
            </a:pPr>
            <a:r>
              <a:rPr lang="en-US" sz="3600" b="1" u="sng" dirty="0">
                <a:effectLst>
                  <a:outerShdw blurRad="38100" dist="38100" dir="2700000" algn="tl">
                    <a:srgbClr val="000000">
                      <a:alpha val="43137"/>
                    </a:srgbClr>
                  </a:outerShdw>
                </a:effectLst>
                <a:latin typeface="Californian FB" pitchFamily="18" charset="0"/>
              </a:rPr>
              <a:t>C</a:t>
            </a:r>
            <a:r>
              <a:rPr lang="en-US" sz="3600" dirty="0">
                <a:effectLst>
                  <a:outerShdw blurRad="38100" dist="38100" dir="2700000" algn="tl">
                    <a:srgbClr val="000000">
                      <a:alpha val="43137"/>
                    </a:srgbClr>
                  </a:outerShdw>
                </a:effectLst>
                <a:latin typeface="Californian FB" pitchFamily="18" charset="0"/>
              </a:rPr>
              <a:t>ontext &amp; content</a:t>
            </a:r>
          </a:p>
          <a:p>
            <a:pPr marL="571500" indent="-571500">
              <a:buFont typeface="Arial"/>
              <a:buChar char="•"/>
            </a:pPr>
            <a:r>
              <a:rPr lang="en-US" sz="3600" b="1" u="sng" dirty="0">
                <a:effectLst>
                  <a:outerShdw blurRad="38100" dist="38100" dir="2700000" algn="tl">
                    <a:srgbClr val="000000">
                      <a:alpha val="43137"/>
                    </a:srgbClr>
                  </a:outerShdw>
                </a:effectLst>
                <a:latin typeface="Californian FB" pitchFamily="18" charset="0"/>
              </a:rPr>
              <a:t>I</a:t>
            </a:r>
            <a:r>
              <a:rPr lang="en-US" sz="3600" dirty="0">
                <a:effectLst>
                  <a:outerShdw blurRad="38100" dist="38100" dir="2700000" algn="tl">
                    <a:srgbClr val="000000">
                      <a:alpha val="43137"/>
                    </a:srgbClr>
                  </a:outerShdw>
                </a:effectLst>
                <a:latin typeface="Californian FB" pitchFamily="18" charset="0"/>
              </a:rPr>
              <a:t>dentify doctrines and principles from the block</a:t>
            </a:r>
          </a:p>
          <a:p>
            <a:pPr marL="571500" indent="-571500">
              <a:buFont typeface="Arial"/>
              <a:buChar char="•"/>
            </a:pPr>
            <a:r>
              <a:rPr lang="en-US" sz="3600" b="1" u="sng" dirty="0">
                <a:effectLst>
                  <a:outerShdw blurRad="38100" dist="38100" dir="2700000" algn="tl">
                    <a:srgbClr val="000000">
                      <a:alpha val="43137"/>
                    </a:srgbClr>
                  </a:outerShdw>
                </a:effectLst>
                <a:latin typeface="Californian FB" pitchFamily="18" charset="0"/>
              </a:rPr>
              <a:t>U</a:t>
            </a:r>
            <a:r>
              <a:rPr lang="en-US" sz="3600" dirty="0">
                <a:effectLst>
                  <a:outerShdw blurRad="38100" dist="38100" dir="2700000" algn="tl">
                    <a:srgbClr val="000000">
                      <a:alpha val="43137"/>
                    </a:srgbClr>
                  </a:outerShdw>
                </a:effectLst>
                <a:latin typeface="Californian FB" pitchFamily="18" charset="0"/>
              </a:rPr>
              <a:t>nderstand doctrines and principles from the block</a:t>
            </a:r>
          </a:p>
          <a:p>
            <a:pPr marL="571500" indent="-571500">
              <a:buFont typeface="Arial"/>
              <a:buChar char="•"/>
            </a:pPr>
            <a:r>
              <a:rPr lang="en-US" sz="3600" b="1" u="sng" dirty="0">
                <a:effectLst>
                  <a:outerShdw blurRad="38100" dist="38100" dir="2700000" algn="tl">
                    <a:srgbClr val="000000">
                      <a:alpha val="43137"/>
                    </a:srgbClr>
                  </a:outerShdw>
                </a:effectLst>
                <a:latin typeface="Californian FB" pitchFamily="18" charset="0"/>
              </a:rPr>
              <a:t>F</a:t>
            </a:r>
            <a:r>
              <a:rPr lang="en-US" sz="3600" dirty="0">
                <a:effectLst>
                  <a:outerShdw blurRad="38100" dist="38100" dir="2700000" algn="tl">
                    <a:srgbClr val="000000">
                      <a:alpha val="43137"/>
                    </a:srgbClr>
                  </a:outerShdw>
                </a:effectLst>
                <a:latin typeface="Californian FB" pitchFamily="18" charset="0"/>
              </a:rPr>
              <a:t>eel the importance</a:t>
            </a:r>
          </a:p>
          <a:p>
            <a:pPr marL="571500" indent="-571500">
              <a:buFont typeface="Arial"/>
              <a:buChar char="•"/>
            </a:pPr>
            <a:r>
              <a:rPr lang="en-US" sz="3600" b="1" u="sng" dirty="0">
                <a:effectLst>
                  <a:outerShdw blurRad="38100" dist="38100" dir="2700000" algn="tl">
                    <a:srgbClr val="000000">
                      <a:alpha val="43137"/>
                    </a:srgbClr>
                  </a:outerShdw>
                </a:effectLst>
                <a:latin typeface="Californian FB" pitchFamily="18" charset="0"/>
              </a:rPr>
              <a:t>A</a:t>
            </a:r>
            <a:r>
              <a:rPr lang="en-US" sz="3600" dirty="0">
                <a:effectLst>
                  <a:outerShdw blurRad="38100" dist="38100" dir="2700000" algn="tl">
                    <a:srgbClr val="000000">
                      <a:alpha val="43137"/>
                    </a:srgbClr>
                  </a:outerShdw>
                </a:effectLst>
                <a:latin typeface="Californian FB" pitchFamily="18" charset="0"/>
              </a:rPr>
              <a:t>pply the doctrines and principles</a:t>
            </a:r>
          </a:p>
        </p:txBody>
      </p:sp>
      <p:sp>
        <p:nvSpPr>
          <p:cNvPr id="5" name="Rectangle 4"/>
          <p:cNvSpPr/>
          <p:nvPr/>
        </p:nvSpPr>
        <p:spPr>
          <a:xfrm>
            <a:off x="920459" y="770906"/>
            <a:ext cx="7668790" cy="646331"/>
          </a:xfrm>
          <a:prstGeom prst="rect">
            <a:avLst/>
          </a:prstGeom>
        </p:spPr>
        <p:txBody>
          <a:bodyPr wrap="square">
            <a:spAutoFit/>
          </a:bodyPr>
          <a:lstStyle/>
          <a:p>
            <a:pPr algn="ctr"/>
            <a:r>
              <a:rPr lang="en-US" sz="3600" b="1" dirty="0"/>
              <a:t>What does C.I.U.F.A. stand for?</a:t>
            </a:r>
            <a:endParaRPr lang="en-US" sz="3600" dirty="0"/>
          </a:p>
        </p:txBody>
      </p:sp>
    </p:spTree>
    <p:extLst>
      <p:ext uri="{BB962C8B-B14F-4D97-AF65-F5344CB8AC3E}">
        <p14:creationId xmlns:p14="http://schemas.microsoft.com/office/powerpoint/2010/main" val="203972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p:cNvSpPr/>
          <p:nvPr/>
        </p:nvSpPr>
        <p:spPr>
          <a:xfrm>
            <a:off x="609600" y="914400"/>
            <a:ext cx="7848600" cy="51816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8200" y="1066801"/>
            <a:ext cx="7772400" cy="5262979"/>
          </a:xfrm>
          <a:prstGeom prst="rect">
            <a:avLst/>
          </a:prstGeom>
        </p:spPr>
        <p:txBody>
          <a:bodyPr wrap="square">
            <a:spAutoFit/>
          </a:bodyPr>
          <a:lstStyle/>
          <a:p>
            <a:endParaRPr lang="en-US" sz="2800" dirty="0">
              <a:effectLst/>
            </a:endParaRPr>
          </a:p>
          <a:p>
            <a:endParaRPr lang="en-US" sz="2800" dirty="0">
              <a:effectLst/>
            </a:endParaRPr>
          </a:p>
          <a:p>
            <a:r>
              <a:rPr lang="en-US" sz="2800" b="1" dirty="0"/>
              <a:t>Story:  </a:t>
            </a:r>
            <a:r>
              <a:rPr lang="en-US" sz="2800" dirty="0"/>
              <a:t>Christ heals a blind man</a:t>
            </a:r>
          </a:p>
          <a:p>
            <a:r>
              <a:rPr lang="en-US" sz="2800" b="1" dirty="0"/>
              <a:t>Context:  </a:t>
            </a:r>
            <a:r>
              <a:rPr lang="en-US" sz="2800" dirty="0"/>
              <a:t>The Pharisees were testing Jesus’ teachings</a:t>
            </a:r>
          </a:p>
          <a:p>
            <a:r>
              <a:rPr lang="en-US" sz="2800" b="1" dirty="0">
                <a:effectLst/>
              </a:rPr>
              <a:t>Identify a Doctrine: </a:t>
            </a:r>
            <a:r>
              <a:rPr lang="en-US" sz="2800" dirty="0"/>
              <a:t>Charity</a:t>
            </a:r>
            <a:r>
              <a:rPr lang="en-US" sz="2800" dirty="0">
                <a:effectLst/>
              </a:rPr>
              <a:t>.</a:t>
            </a:r>
          </a:p>
          <a:p>
            <a:r>
              <a:rPr lang="en-US" sz="2800" b="1" dirty="0">
                <a:effectLst/>
              </a:rPr>
              <a:t>Understand a Principle: </a:t>
            </a:r>
            <a:r>
              <a:rPr lang="en-US" sz="2800" dirty="0"/>
              <a:t>When we are kind to others, we essentially are just being kind to Christ.</a:t>
            </a:r>
            <a:endParaRPr lang="en-US" sz="2800" dirty="0">
              <a:effectLst/>
            </a:endParaRPr>
          </a:p>
          <a:p>
            <a:r>
              <a:rPr lang="en-US" sz="2800" b="1" dirty="0"/>
              <a:t>Feel and Make Application: </a:t>
            </a:r>
            <a:r>
              <a:rPr lang="en-US" sz="2800" dirty="0"/>
              <a:t>Is there anyone I should extend a hand of friendship to?</a:t>
            </a:r>
          </a:p>
          <a:p>
            <a:endParaRPr lang="en-US" sz="2800" dirty="0">
              <a:effectLst/>
            </a:endParaRPr>
          </a:p>
          <a:p>
            <a:endParaRPr lang="en-US" sz="2800" dirty="0">
              <a:effectLst/>
            </a:endParaRPr>
          </a:p>
        </p:txBody>
      </p:sp>
      <p:sp>
        <p:nvSpPr>
          <p:cNvPr id="4" name="Title 1"/>
          <p:cNvSpPr>
            <a:spLocks noGrp="1"/>
          </p:cNvSpPr>
          <p:nvPr>
            <p:ph type="title"/>
          </p:nvPr>
        </p:nvSpPr>
        <p:spPr>
          <a:xfrm>
            <a:off x="457200" y="0"/>
            <a:ext cx="8229600" cy="990600"/>
          </a:xfrm>
        </p:spPr>
        <p:txBody>
          <a:bodyPr>
            <a:noAutofit/>
          </a:bodyPr>
          <a:lstStyle/>
          <a:p>
            <a:r>
              <a:rPr lang="en-US" sz="4500" b="1" dirty="0">
                <a:ln w="17780" cmpd="sng">
                  <a:solidFill>
                    <a:schemeClr val="accent1">
                      <a:tint val="3000"/>
                    </a:schemeClr>
                  </a:solidFill>
                  <a:prstDash val="solid"/>
                  <a:miter lim="800000"/>
                </a:ln>
                <a:solidFill>
                  <a:schemeClr val="tx2">
                    <a:lumMod val="50000"/>
                  </a:schemeClr>
                </a:solidFill>
                <a:effectLst>
                  <a:outerShdw blurRad="38100" dist="38100" dir="2700000" algn="tl">
                    <a:srgbClr val="000000">
                      <a:alpha val="43137"/>
                    </a:srgbClr>
                  </a:outerShdw>
                </a:effectLst>
              </a:rPr>
              <a:t>Principles and Doctrines</a:t>
            </a:r>
          </a:p>
        </p:txBody>
      </p:sp>
    </p:spTree>
    <p:extLst>
      <p:ext uri="{BB962C8B-B14F-4D97-AF65-F5344CB8AC3E}">
        <p14:creationId xmlns:p14="http://schemas.microsoft.com/office/powerpoint/2010/main" val="30695461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animEffect transition="in" filter="checkerboard(across)">
                                      <p:cBhvr>
                                        <p:cTn id="7" dur="500"/>
                                        <p:tgtEl>
                                          <p:spTgt spid="1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checkerboard(across)">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checkerboard(across)">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checkerboard(across)">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checkerboard(across)">
                                      <p:cBhvr>
                                        <p:cTn id="27"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Rectangle 7"/>
          <p:cNvSpPr/>
          <p:nvPr/>
        </p:nvSpPr>
        <p:spPr>
          <a:xfrm>
            <a:off x="304800" y="304800"/>
            <a:ext cx="8839200" cy="4708981"/>
          </a:xfrm>
          <a:prstGeom prst="rect">
            <a:avLst/>
          </a:prstGeom>
        </p:spPr>
        <p:txBody>
          <a:bodyPr wrap="square">
            <a:spAutoFit/>
          </a:bodyPr>
          <a:lstStyle/>
          <a:p>
            <a:r>
              <a:rPr lang="en-US" sz="3600" b="1" dirty="0"/>
              <a:t>Doctrine:</a:t>
            </a:r>
            <a:r>
              <a:rPr lang="en-US" sz="3600" dirty="0"/>
              <a:t>  An </a:t>
            </a:r>
            <a:r>
              <a:rPr lang="en-US" sz="3600" u="sng" dirty="0"/>
              <a:t>unchanging truth</a:t>
            </a:r>
            <a:r>
              <a:rPr lang="en-US" sz="3600" dirty="0"/>
              <a:t> of the gospel of Jesus Christ. </a:t>
            </a:r>
          </a:p>
          <a:p>
            <a:endParaRPr lang="en-US" sz="3600" b="1" dirty="0"/>
          </a:p>
          <a:p>
            <a:pPr lvl="0">
              <a:buFont typeface="Arial" pitchFamily="34" charset="0"/>
              <a:buChar char="•"/>
            </a:pPr>
            <a:r>
              <a:rPr lang="en-US" sz="3200" i="1" dirty="0"/>
              <a:t>Modesty</a:t>
            </a:r>
            <a:endParaRPr lang="en-US" sz="3200" dirty="0"/>
          </a:p>
          <a:p>
            <a:pPr lvl="0">
              <a:buFont typeface="Arial" pitchFamily="34" charset="0"/>
              <a:buChar char="•"/>
            </a:pPr>
            <a:r>
              <a:rPr lang="en-US" sz="3200" i="1" dirty="0"/>
              <a:t>Baptism </a:t>
            </a:r>
            <a:r>
              <a:rPr lang="en-US" sz="3200" dirty="0"/>
              <a:t>  </a:t>
            </a:r>
          </a:p>
          <a:p>
            <a:pPr lvl="0">
              <a:buFont typeface="Arial" pitchFamily="34" charset="0"/>
              <a:buChar char="•"/>
            </a:pPr>
            <a:r>
              <a:rPr lang="en-US" sz="3200" i="1" dirty="0"/>
              <a:t>Family</a:t>
            </a:r>
          </a:p>
          <a:p>
            <a:pPr lvl="0">
              <a:buFont typeface="Arial" pitchFamily="34" charset="0"/>
              <a:buChar char="•"/>
            </a:pPr>
            <a:r>
              <a:rPr lang="en-US" sz="3200" i="1" dirty="0"/>
              <a:t>Missionary Work</a:t>
            </a:r>
          </a:p>
          <a:p>
            <a:pPr lvl="0">
              <a:buFont typeface="Arial" pitchFamily="34" charset="0"/>
              <a:buChar char="•"/>
            </a:pPr>
            <a:r>
              <a:rPr lang="en-US" sz="3200" i="1" dirty="0"/>
              <a:t>Fasting</a:t>
            </a:r>
          </a:p>
          <a:p>
            <a:pPr lvl="0">
              <a:buFont typeface="Arial" pitchFamily="34" charset="0"/>
              <a:buChar char="•"/>
            </a:pPr>
            <a:r>
              <a:rPr lang="en-US" sz="3200" i="1" dirty="0"/>
              <a:t>Satan</a:t>
            </a:r>
            <a:endParaRPr lang="en-US" sz="3200" dirty="0"/>
          </a:p>
        </p:txBody>
      </p:sp>
      <p:pic>
        <p:nvPicPr>
          <p:cNvPr id="2050" name="Picture 2" descr="http://i34.photobucket.com/albums/d102/everyday_something/Book%20of%20Mormon/tru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371600"/>
            <a:ext cx="430784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9821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linds(horizontal)">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blinds(horizontal)">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linds(horizontal)">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blinds(horizontal)">
                                      <p:cBhvr>
                                        <p:cTn id="22" dur="500"/>
                                        <p:tgtEl>
                                          <p:spTgt spid="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blinds(horizontal)">
                                      <p:cBhvr>
                                        <p:cTn id="27" dur="500"/>
                                        <p:tgtEl>
                                          <p:spTgt spid="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blinds(horizontal)">
                                      <p:cBhvr>
                                        <p:cTn id="3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Rectangle 7"/>
          <p:cNvSpPr/>
          <p:nvPr/>
        </p:nvSpPr>
        <p:spPr>
          <a:xfrm>
            <a:off x="310055" y="152400"/>
            <a:ext cx="8077200" cy="6463308"/>
          </a:xfrm>
          <a:prstGeom prst="rect">
            <a:avLst/>
          </a:prstGeom>
        </p:spPr>
        <p:txBody>
          <a:bodyPr wrap="square">
            <a:spAutoFit/>
          </a:bodyPr>
          <a:lstStyle/>
          <a:p>
            <a:r>
              <a:rPr lang="en-US" sz="3600" b="1" dirty="0"/>
              <a:t>Principle: </a:t>
            </a:r>
            <a:r>
              <a:rPr lang="en-US" sz="3600" dirty="0"/>
              <a:t>Concentrated truth, packaged for </a:t>
            </a:r>
            <a:r>
              <a:rPr lang="en-US" sz="3600" u="sng" dirty="0"/>
              <a:t>application;</a:t>
            </a:r>
            <a:r>
              <a:rPr lang="en-US" sz="3600" dirty="0"/>
              <a:t> “so, what should be done?”</a:t>
            </a:r>
          </a:p>
          <a:p>
            <a:endParaRPr lang="en-US" i="1" dirty="0"/>
          </a:p>
          <a:p>
            <a:pPr lvl="0">
              <a:buFont typeface="Arial" pitchFamily="34" charset="0"/>
              <a:buChar char="•"/>
            </a:pPr>
            <a:r>
              <a:rPr lang="en-US" sz="3200" i="1" dirty="0"/>
              <a:t>Because my body is a temple (doctrine), I should dress modestly (principle). </a:t>
            </a:r>
          </a:p>
          <a:p>
            <a:pPr lvl="0">
              <a:buFont typeface="Arial" pitchFamily="34" charset="0"/>
              <a:buChar char="•"/>
            </a:pPr>
            <a:r>
              <a:rPr lang="en-US" sz="3200" i="1" dirty="0"/>
              <a:t>Since the sacrament renews my baptismal covenant (doctrine), I should really try hard to be more obedient (principle).</a:t>
            </a:r>
          </a:p>
          <a:p>
            <a:pPr lvl="0">
              <a:buFont typeface="Arial" pitchFamily="34" charset="0"/>
              <a:buChar char="•"/>
            </a:pPr>
            <a:r>
              <a:rPr lang="en-US" sz="3200" i="1" dirty="0"/>
              <a:t>The prophet has asked that youth not steady date (doctrine), so I should break up with my girlfriend and tell her I love the prophet more than her (principle)</a:t>
            </a:r>
          </a:p>
        </p:txBody>
      </p:sp>
    </p:spTree>
    <p:extLst>
      <p:ext uri="{BB962C8B-B14F-4D97-AF65-F5344CB8AC3E}">
        <p14:creationId xmlns:p14="http://schemas.microsoft.com/office/powerpoint/2010/main" val="8960526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ox(in)">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box(in)">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ox(in)">
                                      <p:cBhvr>
                                        <p:cTn id="1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p:cNvSpPr/>
          <p:nvPr/>
        </p:nvSpPr>
        <p:spPr>
          <a:xfrm>
            <a:off x="609600" y="914400"/>
            <a:ext cx="7848600" cy="51816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8200" y="1066801"/>
            <a:ext cx="7772400" cy="5262979"/>
          </a:xfrm>
          <a:prstGeom prst="rect">
            <a:avLst/>
          </a:prstGeom>
        </p:spPr>
        <p:txBody>
          <a:bodyPr wrap="square">
            <a:spAutoFit/>
          </a:bodyPr>
          <a:lstStyle/>
          <a:p>
            <a:endParaRPr lang="en-US" sz="2800" dirty="0">
              <a:effectLst/>
            </a:endParaRPr>
          </a:p>
          <a:p>
            <a:endParaRPr lang="en-US" sz="2800" dirty="0">
              <a:effectLst/>
            </a:endParaRPr>
          </a:p>
          <a:p>
            <a:r>
              <a:rPr lang="en-US" sz="2800" b="1" dirty="0">
                <a:effectLst/>
              </a:rPr>
              <a:t>Story:  </a:t>
            </a:r>
            <a:r>
              <a:rPr lang="en-US" sz="2800" dirty="0">
                <a:effectLst/>
              </a:rPr>
              <a:t>The First Vision</a:t>
            </a:r>
          </a:p>
          <a:p>
            <a:r>
              <a:rPr lang="en-US" sz="2800" b="1" dirty="0"/>
              <a:t>Context: </a:t>
            </a:r>
            <a:r>
              <a:rPr lang="en-US" sz="2800" dirty="0"/>
              <a:t>1820 religious excitement</a:t>
            </a:r>
            <a:endParaRPr lang="en-US" sz="2800" b="1" dirty="0">
              <a:effectLst/>
            </a:endParaRPr>
          </a:p>
          <a:p>
            <a:r>
              <a:rPr lang="en-US" sz="2800" b="1" dirty="0">
                <a:effectLst/>
              </a:rPr>
              <a:t>Identify a Doctrine: </a:t>
            </a:r>
            <a:r>
              <a:rPr lang="en-US" sz="2800" dirty="0">
                <a:effectLst/>
              </a:rPr>
              <a:t>God Speaks to Prophets.</a:t>
            </a:r>
          </a:p>
          <a:p>
            <a:r>
              <a:rPr lang="en-US" sz="2800" b="1" dirty="0">
                <a:effectLst/>
              </a:rPr>
              <a:t>Understand a Principle: </a:t>
            </a:r>
            <a:r>
              <a:rPr lang="en-US" sz="2800" dirty="0"/>
              <a:t>W</a:t>
            </a:r>
            <a:r>
              <a:rPr lang="en-US" sz="2800" dirty="0">
                <a:effectLst/>
              </a:rPr>
              <a:t>hen I obey the Prophet, I will be blessed for doing what they ask me to do.</a:t>
            </a:r>
          </a:p>
          <a:p>
            <a:r>
              <a:rPr lang="en-US" sz="2800" b="1" dirty="0"/>
              <a:t>Feel and make Application: </a:t>
            </a:r>
            <a:r>
              <a:rPr lang="en-US" sz="2800" dirty="0"/>
              <a:t>Is there anything that the Prophet has asked me to do that I am not doing?</a:t>
            </a:r>
          </a:p>
          <a:p>
            <a:endParaRPr lang="en-US" sz="2800" dirty="0">
              <a:effectLst/>
            </a:endParaRPr>
          </a:p>
          <a:p>
            <a:endParaRPr lang="en-US" sz="2800" dirty="0">
              <a:effectLst/>
            </a:endParaRPr>
          </a:p>
        </p:txBody>
      </p:sp>
      <p:sp>
        <p:nvSpPr>
          <p:cNvPr id="4" name="Title 1"/>
          <p:cNvSpPr>
            <a:spLocks noGrp="1"/>
          </p:cNvSpPr>
          <p:nvPr>
            <p:ph type="title"/>
          </p:nvPr>
        </p:nvSpPr>
        <p:spPr>
          <a:xfrm>
            <a:off x="457200" y="0"/>
            <a:ext cx="8229600" cy="990600"/>
          </a:xfrm>
        </p:spPr>
        <p:txBody>
          <a:bodyPr>
            <a:noAutofit/>
          </a:bodyPr>
          <a:lstStyle/>
          <a:p>
            <a:r>
              <a:rPr lang="en-US" sz="4500" b="1" dirty="0">
                <a:ln w="17780" cmpd="sng">
                  <a:solidFill>
                    <a:schemeClr val="accent1">
                      <a:tint val="3000"/>
                    </a:schemeClr>
                  </a:solidFill>
                  <a:prstDash val="solid"/>
                  <a:miter lim="800000"/>
                </a:ln>
                <a:solidFill>
                  <a:schemeClr val="tx2">
                    <a:lumMod val="50000"/>
                  </a:schemeClr>
                </a:solidFill>
                <a:effectLst>
                  <a:outerShdw blurRad="38100" dist="38100" dir="2700000" algn="tl">
                    <a:srgbClr val="000000">
                      <a:alpha val="43137"/>
                    </a:srgbClr>
                  </a:outerShdw>
                </a:effectLst>
              </a:rPr>
              <a:t>Principles and Doctrines</a:t>
            </a:r>
          </a:p>
        </p:txBody>
      </p:sp>
    </p:spTree>
    <p:extLst>
      <p:ext uri="{BB962C8B-B14F-4D97-AF65-F5344CB8AC3E}">
        <p14:creationId xmlns:p14="http://schemas.microsoft.com/office/powerpoint/2010/main" val="6390245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checkerboard(across)">
                                      <p:cBhvr>
                                        <p:cTn id="7" dur="5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checkerboard(across)">
                                      <p:cBhvr>
                                        <p:cTn id="12" dur="5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checkerboard(across)">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checkerboard(across)">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checkerboard(across)">
                                      <p:cBhvr>
                                        <p:cTn id="27"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p:cNvSpPr/>
          <p:nvPr/>
        </p:nvSpPr>
        <p:spPr>
          <a:xfrm>
            <a:off x="609600" y="914400"/>
            <a:ext cx="7848600" cy="51816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8200" y="1066801"/>
            <a:ext cx="7772400" cy="5693866"/>
          </a:xfrm>
          <a:prstGeom prst="rect">
            <a:avLst/>
          </a:prstGeom>
        </p:spPr>
        <p:txBody>
          <a:bodyPr wrap="square">
            <a:spAutoFit/>
          </a:bodyPr>
          <a:lstStyle/>
          <a:p>
            <a:endParaRPr lang="en-US" sz="2800" dirty="0">
              <a:effectLst/>
            </a:endParaRPr>
          </a:p>
          <a:p>
            <a:endParaRPr lang="en-US" sz="2800" dirty="0">
              <a:effectLst/>
            </a:endParaRPr>
          </a:p>
          <a:p>
            <a:r>
              <a:rPr lang="en-US" sz="2800" b="1" dirty="0"/>
              <a:t>Story:  </a:t>
            </a:r>
            <a:r>
              <a:rPr lang="en-US" sz="2800" dirty="0"/>
              <a:t>Jesus Fasts for 40 Days</a:t>
            </a:r>
          </a:p>
          <a:p>
            <a:r>
              <a:rPr lang="en-US" sz="2800" b="1" dirty="0"/>
              <a:t>Context: </a:t>
            </a:r>
            <a:r>
              <a:rPr lang="en-US" sz="2800" dirty="0"/>
              <a:t>Jesus is in the desert for 40 days to be with God</a:t>
            </a:r>
          </a:p>
          <a:p>
            <a:r>
              <a:rPr lang="en-US" sz="2800" b="1" dirty="0"/>
              <a:t>Identify a </a:t>
            </a:r>
            <a:r>
              <a:rPr lang="en-US" sz="2800" b="1" dirty="0">
                <a:effectLst/>
              </a:rPr>
              <a:t>Doctrine: </a:t>
            </a:r>
            <a:r>
              <a:rPr lang="en-US" sz="2800" dirty="0">
                <a:effectLst/>
              </a:rPr>
              <a:t>Fasting.</a:t>
            </a:r>
          </a:p>
          <a:p>
            <a:r>
              <a:rPr lang="en-US" sz="2800" b="1" dirty="0">
                <a:effectLst/>
              </a:rPr>
              <a:t>Understand a Principle: </a:t>
            </a:r>
            <a:r>
              <a:rPr lang="en-US" sz="2800" dirty="0"/>
              <a:t>W</a:t>
            </a:r>
            <a:r>
              <a:rPr lang="en-US" sz="2800" dirty="0">
                <a:effectLst/>
              </a:rPr>
              <a:t>hen we fast, we learn to control our bodies and this helps us gain protection against Satan.</a:t>
            </a:r>
          </a:p>
          <a:p>
            <a:r>
              <a:rPr lang="en-US" sz="2800" b="1" dirty="0"/>
              <a:t>Feel and Make Application: </a:t>
            </a:r>
            <a:r>
              <a:rPr lang="en-US" sz="2800" dirty="0"/>
              <a:t>What should I fast for next Fast Sunday?</a:t>
            </a:r>
          </a:p>
          <a:p>
            <a:endParaRPr lang="en-US" sz="2800" dirty="0">
              <a:effectLst/>
            </a:endParaRPr>
          </a:p>
          <a:p>
            <a:endParaRPr lang="en-US" sz="2800" dirty="0">
              <a:effectLst/>
            </a:endParaRPr>
          </a:p>
        </p:txBody>
      </p:sp>
      <p:sp>
        <p:nvSpPr>
          <p:cNvPr id="4" name="Title 1"/>
          <p:cNvSpPr>
            <a:spLocks noGrp="1"/>
          </p:cNvSpPr>
          <p:nvPr>
            <p:ph type="title"/>
          </p:nvPr>
        </p:nvSpPr>
        <p:spPr>
          <a:xfrm>
            <a:off x="457200" y="0"/>
            <a:ext cx="8229600" cy="990600"/>
          </a:xfrm>
        </p:spPr>
        <p:txBody>
          <a:bodyPr>
            <a:noAutofit/>
          </a:bodyPr>
          <a:lstStyle/>
          <a:p>
            <a:r>
              <a:rPr lang="en-US" sz="4500" b="1" dirty="0">
                <a:ln w="17780" cmpd="sng">
                  <a:solidFill>
                    <a:schemeClr val="accent1">
                      <a:tint val="3000"/>
                    </a:schemeClr>
                  </a:solidFill>
                  <a:prstDash val="solid"/>
                  <a:miter lim="800000"/>
                </a:ln>
                <a:solidFill>
                  <a:schemeClr val="tx2">
                    <a:lumMod val="50000"/>
                  </a:schemeClr>
                </a:solidFill>
                <a:effectLst>
                  <a:outerShdw blurRad="38100" dist="38100" dir="2700000" algn="tl">
                    <a:srgbClr val="000000">
                      <a:alpha val="43137"/>
                    </a:srgbClr>
                  </a:outerShdw>
                </a:effectLst>
              </a:rPr>
              <a:t>Principles and Doctrines</a:t>
            </a:r>
          </a:p>
        </p:txBody>
      </p:sp>
    </p:spTree>
    <p:extLst>
      <p:ext uri="{BB962C8B-B14F-4D97-AF65-F5344CB8AC3E}">
        <p14:creationId xmlns:p14="http://schemas.microsoft.com/office/powerpoint/2010/main" val="12565053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animEffect transition="in" filter="checkerboard(across)">
                                      <p:cBhvr>
                                        <p:cTn id="7" dur="500"/>
                                        <p:tgtEl>
                                          <p:spTgt spid="1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checkerboard(across)">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checkerboard(across)">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checkerboard(across)">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checkerboard(across)">
                                      <p:cBhvr>
                                        <p:cTn id="27"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7908"/>
            <a:ext cx="8915400" cy="5105400"/>
          </a:xfrm>
        </p:spPr>
        <p:txBody>
          <a:bodyPr>
            <a:normAutofit/>
          </a:bodyPr>
          <a:lstStyle/>
          <a:p>
            <a:pPr marL="114300" indent="0" algn="ctr">
              <a:buNone/>
            </a:pPr>
            <a:r>
              <a:rPr lang="en-US" sz="7200" dirty="0">
                <a:solidFill>
                  <a:schemeClr val="tx1"/>
                </a:solidFill>
                <a:latin typeface="Arnprior" pitchFamily="2" charset="0"/>
              </a:rPr>
              <a:t>You’re done!</a:t>
            </a:r>
          </a:p>
        </p:txBody>
      </p:sp>
      <p:sp>
        <p:nvSpPr>
          <p:cNvPr id="4" name="AutoShape 2" descr="data:image/jpeg;base64,/9j/4AAQSkZJRgABAQAAAQABAAD/2wCEAAkGBxQSEBQUEhQQFRUVFBQUFBQVFBAUFBUVFRYWFhQUFBUYHCggGBolHBQWITEhJSkrLi4uFx8zODMsNygtLisBCgoKDg0OGhAQGiwkHyQsLCwsLCwvLCwsLCwsLCwsLCwsLCwsLCwsLCwsLCwsLCwsLCwsLCwsLCwsLCwsLCwsLP/AABEIALcBEwMBIgACEQEDEQH/xAAcAAABBQEBAQAAAAAAAAAAAAAAAgMEBQYBBwj/xABDEAACAQIEAgcFBQYEBQUAAAABAgADEQQFEiExQQYHE1FhcYEiMpGhsUJygsHRFCNSYuHwJJKywhVDY4PSFkRTouL/xAAZAQACAwEAAAAAAAAAAAAAAAAAAwECBAX/xAAqEQACAgEEAgIBAwUBAAAAAAAAAQIRAxIhMUEEURMiMhRxkRVhoeHwBf/aAAwDAQACEQMRAD8A9xhCEACEIQAIQhAAhCEACEIQAIQhAAhCEACEIQAIQhAAhCEACEIQAIQhAAhCEACEIQAIQhAAhCEACEJwwA7CMGsfCEiyaH4QhJICE4zAC5sB4ynx2fouye0e/l/WVlJR5LRhKXCLepUCi5IA7zKrE5/TX3bt8hMnm2aO+7MduXIekzGadKKdLYm7dw4xDzNuomyPipLVNnoNXpO3JU+cjv0of+Uek8nqdNCT7h+M4Olw5q0q/lGRXjnrKdKX/l+ElYXpTcgMot3i4nkdLpZT56x6SwwnSjD33qW8w0reVF3j8drlHuNJwwBHAi4ipnsp6VYE0kC4vDEhQLGqim9uYJuJa0s0oN7tai3lUQ/QzYnsct8kyEbWsp4Mp8iIsGSQdhCEACEIQAIQhAAhCEACEIQAIQhAAhEuwAudhI4zGne2ofOQ2kSot8EqESrgi4IPlFSSAhCEACcadiX4QAitxnJ1pyULE2QcwzNaQ727v1nMfjNNwPU/pMdmGKuxvKZMmlbDsOHW9x7M82eodzYdw4StatItavItSvMbk3uzprGoqkMdIMy7Ok7dw28+U8wqVSxJJuTuZpumeLuFQczc+kyZM1YV9bMPky+2n0LLRN4m8I4zF30SytcVi0pOWCG5YrxsBfabyv1b4X7NbEDzVT+UyvV7datSoBcqlh5k/wBJ6EmZLYfvGBtuCptePx47jZly5WpUmZur1Zpa64ofipn9ZGq9Vlb7Negb8LhhNkMftftafrtHMHm2oXPeQJb4Cvzv2YGp1aY5fdNE/dqEflGW6H5rT90VvwVx/wCYnp65n4xxcy8ZX4SyzHli0c6o8DmA8ndx9TFjpTnVLjUxn46Ct9Unqq5l4xb4wleJF+B3+Uq8bLLKeWJ1nZonvMh+/QUfS0l0OuHGj3kwjfgqL9HnonaXvdr3vxANr27/AO943SwlMk9qlGoDwvSpXHHibb/0kaGW+RejG0uuiv8AawtA+VSov1Bk6h10j7eEP4awP1SaGpkGBf3sLh/SmB9JFq9Csub/ANuB916q/wC6RpZOuJGo9cuGPvYfEjyNJv8AcJNpdbuAPFcUvnTU/RjIFTq5y9uArL5VT/uBkSr1W4Q+7WxA9abflIphriaSn1p5aeNWovnQr/kpkyj1iZa3DFIPvLWT/UomDr9U9OxK4px96mD9GlYerFiLpiqR+9TqL4+MKZNxPXqHS3Av7uMwh/71IH4Eywo5lRf3atFvu1EP0M+fM06C1qNJ6va4Z1RdTaWe9thsCu/ETIXHcJFkqnumfUec4i4su/lvM5Uex3ngSYhl91mX7rMPpJmGz/E0zdMRXH/cZh6q1wYqUNTuzTiy6FVHvOFxzodiRLvC52Ds4t4zx3ox0yeswpVtPaH3HUBQ5/hZRsGPIiwJmroZkG5xeqWN0P0QzK0em0qoYXBBEXMXl2YvTt/e3jNXgsYtRbjjzEfCakY8mJw/YkxLxURUMuKI7TkCYSpYpMyrbzP4ujqBlrj2uZAZZjm7Z0sSpGVxgZD3yPRqF9rby+zGhLzop0eVh2jjYcJSMHJ0jRLNGELZ4n0pb/EFf4QB68TKYyy6RYkVcXXdfdarUK/d1EL8gJWmbYqlRyZy1Scjl52cgJYqe09UuXBcAahAvVqMdxyX2R9DNg2FQ8VU+gkPorhOxwOHp73FNSQBzbc/WWlx4/Ax8dkZZbshtldI8aafCIOS0f4LeRYSwBHeIseY+IltRXSVJyCly1j8X6xtujq8nf8A+pl5phphqfsjQvRnz0ePKp8V/rHVy+uoAV6ZA2FwR+UvLToWTrbDQkZSri6lIkMKZFz6nnb4RFTMSVI0IOG4I/vlJeKovqOyHc3Dbbk/SMii3/xofEMPP9Zy5ebljJ7L+GJbmRhiXtezfAn6RSZid/A2PHYx834dk3I+HGMYgKD7SuLi9xckXubfOWX/AKM+4orchYzLxjgzKMK1NhYO4Cgk7EcDuTt5zgFNioDqx320gk3G1/LjLf1Fdw/z/onXITjc7KEAX4X2Aj1TNrKT2tM2F7X3O24AEaoYIHSQQVtuCpUnutzjlTLqZ+z8z+cYvPw9xZHyS9mY6aZwpwFUKFBdqaXVQp46rH/LPKrz0frSw6UcPhlW96jO54WstgvL+aea3jJyi3ceDfgvRuKvC8TeF5UcSMJUIqKRsQwIPdvPS8uq3xlUcg4IHi6q5/1TzXLaJeqijixsPM7D5mb/AAuJ/wAZiCOdZwPJfZHyETm4Rq8S9T/Y3KNtJ2XYsoeNpUUqm0dRzEp0zRKFo3eCxesb8Y5VaZDCZkUmgwuOFQbceYmqM1I5+TE4jxaETCWFmdrNIjyRUkWoZhOpEh43eW1TNP2fKsTUvutNtH3mGlfmRM/jKu9pD6w8UaeVU6fOvWH+WmNR+emMw/kL8lfQ8nIk7KsMrk6hsN/hdj9JCMtMMNGHduZUgfiOn6AzSYioqvdie83krJML22Jo0/46qL6Fhf5SExmo6sMEa2Z0rfY1PfjawsPrJRVuke96QFAsbeHIDYTqoo+0w27z5RgK2rStVL92k+F+B47j4zlNqrah+7IVtO5IBO3DbxjjMS8OATsxbvvO/s55lTx+yPSMNWqILlFt3gqf74x0Yl+dN/gD9DAk6uHN+Cemx4TpptyU8N/bYC/cIn/iAvYqwPG1jeLGYpz2kEnAG7nHDa4N+/lBXPPUNr7qp7v1jq41DzHxEdWup5wJIhrjmfijD8/CcLqeIpnz1D6jxk/WO8TjU1biFPwkBRAqUkFrog1cLFRfy2E42ET+Bx5Nt/qlg1FTxA24eHlGzgk7rWXQACRZe4d3CRpXojSivbAJ/wBQd/sk/kYhctQn2SLjvRQe7uBlrQwypfTzNz5yPmWIWmNTcFB+ZUAfOV+GEttJWUVVsg/8MIAAKWGwGm23+aNNlrfyfOODEs3tAOAwuNwdtrHh/d4qhXbVZi2+wuoAv5gyH4ePuP8A38i9EGePdclc/tVGkbfuqA2F7XZm7/ACefzTdZ2M7TNcR/Ky0x+BFB+YMy14M2QVRQqdja114XjhgWLvoXR1Y2j4Orf5Dr/2zV5tk9TCNSZtxVRahP8AOwBdfiZT9W1EnFMw4pTdh56So+bCe5Z/kyYqh2TWBG6N/Cw4Hyi8kdSHYMvxy34MNleJDKO+W1O54SnyLIqtOo/bArpOkDvtzHhNIy2EzUbpSV7ERto5hsWUYEGNuIxVEE6KtJ7M1NHN0Kgm4POEyK19oRvysR+niXlZZX1aZv3yxqXkY8YocnRUPgnLi4PETN9ceJH7VQoDhRoAn71U3PyRfjPU8JWUgXsbTwbprmP7RmGIqA3BqFV+6lkH+n5zRjiluZc03Kk+ijM6+oLvcA+djOGLxWKLAA227o0QRHM33VDiOxqVq2nVZVpgXtx3Nj8J55Uaeh9CafZ4NTzqMzel9I+kvjVsVldRPT8Hj9TdqtDEH3hsysgLWLEDbfaKOMXsilVa6EvqLBDx1hhY+gEZyrHJ+yKlOtRWoeOpwCuo+0bfxW4eNpZNXulCmzKzMya7MGB0DUx+I+cYKRFoYuilNaas1taliyMvsi1uXAAKPISY+NRq6uK1PQFtp7TTvcm5Ft+XMc5Jq1H7dRpvTtudItezcSfwjl5G+zOmnqruUUhBYDSPsrqaw795UsP4fFBqlRlZTYKq2Yb7E7epiMG9VaVQ1yGIAIPskH2AW4AfaJFvCQko0qlGo70qY0AgMt9Lewput+5iV81MTXwFCktIFKhap7PsG24W5JvsBwHqIAWFemVooEVC16anUhcWYgMTYgiwJN/COV8Omumuld9RawtcAfqRIdXLtNRESrXGoMT+8Y2CgcB5m0TRw5Zz2eJqFl1DUadxsdLhWI0tZtjbgRACUqoa7UgjjSquWDHTpa4X1urC38t4kqqrVdnqBKZbgbmyi584zROIs7drRsrFSzoBfTzuttt4iulZKThloVKZ1axdrm5swNj3+G0AJbD2HZajHsyym6j3l4i/raO9nUULeoguQACCPaPACx4yv01hS7MYcKpOraqXJJbUb3F7k3uSecdrZhqemKlGupVta+5a4Vlud7kDUflJAlValVWAJQ3vaxI4cb3iXOoHWAb+N+G45Tpqajc+k5VbaJlk9GiGL2RK2MK7CRTmRvuInFyvqzK5yvk2rHGuCn6UdG6GLDNpAqG51AWNzxnkWMypqdY0m2IudR4aQCSfgJ7hTmE6w8LoIqgA8VN+YYWI285eE23uLy40laPNsRhBpZlfUFtcFSpsxsPPeKwjbW7o9WqgqVVQoJBO7G9r2G/nEUE0jzjzMekdU1AaqrHvpLfwL3PySezYvEaFLH0855P1bIEwhY/bq/JV/wD0ZvMbjNYRRyFz9BKSlReGPVQio5JueJjVRoomMu0zs2pDbSPXO0dqGRqxvtKliA177Ql/gckL01bvv9TCX+NlHmiidUJkepH6z2kWs8qSin6R5gaGHqVFO6qSPPlPGyZ6z0rp68LWH/Ta3mBcTyQGOw8MR5C3R0xmoY6ZHqmOMxHqGe09GLJQoUSQLKoNxcXP9Z45l9HXXpr3ut/K9z8hPY6PR5XVWW41WtappvcleB8QY3H2xGbpFpihTU2KodrkEKSp7jYcefrDopl6Vqj61BULew23J24esoaODvVKK9S1uZ1b3taaPLsDicOT2ToNVrhlDDbhwNxxl5OkUjFt7F1gsspOX0duiqbB0rHQxF76fK1jyvtfY2ZwmE0UO2OJrU1J1E3uoBbSrNf0JMcwLuqMH/Z11Xv2VMpxFrn2tzEtV9laa7KAAAeFhw85nlmSNMfHk+dhWPw1bQn+IZxVZVCtTVTvuCdri1r2kgnEq4XtcEz2JCsGWpp5kANe23yjR248eN/0jf7QVbULXve5AO9iL+diR6yPmXaLfpn0xaYjFdux7Km7IgUhX0qA3tAgm++0KFR6LtU/ZKoNmBIq61AZi7WHIaiT6mdwma0Uaoa1RUaq2oA6gNIUKN7W5GMpj6dPBuP2ilVqFLXDg3OkU1CqTcWUC/jc845NMztVyFPHq2H7OpTxIDNrZlS6sNevY3vY2tBszoLRFJWqb1NTFkqA2aqajkk8eNuZk3MjW7OkuFb3VIJU0zuFAS+o8L3PPhwMkY0hsTQQgHSKlQ38AFHzb5SSOhnFZvSqMgXEUFQMrPqco/sMGAF7bG1jeOJi0q4htLowWlYEMpF2bexHHgPjGaT68Q1N8PT0e2Vfs/spoWzE/aLFiO9ZCbBUNOJqNRVwlQrTThcqFXSvddiYUG5OpVCDY8o+52lflppuCaKlUVgvG4a6K118Pat6SdXbaZJJxtM3RkpU0VmKMgVDJWJaQHMzs1RAGZTrH3wxmoExnWZXth7d8tDlET4Z5ohiwZHpmajov0abEsGa60xz5nymptLkxRi5Okb3ozSK4TDKOas5/Ex/SaehS5mR8Bh1RVUcFAUeQk4mZpO3ZrhHSqOtI9QxxmjNbhKsuiNUqRFFdTqBzIETVMtei+E1OXPBeHnCKt0E5KMWzT0l0qAOAFoRdoTWc4zNdSeci1rgX+Mk1G3nUswIMyHR4M5mLalZTzUj4ieVVcuqIDYF1XYlRdltydeI8+BnqOOpFKhB9PKZbOsB7WtCVbvBsZEJuLLzwrJFGLZoxUB8Zr6WIcEa/bHcQpv8QY5WNMjajSv4ou457raOWZGd+LLoxmAxJpVQ9rkX28xabzopneJxNVaVLWBxJBbSo7+PjFZR0fTFPpWgAObK9RQPmZ6Z0fyCjgqdqa2J4km5PrLrNtsJl41P7C8vyanQGri3Ese+O168VXr3kV4iU3I048aicerG+0g8js8XqHaCdh8Tf2T6RivV5SE72NxI2IrtY228ZbVsTGG5o8pqey37sVBfnp228ZPXBUXPtYemNr30qOfC45zwjNul+Kp4thh61RaakA2Pssw4n8vST6XWPjV/5gbzVD+U3Y5pRVnJzY25to9jfo5hD/ygPFWdfoY1/wCmqIN0fEIeAK1Te3dc72nlVPraxK+9Tot6EfQyZR65T9vDj8LkfWM1oS8cvR6YcnqD3MZiR94U6n1EgYvDYnCUHdcRTdVJcq9IXJY3JuDxJMyeH65MOffo1l8iG/SdzfrDw2Mo9hRNQO7KLMANgbnn4S1ojTL0bHI8fWqJ+8FEA2PsKy8hxuZOxTSJkVK1IHwj2JMx5ZWzbhjSK3ESIZKrSORM7NiEhZ531psdAHiJ6OBPOes1CdIG5LAD12l4fkik/wAWZLork5xFTfZF949/hPXstohVAUAACwEocmy0UKSUwN7Ase8maLCUzInLUy2PGoR/uWtFdo4YxRBEXqkAJdowzR92jDyCSNUW5tNxlWEFOkqjuufMzH4Oneqg/mE3ijaNxLsz+RLhHLQi7QjjKZOuN5ykd/GSK6SGRYzKdGO4znOX9ompfeXl3jmJksSlxN6j8xx5jv8AKZ7OssuddIXv7yjv7wJSSHYp1szF1qO5ltkPRx8Qw2ITme/ymgyToqWOutw/h/Wa1dNNdKAADuhGHbJyZ0tojGBwNPDUwqACIqVLzlapeNgSzYhLtnGiGjpEQ8q2WRFqyFUEm1DIWJqARTNEBgtKuvjtThUFxfc8vIR7HMSLDnG8vw4U+UlMesaq2abLuhWFrUO0qUKAJv7RUL6m086zrJhTrutPD4erTB9l0NQbd1wwF56INboFYnSOC/ZHpzPjEPggI9zdbGCOJJvUeWPg6Q9/C1l8VqEj4EGMNluDbj26ea02/wDGem4nBKePPaV2K6OIe4yPkkizwY2YE9G8M3u17fepuP8ASTLzoX0MX9pFQVKbheFtf0YCScTkSrwE3HQnKOyQE8TvLwyuTFZMEYKzS06QVAJBxMscQZV4gyZsXjRCqCMNHazyI7xNmhIdBmdz3AipWpluCtq+HCXivIuPS4lkyK3ImHGpry2orK7CULS2pLIRMxwRDmOGNNLC0Ns0YZ52s9pEepKWMSLnIhqrr4bzaTGdD1vUY9wmzmjHwYvI/MLzs5CMEmbrRFDCFjJK0rmWWHpWG8TGNmmU6GqWCFvaF/GcGDRDe28nMbCVWLxEmbSIhqkzlevITPeJd4kRN2aFGh0CKtErOlpAHGkaq8f03lFn2Ms3Zob7bn8pD9jYRt0GOzJVuF3MpadVme5uZwiTcpoXa55f2IpuzbCKgrJlDAllBOw5d8saOFC8hJKTrtGKkIlKUuQ1RqrWiXaVOYY0Lzg5ERx2xWPxP1jxq7TPVWq1SOzW4vcsTYem28kPSxFvsL8TF2x7xpKrLPD09bgeM3GDohUEyPRHLHB1VGJ9AJtX2E1YlSs53lS+2lEWuZW4mWNWQa6yJFIFXVEi1BJ9VJFqJFD0xlBEYlNpJVIpk2koq3uRsHLFV2kPD07GTllkVkNsJHeSahkarLEIiYiQHEnVjI2neUYyLLXo/W7Nwfj5Tcq1xeefUmtabbKqmqih8I/HxRkzreyZCEIwzkCjSkq8RwjdaptK8DeRvF19pT1TeP4mrIytM05WzVjjSOaYXimMaMomM5HQ8CYlVjeLrhRYcTJslIq88zbRZV58TKG5Z7ybnWH1AN3bxvB0ecXbbN8VFY1QdnJeXnSbd/GcYAR/B0/aEOwb+pZGrYbyPUxyjiRJzVrqylFI4Anv75UYLJVBu92Pj+Qlmn0Kg403IRWzO+yAsfDh8ZEoZVqbXV3PdyHlNB2SjgBGarbQquQ19RVHaVEKNuEQ4ubRwVNp3CpdxLJ2LqtzRZTR0rJtQxrDiyiddpo6Oa95WMVJErSVUMh1jFsbEh1ZFeSqkYKyjGoQsXygBOmCYMRRG8eJjKRbNJTKnGjFUxxmjNSWAiVI2OMdYRKrvIJ6FEzd5dS0UkU8QovMvkGC7Src+6m58TyE2MfjXZlzS6O3hOQjBBFqNIOJqwhE5HsacaK6q0ZNSEJmZrQsGAMISoDjHSpPdKV3LnVCEljMfbI+a1dlTv8AaPlyHx+k4BZROQlWao8IcXDMe6WOXYc38RCEukJyTbTRZCkPhEVhCEli4kOpHBgiQPHf0hCQlZM5NcEqjlhbh+UtKOSaBqNr/GEJox441ZhzZ53Q+vCJYwhBlUR6hkOsYQi2NiRjG2E7CVZcROEzkJBJwTjQhJRDG2MbcwhLEDDQAhCC5Bm0yXC9nSHedzJ8ITWjnt2whCECD//Z"/>
          <p:cNvSpPr>
            <a:spLocks noChangeAspect="1" noChangeArrowheads="1"/>
          </p:cNvSpPr>
          <p:nvPr/>
        </p:nvSpPr>
        <p:spPr bwMode="auto">
          <a:xfrm>
            <a:off x="3175" y="-161915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http://www.greatideasstarthere.com/wp-content/uploads/2012/10/iStock_000016571056Small-550x4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497108"/>
            <a:ext cx="4572000" cy="3424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56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5417"/>
            <a:ext cx="8915400" cy="5105400"/>
          </a:xfrm>
        </p:spPr>
        <p:txBody>
          <a:bodyPr>
            <a:normAutofit/>
          </a:bodyPr>
          <a:lstStyle/>
          <a:p>
            <a:r>
              <a:rPr lang="en-US" dirty="0">
                <a:solidFill>
                  <a:schemeClr val="tx1"/>
                </a:solidFill>
              </a:rPr>
              <a:t>Take out your cell phone</a:t>
            </a:r>
          </a:p>
          <a:p>
            <a:r>
              <a:rPr lang="en-US" dirty="0">
                <a:solidFill>
                  <a:schemeClr val="tx1"/>
                </a:solidFill>
              </a:rPr>
              <a:t>Please respond (appropriately) to this question:  </a:t>
            </a:r>
            <a:r>
              <a:rPr lang="en-US" i="1" dirty="0">
                <a:solidFill>
                  <a:schemeClr val="tx1"/>
                </a:solidFill>
              </a:rPr>
              <a:t>What is something you are struggling with right now in life? (hardships, questions, problems, </a:t>
            </a:r>
            <a:r>
              <a:rPr lang="en-US" i="1" dirty="0" err="1">
                <a:solidFill>
                  <a:schemeClr val="tx1"/>
                </a:solidFill>
              </a:rPr>
              <a:t>etc</a:t>
            </a:r>
            <a:r>
              <a:rPr lang="en-US" i="1" dirty="0">
                <a:solidFill>
                  <a:schemeClr val="tx1"/>
                </a:solidFill>
              </a:rPr>
              <a:t>)</a:t>
            </a:r>
          </a:p>
          <a:p>
            <a:r>
              <a:rPr lang="en-US" dirty="0">
                <a:solidFill>
                  <a:schemeClr val="tx1"/>
                </a:solidFill>
                <a:hlinkClick r:id="rId2"/>
              </a:rPr>
              <a:t>http://www.polleverywhere.com/</a:t>
            </a:r>
            <a:endParaRPr lang="en-US" dirty="0">
              <a:solidFill>
                <a:schemeClr val="tx1"/>
              </a:solidFill>
            </a:endParaRPr>
          </a:p>
          <a:p>
            <a:r>
              <a:rPr lang="en-US" dirty="0">
                <a:solidFill>
                  <a:schemeClr val="tx1"/>
                </a:solidFill>
              </a:rPr>
              <a:t>Please respond to the questions, concerns, problems, </a:t>
            </a:r>
            <a:r>
              <a:rPr lang="en-US" dirty="0" err="1">
                <a:solidFill>
                  <a:schemeClr val="tx1"/>
                </a:solidFill>
              </a:rPr>
              <a:t>etc</a:t>
            </a:r>
            <a:r>
              <a:rPr lang="en-US" dirty="0">
                <a:solidFill>
                  <a:schemeClr val="tx1"/>
                </a:solidFill>
              </a:rPr>
              <a:t> of your peers using the principles you have found in today’s study.</a:t>
            </a:r>
          </a:p>
        </p:txBody>
      </p:sp>
      <p:sp>
        <p:nvSpPr>
          <p:cNvPr id="4" name="AutoShape 2" descr="data:image/jpeg;base64,/9j/4AAQSkZJRgABAQAAAQABAAD/2wCEAAkGBxQSEBQUEhQQFRUVFBQUFBQVFBAUFBUVFRYWFhQUFBUYHCggGBolHBQWITEhJSkrLi4uFx8zODMsNygtLisBCgoKDg0OGhAQGiwkHyQsLCwsLCwvLCwsLCwsLCwsLCwsLCwsLCwsLCwsLCwsLCwsLCwsLCwsLCwsLCwsLCwsLP/AABEIALcBEwMBIgACEQEDEQH/xAAcAAABBQEBAQAAAAAAAAAAAAAAAgMEBQYBBwj/xABDEAACAQIEAgcFBQYEBQUAAAABAgADEQQFEiExQQYHE1FhcYEiMpGhsUJygsHRFCNSYuHwJJKywhVDY4PSFkRTouL/xAAZAQACAwEAAAAAAAAAAAAAAAAAAwECBAX/xAAqEQACAgEEAgIBAwUBAAAAAAAAAQIRAxIhMUEEURMiMhRxkRVhoeHwBf/aAAwDAQACEQMRAD8A9xhCEACEIQAIQhAAhCEACEIQAIQhAAhCEACEIQAIQhAAhCEACEIQAIQhAAhCEACEIQAIQhAAhCEACEJwwA7CMGsfCEiyaH4QhJICE4zAC5sB4ynx2fouye0e/l/WVlJR5LRhKXCLepUCi5IA7zKrE5/TX3bt8hMnm2aO+7MduXIekzGadKKdLYm7dw4xDzNuomyPipLVNnoNXpO3JU+cjv0of+Uek8nqdNCT7h+M4Olw5q0q/lGRXjnrKdKX/l+ElYXpTcgMot3i4nkdLpZT56x6SwwnSjD33qW8w0reVF3j8drlHuNJwwBHAi4ipnsp6VYE0kC4vDEhQLGqim9uYJuJa0s0oN7tai3lUQ/QzYnsct8kyEbWsp4Mp8iIsGSQdhCEACEIQAIQhAAhCEACEIQAIQhAAhEuwAudhI4zGne2ofOQ2kSot8EqESrgi4IPlFSSAhCEACcadiX4QAitxnJ1pyULE2QcwzNaQ727v1nMfjNNwPU/pMdmGKuxvKZMmlbDsOHW9x7M82eodzYdw4StatItavItSvMbk3uzprGoqkMdIMy7Ok7dw28+U8wqVSxJJuTuZpumeLuFQczc+kyZM1YV9bMPky+2n0LLRN4m8I4zF30SytcVi0pOWCG5YrxsBfabyv1b4X7NbEDzVT+UyvV7datSoBcqlh5k/wBJ6EmZLYfvGBtuCptePx47jZly5WpUmZur1Zpa64ofipn9ZGq9Vlb7Negb8LhhNkMftftafrtHMHm2oXPeQJb4Cvzv2YGp1aY5fdNE/dqEflGW6H5rT90VvwVx/wCYnp65n4xxcy8ZX4SyzHli0c6o8DmA8ndx9TFjpTnVLjUxn46Ct9Unqq5l4xb4wleJF+B3+Uq8bLLKeWJ1nZonvMh+/QUfS0l0OuHGj3kwjfgqL9HnonaXvdr3vxANr27/AO943SwlMk9qlGoDwvSpXHHibb/0kaGW+RejG0uuiv8AawtA+VSov1Bk6h10j7eEP4awP1SaGpkGBf3sLh/SmB9JFq9Csub/ANuB916q/wC6RpZOuJGo9cuGPvYfEjyNJv8AcJNpdbuAPFcUvnTU/RjIFTq5y9uArL5VT/uBkSr1W4Q+7WxA9abflIphriaSn1p5aeNWovnQr/kpkyj1iZa3DFIPvLWT/UomDr9U9OxK4px96mD9GlYerFiLpiqR+9TqL4+MKZNxPXqHS3Av7uMwh/71IH4Eywo5lRf3atFvu1EP0M+fM06C1qNJ6va4Z1RdTaWe9thsCu/ETIXHcJFkqnumfUec4i4su/lvM5Uex3ngSYhl91mX7rMPpJmGz/E0zdMRXH/cZh6q1wYqUNTuzTiy6FVHvOFxzodiRLvC52Ds4t4zx3ox0yeswpVtPaH3HUBQ5/hZRsGPIiwJmroZkG5xeqWN0P0QzK0em0qoYXBBEXMXl2YvTt/e3jNXgsYtRbjjzEfCakY8mJw/YkxLxURUMuKI7TkCYSpYpMyrbzP4ujqBlrj2uZAZZjm7Z0sSpGVxgZD3yPRqF9rby+zGhLzop0eVh2jjYcJSMHJ0jRLNGELZ4n0pb/EFf4QB68TKYyy6RYkVcXXdfdarUK/d1EL8gJWmbYqlRyZy1Scjl52cgJYqe09UuXBcAahAvVqMdxyX2R9DNg2FQ8VU+gkPorhOxwOHp73FNSQBzbc/WWlx4/Ax8dkZZbshtldI8aafCIOS0f4LeRYSwBHeIseY+IltRXSVJyCly1j8X6xtujq8nf8A+pl5phphqfsjQvRnz0ePKp8V/rHVy+uoAV6ZA2FwR+UvLToWTrbDQkZSri6lIkMKZFz6nnb4RFTMSVI0IOG4I/vlJeKovqOyHc3Dbbk/SMii3/xofEMPP9Zy5ebljJ7L+GJbmRhiXtezfAn6RSZid/A2PHYx834dk3I+HGMYgKD7SuLi9xckXubfOWX/AKM+4orchYzLxjgzKMK1NhYO4Cgk7EcDuTt5zgFNioDqx320gk3G1/LjLf1Fdw/z/onXITjc7KEAX4X2Aj1TNrKT2tM2F7X3O24AEaoYIHSQQVtuCpUnutzjlTLqZ+z8z+cYvPw9xZHyS9mY6aZwpwFUKFBdqaXVQp46rH/LPKrz0frSw6UcPhlW96jO54WstgvL+aea3jJyi3ceDfgvRuKvC8TeF5UcSMJUIqKRsQwIPdvPS8uq3xlUcg4IHi6q5/1TzXLaJeqijixsPM7D5mb/AAuJ/wAZiCOdZwPJfZHyETm4Rq8S9T/Y3KNtJ2XYsoeNpUUqm0dRzEp0zRKFo3eCxesb8Y5VaZDCZkUmgwuOFQbceYmqM1I5+TE4jxaETCWFmdrNIjyRUkWoZhOpEh43eW1TNP2fKsTUvutNtH3mGlfmRM/jKu9pD6w8UaeVU6fOvWH+WmNR+emMw/kL8lfQ8nIk7KsMrk6hsN/hdj9JCMtMMNGHduZUgfiOn6AzSYioqvdie83krJML22Jo0/46qL6Fhf5SExmo6sMEa2Z0rfY1PfjawsPrJRVuke96QFAsbeHIDYTqoo+0w27z5RgK2rStVL92k+F+B47j4zlNqrah+7IVtO5IBO3DbxjjMS8OATsxbvvO/s55lTx+yPSMNWqILlFt3gqf74x0Yl+dN/gD9DAk6uHN+Cemx4TpptyU8N/bYC/cIn/iAvYqwPG1jeLGYpz2kEnAG7nHDa4N+/lBXPPUNr7qp7v1jq41DzHxEdWup5wJIhrjmfijD8/CcLqeIpnz1D6jxk/WO8TjU1biFPwkBRAqUkFrog1cLFRfy2E42ET+Bx5Nt/qlg1FTxA24eHlGzgk7rWXQACRZe4d3CRpXojSivbAJ/wBQd/sk/kYhctQn2SLjvRQe7uBlrQwypfTzNz5yPmWIWmNTcFB+ZUAfOV+GEttJWUVVsg/8MIAAKWGwGm23+aNNlrfyfOODEs3tAOAwuNwdtrHh/d4qhXbVZi2+wuoAv5gyH4ePuP8A38i9EGePdclc/tVGkbfuqA2F7XZm7/ACefzTdZ2M7TNcR/Ky0x+BFB+YMy14M2QVRQqdja114XjhgWLvoXR1Y2j4Orf5Dr/2zV5tk9TCNSZtxVRahP8AOwBdfiZT9W1EnFMw4pTdh56So+bCe5Z/kyYqh2TWBG6N/Cw4Hyi8kdSHYMvxy34MNleJDKO+W1O54SnyLIqtOo/bArpOkDvtzHhNIy2EzUbpSV7ERto5hsWUYEGNuIxVEE6KtJ7M1NHN0Kgm4POEyK19oRvysR+niXlZZX1aZv3yxqXkY8YocnRUPgnLi4PETN9ceJH7VQoDhRoAn71U3PyRfjPU8JWUgXsbTwbprmP7RmGIqA3BqFV+6lkH+n5zRjiluZc03Kk+ijM6+oLvcA+djOGLxWKLAA227o0QRHM33VDiOxqVq2nVZVpgXtx3Nj8J55Uaeh9CafZ4NTzqMzel9I+kvjVsVldRPT8Hj9TdqtDEH3hsysgLWLEDbfaKOMXsilVa6EvqLBDx1hhY+gEZyrHJ+yKlOtRWoeOpwCuo+0bfxW4eNpZNXulCmzKzMya7MGB0DUx+I+cYKRFoYuilNaas1taliyMvsi1uXAAKPISY+NRq6uK1PQFtp7TTvcm5Ft+XMc5Jq1H7dRpvTtudItezcSfwjl5G+zOmnqruUUhBYDSPsrqaw795UsP4fFBqlRlZTYKq2Yb7E7epiMG9VaVQ1yGIAIPskH2AW4AfaJFvCQko0qlGo70qY0AgMt9Lewput+5iV81MTXwFCktIFKhap7PsG24W5JvsBwHqIAWFemVooEVC16anUhcWYgMTYgiwJN/COV8Omumuld9RawtcAfqRIdXLtNRESrXGoMT+8Y2CgcB5m0TRw5Zz2eJqFl1DUadxsdLhWI0tZtjbgRACUqoa7UgjjSquWDHTpa4X1urC38t4kqqrVdnqBKZbgbmyi584zROIs7drRsrFSzoBfTzuttt4iulZKThloVKZ1axdrm5swNj3+G0AJbD2HZajHsyym6j3l4i/raO9nUULeoguQACCPaPACx4yv01hS7MYcKpOraqXJJbUb3F7k3uSecdrZhqemKlGupVta+5a4Vlud7kDUflJAlValVWAJQ3vaxI4cb3iXOoHWAb+N+G45Tpqajc+k5VbaJlk9GiGL2RK2MK7CRTmRvuInFyvqzK5yvk2rHGuCn6UdG6GLDNpAqG51AWNzxnkWMypqdY0m2IudR4aQCSfgJ7hTmE6w8LoIqgA8VN+YYWI285eE23uLy40laPNsRhBpZlfUFtcFSpsxsPPeKwjbW7o9WqgqVVQoJBO7G9r2G/nEUE0jzjzMekdU1AaqrHvpLfwL3PySezYvEaFLH0855P1bIEwhY/bq/JV/wD0ZvMbjNYRRyFz9BKSlReGPVQio5JueJjVRoomMu0zs2pDbSPXO0dqGRqxvtKliA177Ql/gckL01bvv9TCX+NlHmiidUJkepH6z2kWs8qSin6R5gaGHqVFO6qSPPlPGyZ6z0rp68LWH/Ta3mBcTyQGOw8MR5C3R0xmoY6ZHqmOMxHqGe09GLJQoUSQLKoNxcXP9Z45l9HXXpr3ut/K9z8hPY6PR5XVWW41WtappvcleB8QY3H2xGbpFpihTU2KodrkEKSp7jYcefrDopl6Vqj61BULew23J24esoaODvVKK9S1uZ1b3taaPLsDicOT2ToNVrhlDDbhwNxxl5OkUjFt7F1gsspOX0duiqbB0rHQxF76fK1jyvtfY2ZwmE0UO2OJrU1J1E3uoBbSrNf0JMcwLuqMH/Z11Xv2VMpxFrn2tzEtV9laa7KAAAeFhw85nlmSNMfHk+dhWPw1bQn+IZxVZVCtTVTvuCdri1r2kgnEq4XtcEz2JCsGWpp5kANe23yjR248eN/0jf7QVbULXve5AO9iL+diR6yPmXaLfpn0xaYjFdux7Km7IgUhX0qA3tAgm++0KFR6LtU/ZKoNmBIq61AZi7WHIaiT6mdwma0Uaoa1RUaq2oA6gNIUKN7W5GMpj6dPBuP2ilVqFLXDg3OkU1CqTcWUC/jc845NMztVyFPHq2H7OpTxIDNrZlS6sNevY3vY2tBszoLRFJWqb1NTFkqA2aqajkk8eNuZk3MjW7OkuFb3VIJU0zuFAS+o8L3PPhwMkY0hsTQQgHSKlQ38AFHzb5SSOhnFZvSqMgXEUFQMrPqco/sMGAF7bG1jeOJi0q4htLowWlYEMpF2bexHHgPjGaT68Q1N8PT0e2Vfs/spoWzE/aLFiO9ZCbBUNOJqNRVwlQrTThcqFXSvddiYUG5OpVCDY8o+52lflppuCaKlUVgvG4a6K118Pat6SdXbaZJJxtM3RkpU0VmKMgVDJWJaQHMzs1RAGZTrH3wxmoExnWZXth7d8tDlET4Z5ohiwZHpmajov0abEsGa60xz5nymptLkxRi5Okb3ozSK4TDKOas5/Ex/SaehS5mR8Bh1RVUcFAUeQk4mZpO3ZrhHSqOtI9QxxmjNbhKsuiNUqRFFdTqBzIETVMtei+E1OXPBeHnCKt0E5KMWzT0l0qAOAFoRdoTWc4zNdSeci1rgX+Mk1G3nUswIMyHR4M5mLalZTzUj4ieVVcuqIDYF1XYlRdltydeI8+BnqOOpFKhB9PKZbOsB7WtCVbvBsZEJuLLzwrJFGLZoxUB8Zr6WIcEa/bHcQpv8QY5WNMjajSv4ou457raOWZGd+LLoxmAxJpVQ9rkX28xabzopneJxNVaVLWBxJBbSo7+PjFZR0fTFPpWgAObK9RQPmZ6Z0fyCjgqdqa2J4km5PrLrNtsJl41P7C8vyanQGri3Ese+O168VXr3kV4iU3I048aicerG+0g8js8XqHaCdh8Tf2T6RivV5SE72NxI2IrtY228ZbVsTGG5o8pqey37sVBfnp228ZPXBUXPtYemNr30qOfC45zwjNul+Kp4thh61RaakA2Pssw4n8vST6XWPjV/5gbzVD+U3Y5pRVnJzY25to9jfo5hD/ygPFWdfoY1/wCmqIN0fEIeAK1Te3dc72nlVPraxK+9Tot6EfQyZR65T9vDj8LkfWM1oS8cvR6YcnqD3MZiR94U6n1EgYvDYnCUHdcRTdVJcq9IXJY3JuDxJMyeH65MOffo1l8iG/SdzfrDw2Mo9hRNQO7KLMANgbnn4S1ojTL0bHI8fWqJ+8FEA2PsKy8hxuZOxTSJkVK1IHwj2JMx5ZWzbhjSK3ESIZKrSORM7NiEhZ531psdAHiJ6OBPOes1CdIG5LAD12l4fkik/wAWZLork5xFTfZF949/hPXstohVAUAACwEocmy0UKSUwN7Ase8maLCUzInLUy2PGoR/uWtFdo4YxRBEXqkAJdowzR92jDyCSNUW5tNxlWEFOkqjuufMzH4Oneqg/mE3ijaNxLsz+RLhHLQi7QjjKZOuN5ykd/GSK6SGRYzKdGO4znOX9ompfeXl3jmJksSlxN6j8xx5jv8AKZ7OssuddIXv7yjv7wJSSHYp1szF1qO5ltkPRx8Qw2ITme/ymgyToqWOutw/h/Wa1dNNdKAADuhGHbJyZ0tojGBwNPDUwqACIqVLzlapeNgSzYhLtnGiGjpEQ8q2WRFqyFUEm1DIWJqARTNEBgtKuvjtThUFxfc8vIR7HMSLDnG8vw4U+UlMesaq2abLuhWFrUO0qUKAJv7RUL6m086zrJhTrutPD4erTB9l0NQbd1wwF56INboFYnSOC/ZHpzPjEPggI9zdbGCOJJvUeWPg6Q9/C1l8VqEj4EGMNluDbj26ea02/wDGem4nBKePPaV2K6OIe4yPkkizwY2YE9G8M3u17fepuP8ASTLzoX0MX9pFQVKbheFtf0YCScTkSrwE3HQnKOyQE8TvLwyuTFZMEYKzS06QVAJBxMscQZV4gyZsXjRCqCMNHazyI7xNmhIdBmdz3AipWpluCtq+HCXivIuPS4lkyK3ImHGpry2orK7CULS2pLIRMxwRDmOGNNLC0Ns0YZ52s9pEepKWMSLnIhqrr4bzaTGdD1vUY9wmzmjHwYvI/MLzs5CMEmbrRFDCFjJK0rmWWHpWG8TGNmmU6GqWCFvaF/GcGDRDe28nMbCVWLxEmbSIhqkzlevITPeJd4kRN2aFGh0CKtErOlpAHGkaq8f03lFn2Ms3Zob7bn8pD9jYRt0GOzJVuF3MpadVme5uZwiTcpoXa55f2IpuzbCKgrJlDAllBOw5d8saOFC8hJKTrtGKkIlKUuQ1RqrWiXaVOYY0Lzg5ERx2xWPxP1jxq7TPVWq1SOzW4vcsTYem28kPSxFvsL8TF2x7xpKrLPD09bgeM3GDohUEyPRHLHB1VGJ9AJtX2E1YlSs53lS+2lEWuZW4mWNWQa6yJFIFXVEi1BJ9VJFqJFD0xlBEYlNpJVIpk2koq3uRsHLFV2kPD07GTllkVkNsJHeSahkarLEIiYiQHEnVjI2neUYyLLXo/W7Nwfj5Tcq1xeefUmtabbKqmqih8I/HxRkzreyZCEIwzkCjSkq8RwjdaptK8DeRvF19pT1TeP4mrIytM05WzVjjSOaYXimMaMomM5HQ8CYlVjeLrhRYcTJslIq88zbRZV58TKG5Z7ybnWH1AN3bxvB0ecXbbN8VFY1QdnJeXnSbd/GcYAR/B0/aEOwb+pZGrYbyPUxyjiRJzVrqylFI4Anv75UYLJVBu92Pj+Qlmn0Kg403IRWzO+yAsfDh8ZEoZVqbXV3PdyHlNB2SjgBGarbQquQ19RVHaVEKNuEQ4ubRwVNp3CpdxLJ2LqtzRZTR0rJtQxrDiyiddpo6Oa95WMVJErSVUMh1jFsbEh1ZFeSqkYKyjGoQsXygBOmCYMRRG8eJjKRbNJTKnGjFUxxmjNSWAiVI2OMdYRKrvIJ6FEzd5dS0UkU8QovMvkGC7Src+6m58TyE2MfjXZlzS6O3hOQjBBFqNIOJqwhE5HsacaK6q0ZNSEJmZrQsGAMISoDjHSpPdKV3LnVCEljMfbI+a1dlTv8AaPlyHx+k4BZROQlWao8IcXDMe6WOXYc38RCEukJyTbTRZCkPhEVhCEli4kOpHBgiQPHf0hCQlZM5NcEqjlhbh+UtKOSaBqNr/GEJox441ZhzZ53Q+vCJYwhBlUR6hkOsYQi2NiRjG2E7CVZcROEzkJBJwTjQhJRDG2MbcwhLEDDQAhCC5Bm0yXC9nSHedzJ8ITWjnt2whCECD//Z"/>
          <p:cNvSpPr>
            <a:spLocks noChangeAspect="1" noChangeArrowheads="1"/>
          </p:cNvSpPr>
          <p:nvPr/>
        </p:nvSpPr>
        <p:spPr bwMode="auto">
          <a:xfrm>
            <a:off x="3175" y="-144164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http://www.rocainjurylaw.com/wp-content/uploads/2013/05/1-texting_620x4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4501" y="4953000"/>
            <a:ext cx="2852899"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3858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1679321"/>
            <a:ext cx="3746696" cy="5178679"/>
          </a:xfrm>
          <a:prstGeom prst="rect">
            <a:avLst/>
          </a:prstGeom>
        </p:spPr>
      </p:pic>
      <p:sp>
        <p:nvSpPr>
          <p:cNvPr id="2" name="Title 1"/>
          <p:cNvSpPr>
            <a:spLocks noGrp="1"/>
          </p:cNvSpPr>
          <p:nvPr>
            <p:ph type="ctrTitle"/>
          </p:nvPr>
        </p:nvSpPr>
        <p:spPr>
          <a:xfrm>
            <a:off x="685800" y="701678"/>
            <a:ext cx="7772400" cy="1470025"/>
          </a:xfrm>
        </p:spPr>
        <p:txBody>
          <a:bodyPr>
            <a:normAutofit fontScale="90000"/>
          </a:bodyPr>
          <a:lstStyle/>
          <a:p>
            <a:r>
              <a:rPr lang="en-US" sz="7200" dirty="0">
                <a:latin typeface="Britannic Bold"/>
                <a:cs typeface="Britannic Bold"/>
              </a:rPr>
              <a:t>4: Group Rotations</a:t>
            </a:r>
          </a:p>
        </p:txBody>
      </p:sp>
      <p:sp>
        <p:nvSpPr>
          <p:cNvPr id="3" name="Subtitle 2"/>
          <p:cNvSpPr>
            <a:spLocks noGrp="1"/>
          </p:cNvSpPr>
          <p:nvPr>
            <p:ph type="subTitle" idx="1"/>
          </p:nvPr>
        </p:nvSpPr>
        <p:spPr>
          <a:xfrm>
            <a:off x="4061714" y="4569557"/>
            <a:ext cx="5346860" cy="1752600"/>
          </a:xfrm>
        </p:spPr>
        <p:txBody>
          <a:bodyPr>
            <a:normAutofit/>
          </a:bodyPr>
          <a:lstStyle/>
          <a:p>
            <a:r>
              <a:rPr lang="en-US" sz="2400" dirty="0"/>
              <a:t>Teaching Templates for </a:t>
            </a:r>
          </a:p>
          <a:p>
            <a:r>
              <a:rPr lang="en-US" sz="2400" dirty="0"/>
              <a:t>The Basic Pattern Outcomes</a:t>
            </a:r>
          </a:p>
        </p:txBody>
      </p:sp>
    </p:spTree>
    <p:extLst>
      <p:ext uri="{BB962C8B-B14F-4D97-AF65-F5344CB8AC3E}">
        <p14:creationId xmlns:p14="http://schemas.microsoft.com/office/powerpoint/2010/main" val="962601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451407" y="23961"/>
            <a:ext cx="5692593" cy="7478970"/>
          </a:xfrm>
          <a:prstGeom prst="rect">
            <a:avLst/>
          </a:prstGeom>
        </p:spPr>
        <p:txBody>
          <a:bodyPr wrap="square">
            <a:spAutoFit/>
          </a:bodyPr>
          <a:lstStyle/>
          <a:p>
            <a:pPr fontAlgn="base"/>
            <a:r>
              <a:rPr lang="en-US" sz="2800" dirty="0"/>
              <a:t>	“Small group activities can often allow a greater number of students to participate and can provide a safe environment where students can share feelings, thoughts, and testimony with each other. These activities can also provide opportunities for students to teach the gospel to others and help prepare them to teach the gospel in the future. Discussions in small groups can enable students to develop communication skills and strengthen appropriate social and spiritual relationships.” </a:t>
            </a:r>
            <a:r>
              <a:rPr lang="en-US" sz="2000" dirty="0"/>
              <a:t>(</a:t>
            </a:r>
            <a:r>
              <a:rPr lang="en-US" sz="2000" i="1" dirty="0"/>
              <a:t>Teaching the Gospel: A Handbook for CES Teachers and Leaders</a:t>
            </a:r>
            <a:r>
              <a:rPr lang="en-US" sz="2000" dirty="0"/>
              <a:t>).</a:t>
            </a:r>
          </a:p>
          <a:p>
            <a:pPr fontAlgn="base"/>
            <a:br>
              <a:rPr lang="en-US" sz="2000" dirty="0"/>
            </a:br>
            <a:endParaRPr lang="en-US" sz="2000" dirty="0"/>
          </a:p>
        </p:txBody>
      </p:sp>
      <p:pic>
        <p:nvPicPr>
          <p:cNvPr id="5122" name="Picture 2" descr="group stu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446662"/>
            <a:ext cx="3295832" cy="2197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063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355"/>
            <a:ext cx="8229600" cy="584710"/>
          </a:xfrm>
        </p:spPr>
        <p:txBody>
          <a:bodyPr>
            <a:normAutofit fontScale="90000"/>
          </a:bodyPr>
          <a:lstStyle/>
          <a:p>
            <a:r>
              <a:rPr lang="en-US" dirty="0"/>
              <a:t>Rotation</a:t>
            </a:r>
          </a:p>
        </p:txBody>
      </p:sp>
      <p:sp>
        <p:nvSpPr>
          <p:cNvPr id="4" name="Rectangle 3"/>
          <p:cNvSpPr/>
          <p:nvPr/>
        </p:nvSpPr>
        <p:spPr>
          <a:xfrm>
            <a:off x="40965" y="2920178"/>
            <a:ext cx="8903323" cy="4893647"/>
          </a:xfrm>
          <a:prstGeom prst="rect">
            <a:avLst/>
          </a:prstGeom>
        </p:spPr>
        <p:txBody>
          <a:bodyPr wrap="square">
            <a:spAutoFit/>
          </a:bodyPr>
          <a:lstStyle/>
          <a:p>
            <a:r>
              <a:rPr lang="en-US" sz="2400" u="sng" dirty="0"/>
              <a:t>Context: </a:t>
            </a:r>
            <a:r>
              <a:rPr lang="en-US" sz="2400" dirty="0"/>
              <a:t>What is the background of this story?</a:t>
            </a:r>
            <a:endParaRPr lang="en-US" sz="2400" u="sng" dirty="0"/>
          </a:p>
          <a:p>
            <a:r>
              <a:rPr lang="en-US" sz="2400" u="sng" dirty="0"/>
              <a:t>Identify:</a:t>
            </a:r>
            <a:r>
              <a:rPr lang="en-US" sz="2400" dirty="0"/>
              <a:t> Find one or two doctrines in this verse.  </a:t>
            </a:r>
          </a:p>
          <a:p>
            <a:r>
              <a:rPr lang="en-US" sz="2400" u="sng" dirty="0"/>
              <a:t>Understand</a:t>
            </a:r>
            <a:r>
              <a:rPr lang="en-US" sz="2400" dirty="0"/>
              <a:t>:  Are there any challenging words in the verse that need clarification? What’s the moral or application of the story? What have the prophets taught about this doctrine? </a:t>
            </a:r>
          </a:p>
          <a:p>
            <a:r>
              <a:rPr lang="en-US" sz="2400" u="sng" dirty="0"/>
              <a:t>Feel</a:t>
            </a:r>
            <a:r>
              <a:rPr lang="en-US" sz="2400" dirty="0"/>
              <a:t>:  How have you seen the power of this principle your life? Is there a hymn or primary song that can help? A Mormon Message? An object lesson that would demonstrate application? </a:t>
            </a:r>
          </a:p>
          <a:p>
            <a:r>
              <a:rPr lang="en-US" sz="2400" u="sng" dirty="0"/>
              <a:t>Apply</a:t>
            </a:r>
            <a:r>
              <a:rPr lang="en-US" sz="2400" dirty="0"/>
              <a:t>:  What do you think God wants us to do because of this principle? What goal could a person make to better live this principle? </a:t>
            </a:r>
          </a:p>
          <a:p>
            <a:endParaRPr lang="en-US" sz="2400" dirty="0"/>
          </a:p>
          <a:p>
            <a:endParaRPr lang="en-US" sz="2400" dirty="0"/>
          </a:p>
          <a:p>
            <a:r>
              <a:rPr lang="en-US" sz="2400" dirty="0"/>
              <a:t> </a:t>
            </a:r>
          </a:p>
        </p:txBody>
      </p:sp>
      <p:sp>
        <p:nvSpPr>
          <p:cNvPr id="5" name="Rectangle 4"/>
          <p:cNvSpPr/>
          <p:nvPr/>
        </p:nvSpPr>
        <p:spPr>
          <a:xfrm>
            <a:off x="481870" y="572585"/>
            <a:ext cx="8080068" cy="646331"/>
          </a:xfrm>
          <a:prstGeom prst="rect">
            <a:avLst/>
          </a:prstGeom>
        </p:spPr>
        <p:txBody>
          <a:bodyPr wrap="square">
            <a:spAutoFit/>
          </a:bodyPr>
          <a:lstStyle/>
          <a:p>
            <a:pPr algn="ctr"/>
            <a:r>
              <a:rPr lang="en-US" b="1" dirty="0"/>
              <a:t>Below are  a few blocks of scripture.  Every few minutes, you will rotate to a new group of people to discuss the content of the next block.</a:t>
            </a:r>
          </a:p>
        </p:txBody>
      </p:sp>
      <p:sp>
        <p:nvSpPr>
          <p:cNvPr id="7" name="Rectangle 6"/>
          <p:cNvSpPr/>
          <p:nvPr/>
        </p:nvSpPr>
        <p:spPr>
          <a:xfrm>
            <a:off x="2767870" y="1202814"/>
            <a:ext cx="4572000" cy="1754327"/>
          </a:xfrm>
          <a:prstGeom prst="rect">
            <a:avLst/>
          </a:prstGeom>
        </p:spPr>
        <p:txBody>
          <a:bodyPr>
            <a:spAutoFit/>
          </a:bodyPr>
          <a:lstStyle/>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p:txBody>
      </p:sp>
      <p:pic>
        <p:nvPicPr>
          <p:cNvPr id="3" name="Picture 2"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224" y="1218916"/>
            <a:ext cx="2663703" cy="1756500"/>
          </a:xfrm>
          <a:prstGeom prst="rect">
            <a:avLst/>
          </a:prstGeom>
        </p:spPr>
      </p:pic>
    </p:spTree>
    <p:extLst>
      <p:ext uri="{BB962C8B-B14F-4D97-AF65-F5344CB8AC3E}">
        <p14:creationId xmlns:p14="http://schemas.microsoft.com/office/powerpoint/2010/main" val="2244530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1679321"/>
            <a:ext cx="3746696" cy="5178679"/>
          </a:xfrm>
          <a:prstGeom prst="rect">
            <a:avLst/>
          </a:prstGeom>
        </p:spPr>
      </p:pic>
      <p:sp>
        <p:nvSpPr>
          <p:cNvPr id="2" name="Title 1"/>
          <p:cNvSpPr>
            <a:spLocks noGrp="1"/>
          </p:cNvSpPr>
          <p:nvPr>
            <p:ph type="ctrTitle"/>
          </p:nvPr>
        </p:nvSpPr>
        <p:spPr>
          <a:xfrm>
            <a:off x="685800" y="701678"/>
            <a:ext cx="7772400" cy="1470025"/>
          </a:xfrm>
        </p:spPr>
        <p:txBody>
          <a:bodyPr>
            <a:noAutofit/>
          </a:bodyPr>
          <a:lstStyle/>
          <a:p>
            <a:r>
              <a:rPr lang="en-US" sz="6000" dirty="0">
                <a:latin typeface="Britannic Bold"/>
                <a:cs typeface="Britannic Bold"/>
              </a:rPr>
              <a:t>1: Small Group (Introduction)</a:t>
            </a:r>
          </a:p>
        </p:txBody>
      </p:sp>
      <p:sp>
        <p:nvSpPr>
          <p:cNvPr id="3" name="Subtitle 2"/>
          <p:cNvSpPr>
            <a:spLocks noGrp="1"/>
          </p:cNvSpPr>
          <p:nvPr>
            <p:ph type="subTitle" idx="1"/>
          </p:nvPr>
        </p:nvSpPr>
        <p:spPr>
          <a:xfrm>
            <a:off x="4061714" y="4569557"/>
            <a:ext cx="5346860" cy="1752600"/>
          </a:xfrm>
        </p:spPr>
        <p:txBody>
          <a:bodyPr>
            <a:normAutofit/>
          </a:bodyPr>
          <a:lstStyle/>
          <a:p>
            <a:r>
              <a:rPr lang="en-US" sz="2400" dirty="0"/>
              <a:t>Teaching Templates for </a:t>
            </a:r>
          </a:p>
          <a:p>
            <a:r>
              <a:rPr lang="en-US" sz="2400" dirty="0"/>
              <a:t>The Basic Pattern Outcomes</a:t>
            </a:r>
          </a:p>
        </p:txBody>
      </p:sp>
    </p:spTree>
    <p:extLst>
      <p:ext uri="{BB962C8B-B14F-4D97-AF65-F5344CB8AC3E}">
        <p14:creationId xmlns:p14="http://schemas.microsoft.com/office/powerpoint/2010/main" val="3934232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1679321"/>
            <a:ext cx="3746696" cy="5178679"/>
          </a:xfrm>
          <a:prstGeom prst="rect">
            <a:avLst/>
          </a:prstGeom>
        </p:spPr>
      </p:pic>
      <p:sp>
        <p:nvSpPr>
          <p:cNvPr id="2" name="Title 1"/>
          <p:cNvSpPr>
            <a:spLocks noGrp="1"/>
          </p:cNvSpPr>
          <p:nvPr>
            <p:ph type="ctrTitle"/>
          </p:nvPr>
        </p:nvSpPr>
        <p:spPr>
          <a:xfrm>
            <a:off x="685800" y="701678"/>
            <a:ext cx="7772400" cy="1470025"/>
          </a:xfrm>
        </p:spPr>
        <p:txBody>
          <a:bodyPr>
            <a:normAutofit fontScale="90000"/>
          </a:bodyPr>
          <a:lstStyle/>
          <a:p>
            <a:r>
              <a:rPr lang="en-US" sz="7200" dirty="0">
                <a:latin typeface="Britannic Bold"/>
                <a:cs typeface="Britannic Bold"/>
              </a:rPr>
              <a:t>5: Learn and Teach</a:t>
            </a:r>
          </a:p>
        </p:txBody>
      </p:sp>
      <p:sp>
        <p:nvSpPr>
          <p:cNvPr id="3" name="Subtitle 2"/>
          <p:cNvSpPr>
            <a:spLocks noGrp="1"/>
          </p:cNvSpPr>
          <p:nvPr>
            <p:ph type="subTitle" idx="1"/>
          </p:nvPr>
        </p:nvSpPr>
        <p:spPr>
          <a:xfrm>
            <a:off x="4061714" y="4569557"/>
            <a:ext cx="5346860" cy="1752600"/>
          </a:xfrm>
        </p:spPr>
        <p:txBody>
          <a:bodyPr>
            <a:normAutofit/>
          </a:bodyPr>
          <a:lstStyle/>
          <a:p>
            <a:r>
              <a:rPr lang="en-US" sz="2400" dirty="0"/>
              <a:t>Teaching Templates for </a:t>
            </a:r>
          </a:p>
          <a:p>
            <a:r>
              <a:rPr lang="en-US" sz="2400" dirty="0"/>
              <a:t>The Basic Pattern Outcomes</a:t>
            </a:r>
          </a:p>
        </p:txBody>
      </p:sp>
    </p:spTree>
    <p:extLst>
      <p:ext uri="{BB962C8B-B14F-4D97-AF65-F5344CB8AC3E}">
        <p14:creationId xmlns:p14="http://schemas.microsoft.com/office/powerpoint/2010/main" val="2075832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2689224" y="381000"/>
            <a:ext cx="6378575" cy="5181600"/>
          </a:xfrm>
        </p:spPr>
        <p:txBody>
          <a:bodyPr>
            <a:noAutofit/>
          </a:bodyPr>
          <a:lstStyle/>
          <a:p>
            <a:r>
              <a:rPr lang="en-US" sz="4800" i="1" dirty="0">
                <a:solidFill>
                  <a:schemeClr val="tx1"/>
                </a:solidFill>
                <a:latin typeface="Bell MT" pitchFamily="18" charset="0"/>
              </a:rPr>
              <a:t>“Learning by faith requires </a:t>
            </a:r>
            <a:r>
              <a:rPr lang="en-US" sz="4800" b="1" i="1" dirty="0">
                <a:solidFill>
                  <a:schemeClr val="tx1"/>
                </a:solidFill>
                <a:latin typeface="Bell MT" pitchFamily="18" charset="0"/>
              </a:rPr>
              <a:t>spiritual</a:t>
            </a:r>
            <a:r>
              <a:rPr lang="en-US" sz="4800" i="1" dirty="0">
                <a:solidFill>
                  <a:schemeClr val="tx1"/>
                </a:solidFill>
                <a:latin typeface="Bell MT" pitchFamily="18" charset="0"/>
              </a:rPr>
              <a:t>, </a:t>
            </a:r>
            <a:r>
              <a:rPr lang="en-US" sz="4800" b="1" i="1" dirty="0">
                <a:solidFill>
                  <a:schemeClr val="tx1"/>
                </a:solidFill>
                <a:latin typeface="Bell MT" pitchFamily="18" charset="0"/>
              </a:rPr>
              <a:t>mental</a:t>
            </a:r>
            <a:r>
              <a:rPr lang="en-US" sz="4800" i="1" dirty="0">
                <a:solidFill>
                  <a:schemeClr val="tx1"/>
                </a:solidFill>
                <a:latin typeface="Bell MT" pitchFamily="18" charset="0"/>
              </a:rPr>
              <a:t>, and </a:t>
            </a:r>
            <a:r>
              <a:rPr lang="en-US" sz="4800" b="1" i="1" dirty="0">
                <a:solidFill>
                  <a:schemeClr val="tx1"/>
                </a:solidFill>
                <a:latin typeface="Bell MT" pitchFamily="18" charset="0"/>
              </a:rPr>
              <a:t>physical</a:t>
            </a:r>
            <a:r>
              <a:rPr lang="en-US" sz="4800" i="1" dirty="0">
                <a:solidFill>
                  <a:schemeClr val="tx1"/>
                </a:solidFill>
                <a:latin typeface="Bell MT" pitchFamily="18" charset="0"/>
              </a:rPr>
              <a:t> exertion and not just passive reception.”</a:t>
            </a:r>
          </a:p>
        </p:txBody>
      </p:sp>
      <p:pic>
        <p:nvPicPr>
          <p:cNvPr id="1026" name="Picture 2" descr="http://www.lds.org/bc/content/shared/content/images/leaders/david-a-bednar-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710962"/>
            <a:ext cx="2533650" cy="31718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5574" y="3882788"/>
            <a:ext cx="2533650" cy="369332"/>
          </a:xfrm>
          <a:prstGeom prst="rect">
            <a:avLst/>
          </a:prstGeom>
        </p:spPr>
        <p:txBody>
          <a:bodyPr wrap="square">
            <a:spAutoFit/>
          </a:bodyPr>
          <a:lstStyle/>
          <a:p>
            <a:pPr algn="ctr"/>
            <a:r>
              <a:rPr lang="en-US" b="1" i="1" dirty="0">
                <a:latin typeface="Bell MT" pitchFamily="18" charset="0"/>
              </a:rPr>
              <a:t>Elder David A. </a:t>
            </a:r>
            <a:r>
              <a:rPr lang="en-US" b="1" i="1" dirty="0" err="1">
                <a:latin typeface="Bell MT" pitchFamily="18" charset="0"/>
              </a:rPr>
              <a:t>Bednar</a:t>
            </a:r>
            <a:endParaRPr lang="en-US" b="1" i="1" dirty="0">
              <a:latin typeface="Bell MT" pitchFamily="18" charset="0"/>
            </a:endParaRPr>
          </a:p>
        </p:txBody>
      </p:sp>
    </p:spTree>
    <p:extLst>
      <p:ext uri="{BB962C8B-B14F-4D97-AF65-F5344CB8AC3E}">
        <p14:creationId xmlns:p14="http://schemas.microsoft.com/office/powerpoint/2010/main" val="779878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355"/>
            <a:ext cx="8229600" cy="584710"/>
          </a:xfrm>
        </p:spPr>
        <p:txBody>
          <a:bodyPr>
            <a:normAutofit fontScale="90000"/>
          </a:bodyPr>
          <a:lstStyle/>
          <a:p>
            <a:r>
              <a:rPr lang="en-US" dirty="0"/>
              <a:t>Learn it and Teach it</a:t>
            </a:r>
          </a:p>
        </p:txBody>
      </p:sp>
      <p:sp>
        <p:nvSpPr>
          <p:cNvPr id="4" name="Rectangle 3"/>
          <p:cNvSpPr/>
          <p:nvPr/>
        </p:nvSpPr>
        <p:spPr>
          <a:xfrm>
            <a:off x="136553" y="3174208"/>
            <a:ext cx="8903323" cy="2554545"/>
          </a:xfrm>
          <a:prstGeom prst="rect">
            <a:avLst/>
          </a:prstGeom>
        </p:spPr>
        <p:txBody>
          <a:bodyPr wrap="square">
            <a:spAutoFit/>
          </a:bodyPr>
          <a:lstStyle/>
          <a:p>
            <a:r>
              <a:rPr lang="en-US" sz="2000" u="sng" dirty="0"/>
              <a:t>Context</a:t>
            </a:r>
            <a:r>
              <a:rPr lang="en-US" sz="2000" dirty="0"/>
              <a:t>:  What is the storyline of this chapter?</a:t>
            </a:r>
          </a:p>
          <a:p>
            <a:r>
              <a:rPr lang="en-US" sz="2000" u="sng" dirty="0"/>
              <a:t>Identify:</a:t>
            </a:r>
            <a:r>
              <a:rPr lang="en-US" sz="2000" dirty="0"/>
              <a:t> One doctrine (phrase) in your verses.</a:t>
            </a:r>
          </a:p>
          <a:p>
            <a:r>
              <a:rPr lang="en-US" sz="2000" u="sng" dirty="0"/>
              <a:t>Understand</a:t>
            </a:r>
            <a:r>
              <a:rPr lang="en-US" sz="2000" dirty="0"/>
              <a:t>:  Think of an analogy or object lesson that helps teach the doctrine/principle. </a:t>
            </a:r>
          </a:p>
          <a:p>
            <a:r>
              <a:rPr lang="en-US" sz="2000" u="sng" dirty="0"/>
              <a:t>Feel</a:t>
            </a:r>
            <a:r>
              <a:rPr lang="en-US" sz="2000" dirty="0"/>
              <a:t>:  How have you seen the power of this doctrine/principle in your life? </a:t>
            </a:r>
          </a:p>
          <a:p>
            <a:r>
              <a:rPr lang="en-US" sz="2000" u="sng" dirty="0"/>
              <a:t>Apply</a:t>
            </a:r>
            <a:r>
              <a:rPr lang="en-US" sz="2000" dirty="0"/>
              <a:t>:  What do you think God wants us to do because of this principle? </a:t>
            </a:r>
          </a:p>
          <a:p>
            <a:endParaRPr lang="en-US" sz="2000" dirty="0"/>
          </a:p>
          <a:p>
            <a:r>
              <a:rPr lang="en-US" sz="2000" dirty="0"/>
              <a:t> </a:t>
            </a:r>
          </a:p>
        </p:txBody>
      </p:sp>
      <p:sp>
        <p:nvSpPr>
          <p:cNvPr id="5" name="Rectangle 4"/>
          <p:cNvSpPr/>
          <p:nvPr/>
        </p:nvSpPr>
        <p:spPr>
          <a:xfrm>
            <a:off x="286763" y="572585"/>
            <a:ext cx="8589249" cy="646331"/>
          </a:xfrm>
          <a:prstGeom prst="rect">
            <a:avLst/>
          </a:prstGeom>
        </p:spPr>
        <p:txBody>
          <a:bodyPr wrap="square">
            <a:spAutoFit/>
          </a:bodyPr>
          <a:lstStyle/>
          <a:p>
            <a:pPr algn="ctr"/>
            <a:r>
              <a:rPr lang="en-US" b="1" dirty="0"/>
              <a:t>Identify principles from your passage and then teach it to a small group of your peers. In return, you will hear each member of your group teach their passage to you as well.</a:t>
            </a:r>
          </a:p>
        </p:txBody>
      </p:sp>
      <p:sp>
        <p:nvSpPr>
          <p:cNvPr id="7" name="Rectangle 6"/>
          <p:cNvSpPr/>
          <p:nvPr/>
        </p:nvSpPr>
        <p:spPr>
          <a:xfrm>
            <a:off x="2767870" y="1230392"/>
            <a:ext cx="4572000" cy="1754327"/>
          </a:xfrm>
          <a:prstGeom prst="rect">
            <a:avLst/>
          </a:prstGeom>
        </p:spPr>
        <p:txBody>
          <a:bodyPr>
            <a:spAutoFit/>
          </a:bodyPr>
          <a:lstStyle/>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p:txBody>
      </p:sp>
      <p:pic>
        <p:nvPicPr>
          <p:cNvPr id="3" name="Picture 2" descr="images-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6193" y="1355004"/>
            <a:ext cx="2323211" cy="1629715"/>
          </a:xfrm>
          <a:prstGeom prst="rect">
            <a:avLst/>
          </a:prstGeom>
        </p:spPr>
      </p:pic>
    </p:spTree>
    <p:extLst>
      <p:ext uri="{BB962C8B-B14F-4D97-AF65-F5344CB8AC3E}">
        <p14:creationId xmlns:p14="http://schemas.microsoft.com/office/powerpoint/2010/main" val="3633649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219200" y="685800"/>
            <a:ext cx="990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282588" y="228600"/>
            <a:ext cx="990600"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Oval 8"/>
          <p:cNvSpPr/>
          <p:nvPr/>
        </p:nvSpPr>
        <p:spPr>
          <a:xfrm>
            <a:off x="3124200" y="910750"/>
            <a:ext cx="990600" cy="914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Oval 10"/>
          <p:cNvSpPr/>
          <p:nvPr/>
        </p:nvSpPr>
        <p:spPr>
          <a:xfrm>
            <a:off x="2628900" y="1835386"/>
            <a:ext cx="990600" cy="914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Oval 12"/>
          <p:cNvSpPr/>
          <p:nvPr/>
        </p:nvSpPr>
        <p:spPr>
          <a:xfrm>
            <a:off x="1524000" y="1764212"/>
            <a:ext cx="990600"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Oval 14"/>
          <p:cNvSpPr/>
          <p:nvPr/>
        </p:nvSpPr>
        <p:spPr>
          <a:xfrm>
            <a:off x="5337412" y="660064"/>
            <a:ext cx="990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400800" y="202864"/>
            <a:ext cx="990600"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Oval 18"/>
          <p:cNvSpPr/>
          <p:nvPr/>
        </p:nvSpPr>
        <p:spPr>
          <a:xfrm>
            <a:off x="7242412" y="885014"/>
            <a:ext cx="990600" cy="914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1" name="Oval 20"/>
          <p:cNvSpPr/>
          <p:nvPr/>
        </p:nvSpPr>
        <p:spPr>
          <a:xfrm>
            <a:off x="6747112" y="1809650"/>
            <a:ext cx="990600" cy="914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 name="Oval 22"/>
          <p:cNvSpPr/>
          <p:nvPr/>
        </p:nvSpPr>
        <p:spPr>
          <a:xfrm>
            <a:off x="5642212" y="1738476"/>
            <a:ext cx="990600"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Oval 24"/>
          <p:cNvSpPr/>
          <p:nvPr/>
        </p:nvSpPr>
        <p:spPr>
          <a:xfrm>
            <a:off x="76200" y="4260614"/>
            <a:ext cx="990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139588" y="3803414"/>
            <a:ext cx="990600"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Oval 28"/>
          <p:cNvSpPr/>
          <p:nvPr/>
        </p:nvSpPr>
        <p:spPr>
          <a:xfrm>
            <a:off x="1981200" y="4485564"/>
            <a:ext cx="990600" cy="914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1" name="Oval 30"/>
          <p:cNvSpPr/>
          <p:nvPr/>
        </p:nvSpPr>
        <p:spPr>
          <a:xfrm>
            <a:off x="1485900" y="5410200"/>
            <a:ext cx="990600" cy="914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381000" y="5339026"/>
            <a:ext cx="990600"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Oval 34"/>
          <p:cNvSpPr/>
          <p:nvPr/>
        </p:nvSpPr>
        <p:spPr>
          <a:xfrm>
            <a:off x="3135573" y="3352800"/>
            <a:ext cx="990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198961" y="2895600"/>
            <a:ext cx="990600"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9" name="Oval 38"/>
          <p:cNvSpPr/>
          <p:nvPr/>
        </p:nvSpPr>
        <p:spPr>
          <a:xfrm>
            <a:off x="5040573" y="3577750"/>
            <a:ext cx="990600" cy="914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1" name="Oval 40"/>
          <p:cNvSpPr/>
          <p:nvPr/>
        </p:nvSpPr>
        <p:spPr>
          <a:xfrm>
            <a:off x="4545273" y="4502386"/>
            <a:ext cx="990600" cy="914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3" name="Oval 42"/>
          <p:cNvSpPr/>
          <p:nvPr/>
        </p:nvSpPr>
        <p:spPr>
          <a:xfrm>
            <a:off x="3440373" y="4431212"/>
            <a:ext cx="990600"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 name="Oval 44"/>
          <p:cNvSpPr/>
          <p:nvPr/>
        </p:nvSpPr>
        <p:spPr>
          <a:xfrm>
            <a:off x="6248400" y="4790364"/>
            <a:ext cx="990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311788" y="4333164"/>
            <a:ext cx="990600"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9" name="Oval 48"/>
          <p:cNvSpPr/>
          <p:nvPr/>
        </p:nvSpPr>
        <p:spPr>
          <a:xfrm>
            <a:off x="8153400" y="5015314"/>
            <a:ext cx="990600" cy="914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1" name="Oval 50"/>
          <p:cNvSpPr/>
          <p:nvPr/>
        </p:nvSpPr>
        <p:spPr>
          <a:xfrm>
            <a:off x="7658100" y="5939950"/>
            <a:ext cx="990600" cy="914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3" name="Oval 52"/>
          <p:cNvSpPr/>
          <p:nvPr/>
        </p:nvSpPr>
        <p:spPr>
          <a:xfrm>
            <a:off x="6553200" y="5868776"/>
            <a:ext cx="990600"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5" name="TextBox 54"/>
          <p:cNvSpPr txBox="1"/>
          <p:nvPr/>
        </p:nvSpPr>
        <p:spPr>
          <a:xfrm>
            <a:off x="2144973" y="1286541"/>
            <a:ext cx="990600" cy="369332"/>
          </a:xfrm>
          <a:prstGeom prst="rect">
            <a:avLst/>
          </a:prstGeom>
          <a:noFill/>
        </p:spPr>
        <p:txBody>
          <a:bodyPr wrap="square" rtlCol="0">
            <a:spAutoFit/>
          </a:bodyPr>
          <a:lstStyle/>
          <a:p>
            <a:pPr algn="ctr"/>
            <a:r>
              <a:rPr lang="en-US" dirty="0"/>
              <a:t>Group 1</a:t>
            </a:r>
          </a:p>
        </p:txBody>
      </p:sp>
      <p:sp>
        <p:nvSpPr>
          <p:cNvPr id="56" name="TextBox 55"/>
          <p:cNvSpPr txBox="1"/>
          <p:nvPr/>
        </p:nvSpPr>
        <p:spPr>
          <a:xfrm>
            <a:off x="6231340" y="1286541"/>
            <a:ext cx="990600" cy="369332"/>
          </a:xfrm>
          <a:prstGeom prst="rect">
            <a:avLst/>
          </a:prstGeom>
          <a:noFill/>
        </p:spPr>
        <p:txBody>
          <a:bodyPr wrap="square" rtlCol="0">
            <a:spAutoFit/>
          </a:bodyPr>
          <a:lstStyle/>
          <a:p>
            <a:pPr algn="ctr"/>
            <a:r>
              <a:rPr lang="en-US" dirty="0"/>
              <a:t>Group 2</a:t>
            </a:r>
          </a:p>
        </p:txBody>
      </p:sp>
      <p:sp>
        <p:nvSpPr>
          <p:cNvPr id="57" name="TextBox 56"/>
          <p:cNvSpPr txBox="1"/>
          <p:nvPr/>
        </p:nvSpPr>
        <p:spPr>
          <a:xfrm>
            <a:off x="1028700" y="4830648"/>
            <a:ext cx="990600" cy="369332"/>
          </a:xfrm>
          <a:prstGeom prst="rect">
            <a:avLst/>
          </a:prstGeom>
          <a:noFill/>
        </p:spPr>
        <p:txBody>
          <a:bodyPr wrap="square" rtlCol="0">
            <a:spAutoFit/>
          </a:bodyPr>
          <a:lstStyle/>
          <a:p>
            <a:pPr algn="ctr"/>
            <a:r>
              <a:rPr lang="en-US" dirty="0"/>
              <a:t>Group 3</a:t>
            </a:r>
          </a:p>
        </p:txBody>
      </p:sp>
      <p:sp>
        <p:nvSpPr>
          <p:cNvPr id="58" name="TextBox 57"/>
          <p:cNvSpPr txBox="1"/>
          <p:nvPr/>
        </p:nvSpPr>
        <p:spPr>
          <a:xfrm>
            <a:off x="4049973" y="3979277"/>
            <a:ext cx="990600" cy="369332"/>
          </a:xfrm>
          <a:prstGeom prst="rect">
            <a:avLst/>
          </a:prstGeom>
          <a:noFill/>
        </p:spPr>
        <p:txBody>
          <a:bodyPr wrap="square" rtlCol="0">
            <a:spAutoFit/>
          </a:bodyPr>
          <a:lstStyle/>
          <a:p>
            <a:pPr algn="ctr"/>
            <a:r>
              <a:rPr lang="en-US" dirty="0"/>
              <a:t>Group 4</a:t>
            </a:r>
          </a:p>
        </p:txBody>
      </p:sp>
      <p:sp>
        <p:nvSpPr>
          <p:cNvPr id="59" name="TextBox 58"/>
          <p:cNvSpPr txBox="1"/>
          <p:nvPr/>
        </p:nvSpPr>
        <p:spPr>
          <a:xfrm>
            <a:off x="7162800" y="5394462"/>
            <a:ext cx="990600" cy="369332"/>
          </a:xfrm>
          <a:prstGeom prst="rect">
            <a:avLst/>
          </a:prstGeom>
          <a:noFill/>
        </p:spPr>
        <p:txBody>
          <a:bodyPr wrap="square" rtlCol="0">
            <a:spAutoFit/>
          </a:bodyPr>
          <a:lstStyle/>
          <a:p>
            <a:pPr algn="ctr"/>
            <a:r>
              <a:rPr lang="en-US" dirty="0"/>
              <a:t>Group 5</a:t>
            </a:r>
          </a:p>
        </p:txBody>
      </p:sp>
    </p:spTree>
    <p:extLst>
      <p:ext uri="{BB962C8B-B14F-4D97-AF65-F5344CB8AC3E}">
        <p14:creationId xmlns:p14="http://schemas.microsoft.com/office/powerpoint/2010/main" val="3371547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219200" y="685800"/>
            <a:ext cx="990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19200" y="789057"/>
            <a:ext cx="990600" cy="707886"/>
          </a:xfrm>
          <a:prstGeom prst="rect">
            <a:avLst/>
          </a:prstGeom>
          <a:noFill/>
        </p:spPr>
        <p:txBody>
          <a:bodyPr wrap="square" rtlCol="0">
            <a:spAutoFit/>
          </a:bodyPr>
          <a:lstStyle/>
          <a:p>
            <a:pPr algn="ctr"/>
            <a:r>
              <a:rPr lang="en-US" sz="4000" dirty="0">
                <a:solidFill>
                  <a:schemeClr val="bg1"/>
                </a:solidFill>
              </a:rPr>
              <a:t>1</a:t>
            </a:r>
          </a:p>
        </p:txBody>
      </p:sp>
      <p:sp>
        <p:nvSpPr>
          <p:cNvPr id="7" name="Oval 6"/>
          <p:cNvSpPr/>
          <p:nvPr/>
        </p:nvSpPr>
        <p:spPr>
          <a:xfrm>
            <a:off x="2282588" y="228600"/>
            <a:ext cx="990600"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p:cNvSpPr txBox="1"/>
          <p:nvPr/>
        </p:nvSpPr>
        <p:spPr>
          <a:xfrm>
            <a:off x="2282588" y="331857"/>
            <a:ext cx="990600" cy="707886"/>
          </a:xfrm>
          <a:prstGeom prst="rect">
            <a:avLst/>
          </a:prstGeom>
          <a:noFill/>
        </p:spPr>
        <p:txBody>
          <a:bodyPr wrap="square" rtlCol="0">
            <a:spAutoFit/>
          </a:bodyPr>
          <a:lstStyle/>
          <a:p>
            <a:pPr algn="ctr"/>
            <a:r>
              <a:rPr lang="en-US" sz="4000" dirty="0">
                <a:solidFill>
                  <a:schemeClr val="bg1"/>
                </a:solidFill>
              </a:rPr>
              <a:t>2</a:t>
            </a:r>
          </a:p>
        </p:txBody>
      </p:sp>
      <p:sp>
        <p:nvSpPr>
          <p:cNvPr id="9" name="Oval 8"/>
          <p:cNvSpPr/>
          <p:nvPr/>
        </p:nvSpPr>
        <p:spPr>
          <a:xfrm>
            <a:off x="3124200" y="910750"/>
            <a:ext cx="990600" cy="914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p:cNvSpPr txBox="1"/>
          <p:nvPr/>
        </p:nvSpPr>
        <p:spPr>
          <a:xfrm>
            <a:off x="3124200" y="1014007"/>
            <a:ext cx="990600" cy="707886"/>
          </a:xfrm>
          <a:prstGeom prst="rect">
            <a:avLst/>
          </a:prstGeom>
          <a:noFill/>
        </p:spPr>
        <p:txBody>
          <a:bodyPr wrap="square" rtlCol="0">
            <a:spAutoFit/>
          </a:bodyPr>
          <a:lstStyle/>
          <a:p>
            <a:pPr algn="ctr"/>
            <a:r>
              <a:rPr lang="en-US" sz="4000" dirty="0">
                <a:solidFill>
                  <a:schemeClr val="bg1"/>
                </a:solidFill>
              </a:rPr>
              <a:t>3</a:t>
            </a:r>
          </a:p>
        </p:txBody>
      </p:sp>
      <p:sp>
        <p:nvSpPr>
          <p:cNvPr id="11" name="Oval 10"/>
          <p:cNvSpPr/>
          <p:nvPr/>
        </p:nvSpPr>
        <p:spPr>
          <a:xfrm>
            <a:off x="2628900" y="1835386"/>
            <a:ext cx="990600" cy="914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TextBox 11"/>
          <p:cNvSpPr txBox="1"/>
          <p:nvPr/>
        </p:nvSpPr>
        <p:spPr>
          <a:xfrm>
            <a:off x="2628900" y="1938643"/>
            <a:ext cx="990600" cy="707886"/>
          </a:xfrm>
          <a:prstGeom prst="rect">
            <a:avLst/>
          </a:prstGeom>
          <a:noFill/>
        </p:spPr>
        <p:txBody>
          <a:bodyPr wrap="square" rtlCol="0">
            <a:spAutoFit/>
          </a:bodyPr>
          <a:lstStyle/>
          <a:p>
            <a:pPr algn="ctr"/>
            <a:r>
              <a:rPr lang="en-US" sz="4000" dirty="0">
                <a:solidFill>
                  <a:schemeClr val="bg1"/>
                </a:solidFill>
              </a:rPr>
              <a:t>4</a:t>
            </a:r>
          </a:p>
        </p:txBody>
      </p:sp>
      <p:sp>
        <p:nvSpPr>
          <p:cNvPr id="13" name="Oval 12"/>
          <p:cNvSpPr/>
          <p:nvPr/>
        </p:nvSpPr>
        <p:spPr>
          <a:xfrm>
            <a:off x="1524000" y="1764212"/>
            <a:ext cx="990600"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TextBox 13"/>
          <p:cNvSpPr txBox="1"/>
          <p:nvPr/>
        </p:nvSpPr>
        <p:spPr>
          <a:xfrm>
            <a:off x="1524000" y="1867469"/>
            <a:ext cx="990600" cy="707886"/>
          </a:xfrm>
          <a:prstGeom prst="rect">
            <a:avLst/>
          </a:prstGeom>
          <a:noFill/>
        </p:spPr>
        <p:txBody>
          <a:bodyPr wrap="square" rtlCol="0">
            <a:spAutoFit/>
          </a:bodyPr>
          <a:lstStyle/>
          <a:p>
            <a:pPr algn="ctr"/>
            <a:r>
              <a:rPr lang="en-US" sz="4000" dirty="0">
                <a:solidFill>
                  <a:schemeClr val="bg1"/>
                </a:solidFill>
              </a:rPr>
              <a:t>5</a:t>
            </a:r>
          </a:p>
        </p:txBody>
      </p:sp>
      <p:sp>
        <p:nvSpPr>
          <p:cNvPr id="15" name="Oval 14"/>
          <p:cNvSpPr/>
          <p:nvPr/>
        </p:nvSpPr>
        <p:spPr>
          <a:xfrm>
            <a:off x="5337412" y="660064"/>
            <a:ext cx="990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337412" y="763321"/>
            <a:ext cx="990600" cy="707886"/>
          </a:xfrm>
          <a:prstGeom prst="rect">
            <a:avLst/>
          </a:prstGeom>
          <a:noFill/>
        </p:spPr>
        <p:txBody>
          <a:bodyPr wrap="square" rtlCol="0">
            <a:spAutoFit/>
          </a:bodyPr>
          <a:lstStyle/>
          <a:p>
            <a:pPr algn="ctr"/>
            <a:r>
              <a:rPr lang="en-US" sz="4000" dirty="0">
                <a:solidFill>
                  <a:schemeClr val="bg1"/>
                </a:solidFill>
              </a:rPr>
              <a:t>1</a:t>
            </a:r>
          </a:p>
        </p:txBody>
      </p:sp>
      <p:sp>
        <p:nvSpPr>
          <p:cNvPr id="17" name="Oval 16"/>
          <p:cNvSpPr/>
          <p:nvPr/>
        </p:nvSpPr>
        <p:spPr>
          <a:xfrm>
            <a:off x="6400800" y="202864"/>
            <a:ext cx="990600"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TextBox 17"/>
          <p:cNvSpPr txBox="1"/>
          <p:nvPr/>
        </p:nvSpPr>
        <p:spPr>
          <a:xfrm>
            <a:off x="6400800" y="306121"/>
            <a:ext cx="990600" cy="707886"/>
          </a:xfrm>
          <a:prstGeom prst="rect">
            <a:avLst/>
          </a:prstGeom>
          <a:noFill/>
        </p:spPr>
        <p:txBody>
          <a:bodyPr wrap="square" rtlCol="0">
            <a:spAutoFit/>
          </a:bodyPr>
          <a:lstStyle/>
          <a:p>
            <a:pPr algn="ctr"/>
            <a:r>
              <a:rPr lang="en-US" sz="4000" dirty="0">
                <a:solidFill>
                  <a:schemeClr val="bg1"/>
                </a:solidFill>
              </a:rPr>
              <a:t>2</a:t>
            </a:r>
          </a:p>
        </p:txBody>
      </p:sp>
      <p:sp>
        <p:nvSpPr>
          <p:cNvPr id="19" name="Oval 18"/>
          <p:cNvSpPr/>
          <p:nvPr/>
        </p:nvSpPr>
        <p:spPr>
          <a:xfrm>
            <a:off x="7242412" y="885014"/>
            <a:ext cx="990600" cy="914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TextBox 19"/>
          <p:cNvSpPr txBox="1"/>
          <p:nvPr/>
        </p:nvSpPr>
        <p:spPr>
          <a:xfrm>
            <a:off x="7242412" y="988271"/>
            <a:ext cx="990600" cy="707886"/>
          </a:xfrm>
          <a:prstGeom prst="rect">
            <a:avLst/>
          </a:prstGeom>
          <a:noFill/>
        </p:spPr>
        <p:txBody>
          <a:bodyPr wrap="square" rtlCol="0">
            <a:spAutoFit/>
          </a:bodyPr>
          <a:lstStyle/>
          <a:p>
            <a:pPr algn="ctr"/>
            <a:r>
              <a:rPr lang="en-US" sz="4000" dirty="0">
                <a:solidFill>
                  <a:schemeClr val="bg1"/>
                </a:solidFill>
              </a:rPr>
              <a:t>3</a:t>
            </a:r>
          </a:p>
        </p:txBody>
      </p:sp>
      <p:sp>
        <p:nvSpPr>
          <p:cNvPr id="21" name="Oval 20"/>
          <p:cNvSpPr/>
          <p:nvPr/>
        </p:nvSpPr>
        <p:spPr>
          <a:xfrm>
            <a:off x="6747112" y="1809650"/>
            <a:ext cx="990600" cy="914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2" name="TextBox 21"/>
          <p:cNvSpPr txBox="1"/>
          <p:nvPr/>
        </p:nvSpPr>
        <p:spPr>
          <a:xfrm>
            <a:off x="6747112" y="1912907"/>
            <a:ext cx="990600" cy="707886"/>
          </a:xfrm>
          <a:prstGeom prst="rect">
            <a:avLst/>
          </a:prstGeom>
          <a:noFill/>
        </p:spPr>
        <p:txBody>
          <a:bodyPr wrap="square" rtlCol="0">
            <a:spAutoFit/>
          </a:bodyPr>
          <a:lstStyle/>
          <a:p>
            <a:pPr algn="ctr"/>
            <a:r>
              <a:rPr lang="en-US" sz="4000" dirty="0">
                <a:solidFill>
                  <a:schemeClr val="bg1"/>
                </a:solidFill>
              </a:rPr>
              <a:t>4</a:t>
            </a:r>
          </a:p>
        </p:txBody>
      </p:sp>
      <p:sp>
        <p:nvSpPr>
          <p:cNvPr id="23" name="Oval 22"/>
          <p:cNvSpPr/>
          <p:nvPr/>
        </p:nvSpPr>
        <p:spPr>
          <a:xfrm>
            <a:off x="5642212" y="1738476"/>
            <a:ext cx="990600"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TextBox 23"/>
          <p:cNvSpPr txBox="1"/>
          <p:nvPr/>
        </p:nvSpPr>
        <p:spPr>
          <a:xfrm>
            <a:off x="5642212" y="1841733"/>
            <a:ext cx="990600" cy="707886"/>
          </a:xfrm>
          <a:prstGeom prst="rect">
            <a:avLst/>
          </a:prstGeom>
          <a:noFill/>
        </p:spPr>
        <p:txBody>
          <a:bodyPr wrap="square" rtlCol="0">
            <a:spAutoFit/>
          </a:bodyPr>
          <a:lstStyle/>
          <a:p>
            <a:pPr algn="ctr"/>
            <a:r>
              <a:rPr lang="en-US" sz="4000" dirty="0">
                <a:solidFill>
                  <a:schemeClr val="bg1"/>
                </a:solidFill>
              </a:rPr>
              <a:t>5</a:t>
            </a:r>
          </a:p>
        </p:txBody>
      </p:sp>
      <p:sp>
        <p:nvSpPr>
          <p:cNvPr id="25" name="Oval 24"/>
          <p:cNvSpPr/>
          <p:nvPr/>
        </p:nvSpPr>
        <p:spPr>
          <a:xfrm>
            <a:off x="76200" y="4260614"/>
            <a:ext cx="990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6200" y="4363871"/>
            <a:ext cx="990600" cy="707886"/>
          </a:xfrm>
          <a:prstGeom prst="rect">
            <a:avLst/>
          </a:prstGeom>
          <a:noFill/>
        </p:spPr>
        <p:txBody>
          <a:bodyPr wrap="square" rtlCol="0">
            <a:spAutoFit/>
          </a:bodyPr>
          <a:lstStyle/>
          <a:p>
            <a:pPr algn="ctr"/>
            <a:r>
              <a:rPr lang="en-US" sz="4000" dirty="0">
                <a:solidFill>
                  <a:schemeClr val="bg1"/>
                </a:solidFill>
              </a:rPr>
              <a:t>1</a:t>
            </a:r>
          </a:p>
        </p:txBody>
      </p:sp>
      <p:sp>
        <p:nvSpPr>
          <p:cNvPr id="27" name="Oval 26"/>
          <p:cNvSpPr/>
          <p:nvPr/>
        </p:nvSpPr>
        <p:spPr>
          <a:xfrm>
            <a:off x="1139588" y="3803414"/>
            <a:ext cx="990600"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TextBox 27"/>
          <p:cNvSpPr txBox="1"/>
          <p:nvPr/>
        </p:nvSpPr>
        <p:spPr>
          <a:xfrm>
            <a:off x="1139588" y="3906671"/>
            <a:ext cx="990600" cy="707886"/>
          </a:xfrm>
          <a:prstGeom prst="rect">
            <a:avLst/>
          </a:prstGeom>
          <a:noFill/>
        </p:spPr>
        <p:txBody>
          <a:bodyPr wrap="square" rtlCol="0">
            <a:spAutoFit/>
          </a:bodyPr>
          <a:lstStyle/>
          <a:p>
            <a:pPr algn="ctr"/>
            <a:r>
              <a:rPr lang="en-US" sz="4000" dirty="0">
                <a:solidFill>
                  <a:schemeClr val="bg1"/>
                </a:solidFill>
              </a:rPr>
              <a:t>2</a:t>
            </a:r>
          </a:p>
        </p:txBody>
      </p:sp>
      <p:sp>
        <p:nvSpPr>
          <p:cNvPr id="29" name="Oval 28"/>
          <p:cNvSpPr/>
          <p:nvPr/>
        </p:nvSpPr>
        <p:spPr>
          <a:xfrm>
            <a:off x="1981200" y="4485564"/>
            <a:ext cx="990600" cy="914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0" name="TextBox 29"/>
          <p:cNvSpPr txBox="1"/>
          <p:nvPr/>
        </p:nvSpPr>
        <p:spPr>
          <a:xfrm>
            <a:off x="1981200" y="4588821"/>
            <a:ext cx="990600" cy="707886"/>
          </a:xfrm>
          <a:prstGeom prst="rect">
            <a:avLst/>
          </a:prstGeom>
          <a:noFill/>
        </p:spPr>
        <p:txBody>
          <a:bodyPr wrap="square" rtlCol="0">
            <a:spAutoFit/>
          </a:bodyPr>
          <a:lstStyle/>
          <a:p>
            <a:pPr algn="ctr"/>
            <a:r>
              <a:rPr lang="en-US" sz="4000" dirty="0">
                <a:solidFill>
                  <a:schemeClr val="bg1"/>
                </a:solidFill>
              </a:rPr>
              <a:t>3</a:t>
            </a:r>
          </a:p>
        </p:txBody>
      </p:sp>
      <p:sp>
        <p:nvSpPr>
          <p:cNvPr id="31" name="Oval 30"/>
          <p:cNvSpPr/>
          <p:nvPr/>
        </p:nvSpPr>
        <p:spPr>
          <a:xfrm>
            <a:off x="1485900" y="5410200"/>
            <a:ext cx="990600" cy="914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TextBox 31"/>
          <p:cNvSpPr txBox="1"/>
          <p:nvPr/>
        </p:nvSpPr>
        <p:spPr>
          <a:xfrm>
            <a:off x="1485900" y="5513457"/>
            <a:ext cx="990600" cy="707886"/>
          </a:xfrm>
          <a:prstGeom prst="rect">
            <a:avLst/>
          </a:prstGeom>
          <a:noFill/>
        </p:spPr>
        <p:txBody>
          <a:bodyPr wrap="square" rtlCol="0">
            <a:spAutoFit/>
          </a:bodyPr>
          <a:lstStyle/>
          <a:p>
            <a:pPr algn="ctr"/>
            <a:r>
              <a:rPr lang="en-US" sz="4000" dirty="0">
                <a:solidFill>
                  <a:schemeClr val="bg1"/>
                </a:solidFill>
              </a:rPr>
              <a:t>4</a:t>
            </a:r>
          </a:p>
        </p:txBody>
      </p:sp>
      <p:sp>
        <p:nvSpPr>
          <p:cNvPr id="33" name="Oval 32"/>
          <p:cNvSpPr/>
          <p:nvPr/>
        </p:nvSpPr>
        <p:spPr>
          <a:xfrm>
            <a:off x="381000" y="5339026"/>
            <a:ext cx="990600"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 name="TextBox 33"/>
          <p:cNvSpPr txBox="1"/>
          <p:nvPr/>
        </p:nvSpPr>
        <p:spPr>
          <a:xfrm>
            <a:off x="381000" y="5442283"/>
            <a:ext cx="990600" cy="707886"/>
          </a:xfrm>
          <a:prstGeom prst="rect">
            <a:avLst/>
          </a:prstGeom>
          <a:noFill/>
        </p:spPr>
        <p:txBody>
          <a:bodyPr wrap="square" rtlCol="0">
            <a:spAutoFit/>
          </a:bodyPr>
          <a:lstStyle/>
          <a:p>
            <a:pPr algn="ctr"/>
            <a:r>
              <a:rPr lang="en-US" sz="4000" dirty="0">
                <a:solidFill>
                  <a:schemeClr val="bg1"/>
                </a:solidFill>
              </a:rPr>
              <a:t>5</a:t>
            </a:r>
          </a:p>
        </p:txBody>
      </p:sp>
      <p:sp>
        <p:nvSpPr>
          <p:cNvPr id="35" name="Oval 34"/>
          <p:cNvSpPr/>
          <p:nvPr/>
        </p:nvSpPr>
        <p:spPr>
          <a:xfrm>
            <a:off x="3135573" y="3352800"/>
            <a:ext cx="990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135573" y="3456057"/>
            <a:ext cx="990600" cy="707886"/>
          </a:xfrm>
          <a:prstGeom prst="rect">
            <a:avLst/>
          </a:prstGeom>
          <a:noFill/>
        </p:spPr>
        <p:txBody>
          <a:bodyPr wrap="square" rtlCol="0">
            <a:spAutoFit/>
          </a:bodyPr>
          <a:lstStyle/>
          <a:p>
            <a:pPr algn="ctr"/>
            <a:r>
              <a:rPr lang="en-US" sz="4000" dirty="0">
                <a:solidFill>
                  <a:schemeClr val="bg1"/>
                </a:solidFill>
              </a:rPr>
              <a:t>1</a:t>
            </a:r>
          </a:p>
        </p:txBody>
      </p:sp>
      <p:sp>
        <p:nvSpPr>
          <p:cNvPr id="37" name="Oval 36"/>
          <p:cNvSpPr/>
          <p:nvPr/>
        </p:nvSpPr>
        <p:spPr>
          <a:xfrm>
            <a:off x="4198961" y="2895600"/>
            <a:ext cx="990600"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TextBox 37"/>
          <p:cNvSpPr txBox="1"/>
          <p:nvPr/>
        </p:nvSpPr>
        <p:spPr>
          <a:xfrm>
            <a:off x="4198961" y="2998857"/>
            <a:ext cx="990600" cy="707886"/>
          </a:xfrm>
          <a:prstGeom prst="rect">
            <a:avLst/>
          </a:prstGeom>
          <a:noFill/>
        </p:spPr>
        <p:txBody>
          <a:bodyPr wrap="square" rtlCol="0">
            <a:spAutoFit/>
          </a:bodyPr>
          <a:lstStyle/>
          <a:p>
            <a:pPr algn="ctr"/>
            <a:r>
              <a:rPr lang="en-US" sz="4000" dirty="0">
                <a:solidFill>
                  <a:schemeClr val="bg1"/>
                </a:solidFill>
              </a:rPr>
              <a:t>2</a:t>
            </a:r>
          </a:p>
        </p:txBody>
      </p:sp>
      <p:sp>
        <p:nvSpPr>
          <p:cNvPr id="39" name="Oval 38"/>
          <p:cNvSpPr/>
          <p:nvPr/>
        </p:nvSpPr>
        <p:spPr>
          <a:xfrm>
            <a:off x="5040573" y="3577750"/>
            <a:ext cx="990600" cy="914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0" name="TextBox 39"/>
          <p:cNvSpPr txBox="1"/>
          <p:nvPr/>
        </p:nvSpPr>
        <p:spPr>
          <a:xfrm>
            <a:off x="5040573" y="3681007"/>
            <a:ext cx="990600" cy="707886"/>
          </a:xfrm>
          <a:prstGeom prst="rect">
            <a:avLst/>
          </a:prstGeom>
          <a:noFill/>
        </p:spPr>
        <p:txBody>
          <a:bodyPr wrap="square" rtlCol="0">
            <a:spAutoFit/>
          </a:bodyPr>
          <a:lstStyle/>
          <a:p>
            <a:pPr algn="ctr"/>
            <a:r>
              <a:rPr lang="en-US" sz="4000" dirty="0">
                <a:solidFill>
                  <a:schemeClr val="bg1"/>
                </a:solidFill>
              </a:rPr>
              <a:t>3</a:t>
            </a:r>
          </a:p>
        </p:txBody>
      </p:sp>
      <p:sp>
        <p:nvSpPr>
          <p:cNvPr id="41" name="Oval 40"/>
          <p:cNvSpPr/>
          <p:nvPr/>
        </p:nvSpPr>
        <p:spPr>
          <a:xfrm>
            <a:off x="4545273" y="4502386"/>
            <a:ext cx="990600" cy="914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2" name="TextBox 41"/>
          <p:cNvSpPr txBox="1"/>
          <p:nvPr/>
        </p:nvSpPr>
        <p:spPr>
          <a:xfrm>
            <a:off x="4545273" y="4605643"/>
            <a:ext cx="990600" cy="707886"/>
          </a:xfrm>
          <a:prstGeom prst="rect">
            <a:avLst/>
          </a:prstGeom>
          <a:noFill/>
        </p:spPr>
        <p:txBody>
          <a:bodyPr wrap="square" rtlCol="0">
            <a:spAutoFit/>
          </a:bodyPr>
          <a:lstStyle/>
          <a:p>
            <a:pPr algn="ctr"/>
            <a:r>
              <a:rPr lang="en-US" sz="4000" dirty="0">
                <a:solidFill>
                  <a:schemeClr val="bg1"/>
                </a:solidFill>
              </a:rPr>
              <a:t>4</a:t>
            </a:r>
          </a:p>
        </p:txBody>
      </p:sp>
      <p:sp>
        <p:nvSpPr>
          <p:cNvPr id="43" name="Oval 42"/>
          <p:cNvSpPr/>
          <p:nvPr/>
        </p:nvSpPr>
        <p:spPr>
          <a:xfrm>
            <a:off x="3440373" y="4431212"/>
            <a:ext cx="990600"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TextBox 43"/>
          <p:cNvSpPr txBox="1"/>
          <p:nvPr/>
        </p:nvSpPr>
        <p:spPr>
          <a:xfrm>
            <a:off x="3440373" y="4534469"/>
            <a:ext cx="990600" cy="707886"/>
          </a:xfrm>
          <a:prstGeom prst="rect">
            <a:avLst/>
          </a:prstGeom>
          <a:noFill/>
        </p:spPr>
        <p:txBody>
          <a:bodyPr wrap="square" rtlCol="0">
            <a:spAutoFit/>
          </a:bodyPr>
          <a:lstStyle/>
          <a:p>
            <a:pPr algn="ctr"/>
            <a:r>
              <a:rPr lang="en-US" sz="4000" dirty="0">
                <a:solidFill>
                  <a:schemeClr val="bg1"/>
                </a:solidFill>
              </a:rPr>
              <a:t>5</a:t>
            </a:r>
          </a:p>
        </p:txBody>
      </p:sp>
      <p:sp>
        <p:nvSpPr>
          <p:cNvPr id="45" name="Oval 44"/>
          <p:cNvSpPr/>
          <p:nvPr/>
        </p:nvSpPr>
        <p:spPr>
          <a:xfrm>
            <a:off x="6248400" y="4790364"/>
            <a:ext cx="990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6248400" y="4893621"/>
            <a:ext cx="990600" cy="707886"/>
          </a:xfrm>
          <a:prstGeom prst="rect">
            <a:avLst/>
          </a:prstGeom>
          <a:noFill/>
        </p:spPr>
        <p:txBody>
          <a:bodyPr wrap="square" rtlCol="0">
            <a:spAutoFit/>
          </a:bodyPr>
          <a:lstStyle/>
          <a:p>
            <a:pPr algn="ctr"/>
            <a:r>
              <a:rPr lang="en-US" sz="4000" dirty="0">
                <a:solidFill>
                  <a:schemeClr val="bg1"/>
                </a:solidFill>
              </a:rPr>
              <a:t>1</a:t>
            </a:r>
          </a:p>
        </p:txBody>
      </p:sp>
      <p:sp>
        <p:nvSpPr>
          <p:cNvPr id="47" name="Oval 46"/>
          <p:cNvSpPr/>
          <p:nvPr/>
        </p:nvSpPr>
        <p:spPr>
          <a:xfrm>
            <a:off x="7311788" y="4333164"/>
            <a:ext cx="990600"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8" name="TextBox 47"/>
          <p:cNvSpPr txBox="1"/>
          <p:nvPr/>
        </p:nvSpPr>
        <p:spPr>
          <a:xfrm>
            <a:off x="7311788" y="4436421"/>
            <a:ext cx="990600" cy="707886"/>
          </a:xfrm>
          <a:prstGeom prst="rect">
            <a:avLst/>
          </a:prstGeom>
          <a:noFill/>
        </p:spPr>
        <p:txBody>
          <a:bodyPr wrap="square" rtlCol="0">
            <a:spAutoFit/>
          </a:bodyPr>
          <a:lstStyle/>
          <a:p>
            <a:pPr algn="ctr"/>
            <a:r>
              <a:rPr lang="en-US" sz="4000" dirty="0">
                <a:solidFill>
                  <a:schemeClr val="bg1"/>
                </a:solidFill>
              </a:rPr>
              <a:t>2</a:t>
            </a:r>
          </a:p>
        </p:txBody>
      </p:sp>
      <p:sp>
        <p:nvSpPr>
          <p:cNvPr id="49" name="Oval 48"/>
          <p:cNvSpPr/>
          <p:nvPr/>
        </p:nvSpPr>
        <p:spPr>
          <a:xfrm>
            <a:off x="8153400" y="5015314"/>
            <a:ext cx="990600" cy="914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0" name="TextBox 49"/>
          <p:cNvSpPr txBox="1"/>
          <p:nvPr/>
        </p:nvSpPr>
        <p:spPr>
          <a:xfrm>
            <a:off x="8153400" y="5118571"/>
            <a:ext cx="990600" cy="707886"/>
          </a:xfrm>
          <a:prstGeom prst="rect">
            <a:avLst/>
          </a:prstGeom>
          <a:noFill/>
        </p:spPr>
        <p:txBody>
          <a:bodyPr wrap="square" rtlCol="0">
            <a:spAutoFit/>
          </a:bodyPr>
          <a:lstStyle/>
          <a:p>
            <a:pPr algn="ctr"/>
            <a:r>
              <a:rPr lang="en-US" sz="4000" dirty="0">
                <a:solidFill>
                  <a:schemeClr val="bg1"/>
                </a:solidFill>
              </a:rPr>
              <a:t>3</a:t>
            </a:r>
          </a:p>
        </p:txBody>
      </p:sp>
      <p:sp>
        <p:nvSpPr>
          <p:cNvPr id="51" name="Oval 50"/>
          <p:cNvSpPr/>
          <p:nvPr/>
        </p:nvSpPr>
        <p:spPr>
          <a:xfrm>
            <a:off x="7658100" y="5939950"/>
            <a:ext cx="990600" cy="914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2" name="TextBox 51"/>
          <p:cNvSpPr txBox="1"/>
          <p:nvPr/>
        </p:nvSpPr>
        <p:spPr>
          <a:xfrm>
            <a:off x="7658100" y="6043207"/>
            <a:ext cx="990600" cy="707886"/>
          </a:xfrm>
          <a:prstGeom prst="rect">
            <a:avLst/>
          </a:prstGeom>
          <a:noFill/>
        </p:spPr>
        <p:txBody>
          <a:bodyPr wrap="square" rtlCol="0">
            <a:spAutoFit/>
          </a:bodyPr>
          <a:lstStyle/>
          <a:p>
            <a:pPr algn="ctr"/>
            <a:r>
              <a:rPr lang="en-US" sz="4000" dirty="0">
                <a:solidFill>
                  <a:schemeClr val="bg1"/>
                </a:solidFill>
              </a:rPr>
              <a:t>4</a:t>
            </a:r>
          </a:p>
        </p:txBody>
      </p:sp>
      <p:sp>
        <p:nvSpPr>
          <p:cNvPr id="53" name="Oval 52"/>
          <p:cNvSpPr/>
          <p:nvPr/>
        </p:nvSpPr>
        <p:spPr>
          <a:xfrm>
            <a:off x="6553200" y="5868776"/>
            <a:ext cx="990600"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4" name="TextBox 53"/>
          <p:cNvSpPr txBox="1"/>
          <p:nvPr/>
        </p:nvSpPr>
        <p:spPr>
          <a:xfrm>
            <a:off x="6553200" y="5972033"/>
            <a:ext cx="990600" cy="707886"/>
          </a:xfrm>
          <a:prstGeom prst="rect">
            <a:avLst/>
          </a:prstGeom>
          <a:noFill/>
        </p:spPr>
        <p:txBody>
          <a:bodyPr wrap="square" rtlCol="0">
            <a:spAutoFit/>
          </a:bodyPr>
          <a:lstStyle/>
          <a:p>
            <a:pPr algn="ctr"/>
            <a:r>
              <a:rPr lang="en-US" sz="4000" dirty="0">
                <a:solidFill>
                  <a:schemeClr val="bg1"/>
                </a:solidFill>
              </a:rPr>
              <a:t>5</a:t>
            </a:r>
          </a:p>
        </p:txBody>
      </p:sp>
    </p:spTree>
    <p:extLst>
      <p:ext uri="{BB962C8B-B14F-4D97-AF65-F5344CB8AC3E}">
        <p14:creationId xmlns:p14="http://schemas.microsoft.com/office/powerpoint/2010/main" val="2907573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219200" y="685800"/>
            <a:ext cx="990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19200" y="789057"/>
            <a:ext cx="990600" cy="707886"/>
          </a:xfrm>
          <a:prstGeom prst="rect">
            <a:avLst/>
          </a:prstGeom>
          <a:noFill/>
        </p:spPr>
        <p:txBody>
          <a:bodyPr wrap="square" rtlCol="0">
            <a:spAutoFit/>
          </a:bodyPr>
          <a:lstStyle/>
          <a:p>
            <a:pPr algn="ctr"/>
            <a:r>
              <a:rPr lang="en-US" sz="4000" dirty="0">
                <a:solidFill>
                  <a:schemeClr val="bg1"/>
                </a:solidFill>
              </a:rPr>
              <a:t>1</a:t>
            </a:r>
          </a:p>
        </p:txBody>
      </p:sp>
      <p:sp>
        <p:nvSpPr>
          <p:cNvPr id="7" name="Oval 6"/>
          <p:cNvSpPr/>
          <p:nvPr/>
        </p:nvSpPr>
        <p:spPr>
          <a:xfrm>
            <a:off x="2282588" y="228600"/>
            <a:ext cx="990600" cy="914400"/>
          </a:xfrm>
          <a:prstGeom prst="ellipse">
            <a:avLst/>
          </a:prstGeom>
          <a:solidFill>
            <a:schemeClr val="tx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p:cNvSpPr txBox="1"/>
          <p:nvPr/>
        </p:nvSpPr>
        <p:spPr>
          <a:xfrm>
            <a:off x="2282588" y="331857"/>
            <a:ext cx="990600" cy="707886"/>
          </a:xfrm>
          <a:prstGeom prst="rect">
            <a:avLst/>
          </a:prstGeom>
          <a:noFill/>
        </p:spPr>
        <p:txBody>
          <a:bodyPr wrap="square" rtlCol="0">
            <a:spAutoFit/>
          </a:bodyPr>
          <a:lstStyle/>
          <a:p>
            <a:pPr algn="ctr"/>
            <a:r>
              <a:rPr lang="en-US" sz="4000" dirty="0">
                <a:solidFill>
                  <a:schemeClr val="bg1"/>
                </a:solidFill>
              </a:rPr>
              <a:t>1</a:t>
            </a:r>
          </a:p>
        </p:txBody>
      </p:sp>
      <p:sp>
        <p:nvSpPr>
          <p:cNvPr id="9" name="Oval 8"/>
          <p:cNvSpPr/>
          <p:nvPr/>
        </p:nvSpPr>
        <p:spPr>
          <a:xfrm>
            <a:off x="3124200" y="910750"/>
            <a:ext cx="990600" cy="914400"/>
          </a:xfrm>
          <a:prstGeom prst="ellipse">
            <a:avLst/>
          </a:prstGeom>
          <a:solidFill>
            <a:schemeClr val="tx2">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p:cNvSpPr txBox="1"/>
          <p:nvPr/>
        </p:nvSpPr>
        <p:spPr>
          <a:xfrm>
            <a:off x="3124200" y="1014007"/>
            <a:ext cx="990600" cy="707886"/>
          </a:xfrm>
          <a:prstGeom prst="rect">
            <a:avLst/>
          </a:prstGeom>
          <a:noFill/>
        </p:spPr>
        <p:txBody>
          <a:bodyPr wrap="square" rtlCol="0">
            <a:spAutoFit/>
          </a:bodyPr>
          <a:lstStyle/>
          <a:p>
            <a:pPr algn="ctr"/>
            <a:r>
              <a:rPr lang="en-US" sz="4000" dirty="0">
                <a:solidFill>
                  <a:schemeClr val="bg1"/>
                </a:solidFill>
              </a:rPr>
              <a:t>1</a:t>
            </a:r>
          </a:p>
        </p:txBody>
      </p:sp>
      <p:sp>
        <p:nvSpPr>
          <p:cNvPr id="11" name="Oval 10"/>
          <p:cNvSpPr/>
          <p:nvPr/>
        </p:nvSpPr>
        <p:spPr>
          <a:xfrm>
            <a:off x="2628900" y="1835386"/>
            <a:ext cx="990600" cy="914400"/>
          </a:xfrm>
          <a:prstGeom prst="ellipse">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TextBox 11"/>
          <p:cNvSpPr txBox="1"/>
          <p:nvPr/>
        </p:nvSpPr>
        <p:spPr>
          <a:xfrm>
            <a:off x="2628900" y="1938643"/>
            <a:ext cx="990600" cy="707886"/>
          </a:xfrm>
          <a:prstGeom prst="rect">
            <a:avLst/>
          </a:prstGeom>
          <a:noFill/>
        </p:spPr>
        <p:txBody>
          <a:bodyPr wrap="square" rtlCol="0">
            <a:spAutoFit/>
          </a:bodyPr>
          <a:lstStyle/>
          <a:p>
            <a:pPr algn="ctr"/>
            <a:r>
              <a:rPr lang="en-US" sz="4000" dirty="0">
                <a:solidFill>
                  <a:schemeClr val="bg1"/>
                </a:solidFill>
              </a:rPr>
              <a:t>1</a:t>
            </a:r>
          </a:p>
        </p:txBody>
      </p:sp>
      <p:sp>
        <p:nvSpPr>
          <p:cNvPr id="13" name="Oval 12"/>
          <p:cNvSpPr/>
          <p:nvPr/>
        </p:nvSpPr>
        <p:spPr>
          <a:xfrm>
            <a:off x="1524000" y="1764212"/>
            <a:ext cx="990600" cy="914400"/>
          </a:xfrm>
          <a:prstGeom prst="ellipse">
            <a:avLst/>
          </a:prstGeom>
          <a:solidFill>
            <a:schemeClr val="tx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TextBox 13"/>
          <p:cNvSpPr txBox="1"/>
          <p:nvPr/>
        </p:nvSpPr>
        <p:spPr>
          <a:xfrm>
            <a:off x="1524000" y="1867469"/>
            <a:ext cx="990600" cy="707886"/>
          </a:xfrm>
          <a:prstGeom prst="rect">
            <a:avLst/>
          </a:prstGeom>
          <a:noFill/>
        </p:spPr>
        <p:txBody>
          <a:bodyPr wrap="square" rtlCol="0">
            <a:spAutoFit/>
          </a:bodyPr>
          <a:lstStyle/>
          <a:p>
            <a:pPr algn="ctr"/>
            <a:r>
              <a:rPr lang="en-US" sz="4000" dirty="0">
                <a:solidFill>
                  <a:schemeClr val="bg1"/>
                </a:solidFill>
              </a:rPr>
              <a:t>1</a:t>
            </a:r>
          </a:p>
        </p:txBody>
      </p:sp>
      <p:sp>
        <p:nvSpPr>
          <p:cNvPr id="15" name="Oval 14"/>
          <p:cNvSpPr/>
          <p:nvPr/>
        </p:nvSpPr>
        <p:spPr>
          <a:xfrm>
            <a:off x="5337412" y="660064"/>
            <a:ext cx="990600" cy="9144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337412" y="763321"/>
            <a:ext cx="990600" cy="707886"/>
          </a:xfrm>
          <a:prstGeom prst="rect">
            <a:avLst/>
          </a:prstGeom>
          <a:noFill/>
        </p:spPr>
        <p:txBody>
          <a:bodyPr wrap="square" rtlCol="0">
            <a:spAutoFit/>
          </a:bodyPr>
          <a:lstStyle/>
          <a:p>
            <a:pPr algn="ctr"/>
            <a:r>
              <a:rPr lang="en-US" sz="4000" dirty="0">
                <a:solidFill>
                  <a:schemeClr val="bg1"/>
                </a:solidFill>
              </a:rPr>
              <a:t>2</a:t>
            </a:r>
          </a:p>
        </p:txBody>
      </p:sp>
      <p:sp>
        <p:nvSpPr>
          <p:cNvPr id="17" name="Oval 16"/>
          <p:cNvSpPr/>
          <p:nvPr/>
        </p:nvSpPr>
        <p:spPr>
          <a:xfrm>
            <a:off x="6400800" y="202864"/>
            <a:ext cx="990600"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TextBox 17"/>
          <p:cNvSpPr txBox="1"/>
          <p:nvPr/>
        </p:nvSpPr>
        <p:spPr>
          <a:xfrm>
            <a:off x="6400800" y="306121"/>
            <a:ext cx="990600" cy="707886"/>
          </a:xfrm>
          <a:prstGeom prst="rect">
            <a:avLst/>
          </a:prstGeom>
          <a:noFill/>
        </p:spPr>
        <p:txBody>
          <a:bodyPr wrap="square" rtlCol="0">
            <a:spAutoFit/>
          </a:bodyPr>
          <a:lstStyle/>
          <a:p>
            <a:pPr algn="ctr"/>
            <a:r>
              <a:rPr lang="en-US" sz="4000" dirty="0">
                <a:solidFill>
                  <a:schemeClr val="bg1"/>
                </a:solidFill>
              </a:rPr>
              <a:t>2</a:t>
            </a:r>
          </a:p>
        </p:txBody>
      </p:sp>
      <p:sp>
        <p:nvSpPr>
          <p:cNvPr id="19" name="Oval 18"/>
          <p:cNvSpPr/>
          <p:nvPr/>
        </p:nvSpPr>
        <p:spPr>
          <a:xfrm>
            <a:off x="7242412" y="885014"/>
            <a:ext cx="990600" cy="914400"/>
          </a:xfrm>
          <a:prstGeom prst="ellipse">
            <a:avLst/>
          </a:prstGeom>
          <a:solidFill>
            <a:schemeClr val="accent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TextBox 19"/>
          <p:cNvSpPr txBox="1"/>
          <p:nvPr/>
        </p:nvSpPr>
        <p:spPr>
          <a:xfrm>
            <a:off x="7242412" y="988271"/>
            <a:ext cx="990600" cy="707886"/>
          </a:xfrm>
          <a:prstGeom prst="rect">
            <a:avLst/>
          </a:prstGeom>
          <a:noFill/>
        </p:spPr>
        <p:txBody>
          <a:bodyPr wrap="square" rtlCol="0">
            <a:spAutoFit/>
          </a:bodyPr>
          <a:lstStyle/>
          <a:p>
            <a:pPr algn="ctr"/>
            <a:r>
              <a:rPr lang="en-US" sz="4000" dirty="0">
                <a:solidFill>
                  <a:schemeClr val="bg1"/>
                </a:solidFill>
              </a:rPr>
              <a:t>2</a:t>
            </a:r>
          </a:p>
        </p:txBody>
      </p:sp>
      <p:sp>
        <p:nvSpPr>
          <p:cNvPr id="21" name="Oval 20"/>
          <p:cNvSpPr/>
          <p:nvPr/>
        </p:nvSpPr>
        <p:spPr>
          <a:xfrm>
            <a:off x="6747112" y="1809650"/>
            <a:ext cx="990600" cy="914400"/>
          </a:xfrm>
          <a:prstGeom prst="ellipse">
            <a:avLst/>
          </a:prstGeom>
          <a:solidFill>
            <a:schemeClr val="accent2">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2" name="TextBox 21"/>
          <p:cNvSpPr txBox="1"/>
          <p:nvPr/>
        </p:nvSpPr>
        <p:spPr>
          <a:xfrm>
            <a:off x="6747112" y="1912907"/>
            <a:ext cx="990600" cy="707886"/>
          </a:xfrm>
          <a:prstGeom prst="rect">
            <a:avLst/>
          </a:prstGeom>
          <a:noFill/>
        </p:spPr>
        <p:txBody>
          <a:bodyPr wrap="square" rtlCol="0">
            <a:spAutoFit/>
          </a:bodyPr>
          <a:lstStyle/>
          <a:p>
            <a:pPr algn="ctr"/>
            <a:r>
              <a:rPr lang="en-US" sz="4000" dirty="0">
                <a:solidFill>
                  <a:schemeClr val="bg1"/>
                </a:solidFill>
              </a:rPr>
              <a:t>2</a:t>
            </a:r>
          </a:p>
        </p:txBody>
      </p:sp>
      <p:sp>
        <p:nvSpPr>
          <p:cNvPr id="23" name="Oval 22"/>
          <p:cNvSpPr/>
          <p:nvPr/>
        </p:nvSpPr>
        <p:spPr>
          <a:xfrm>
            <a:off x="5642212" y="1738476"/>
            <a:ext cx="990600" cy="914400"/>
          </a:xfrm>
          <a:prstGeom prst="ellipse">
            <a:avLst/>
          </a:prstGeom>
          <a:solidFill>
            <a:schemeClr val="accent2">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TextBox 23"/>
          <p:cNvSpPr txBox="1"/>
          <p:nvPr/>
        </p:nvSpPr>
        <p:spPr>
          <a:xfrm>
            <a:off x="5642212" y="1841733"/>
            <a:ext cx="990600" cy="707886"/>
          </a:xfrm>
          <a:prstGeom prst="rect">
            <a:avLst/>
          </a:prstGeom>
          <a:noFill/>
        </p:spPr>
        <p:txBody>
          <a:bodyPr wrap="square" rtlCol="0">
            <a:spAutoFit/>
          </a:bodyPr>
          <a:lstStyle/>
          <a:p>
            <a:pPr algn="ctr"/>
            <a:r>
              <a:rPr lang="en-US" sz="4000" dirty="0">
                <a:solidFill>
                  <a:schemeClr val="bg1"/>
                </a:solidFill>
              </a:rPr>
              <a:t>2</a:t>
            </a:r>
          </a:p>
        </p:txBody>
      </p:sp>
      <p:sp>
        <p:nvSpPr>
          <p:cNvPr id="25" name="Oval 24"/>
          <p:cNvSpPr/>
          <p:nvPr/>
        </p:nvSpPr>
        <p:spPr>
          <a:xfrm>
            <a:off x="76200" y="4260614"/>
            <a:ext cx="990600" cy="9144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6200" y="4363871"/>
            <a:ext cx="990600" cy="707886"/>
          </a:xfrm>
          <a:prstGeom prst="rect">
            <a:avLst/>
          </a:prstGeom>
          <a:noFill/>
        </p:spPr>
        <p:txBody>
          <a:bodyPr wrap="square" rtlCol="0">
            <a:spAutoFit/>
          </a:bodyPr>
          <a:lstStyle/>
          <a:p>
            <a:pPr algn="ctr"/>
            <a:r>
              <a:rPr lang="en-US" sz="4000" dirty="0">
                <a:solidFill>
                  <a:schemeClr val="bg1"/>
                </a:solidFill>
              </a:rPr>
              <a:t>3</a:t>
            </a:r>
          </a:p>
        </p:txBody>
      </p:sp>
      <p:sp>
        <p:nvSpPr>
          <p:cNvPr id="27" name="Oval 26"/>
          <p:cNvSpPr/>
          <p:nvPr/>
        </p:nvSpPr>
        <p:spPr>
          <a:xfrm>
            <a:off x="1139588" y="3803414"/>
            <a:ext cx="990600" cy="914400"/>
          </a:xfrm>
          <a:prstGeom prst="ellipse">
            <a:avLst/>
          </a:prstGeom>
          <a:solidFill>
            <a:schemeClr val="accent4">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TextBox 27"/>
          <p:cNvSpPr txBox="1"/>
          <p:nvPr/>
        </p:nvSpPr>
        <p:spPr>
          <a:xfrm>
            <a:off x="1139588" y="3906671"/>
            <a:ext cx="990600" cy="707886"/>
          </a:xfrm>
          <a:prstGeom prst="rect">
            <a:avLst/>
          </a:prstGeom>
          <a:noFill/>
        </p:spPr>
        <p:txBody>
          <a:bodyPr wrap="square" rtlCol="0">
            <a:spAutoFit/>
          </a:bodyPr>
          <a:lstStyle/>
          <a:p>
            <a:pPr algn="ctr"/>
            <a:r>
              <a:rPr lang="en-US" sz="4000" dirty="0">
                <a:solidFill>
                  <a:schemeClr val="bg1"/>
                </a:solidFill>
              </a:rPr>
              <a:t>3</a:t>
            </a:r>
          </a:p>
        </p:txBody>
      </p:sp>
      <p:sp>
        <p:nvSpPr>
          <p:cNvPr id="29" name="Oval 28"/>
          <p:cNvSpPr/>
          <p:nvPr/>
        </p:nvSpPr>
        <p:spPr>
          <a:xfrm>
            <a:off x="1981200" y="4485564"/>
            <a:ext cx="990600" cy="914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0" name="TextBox 29"/>
          <p:cNvSpPr txBox="1"/>
          <p:nvPr/>
        </p:nvSpPr>
        <p:spPr>
          <a:xfrm>
            <a:off x="1981200" y="4588821"/>
            <a:ext cx="990600" cy="707886"/>
          </a:xfrm>
          <a:prstGeom prst="rect">
            <a:avLst/>
          </a:prstGeom>
          <a:noFill/>
        </p:spPr>
        <p:txBody>
          <a:bodyPr wrap="square" rtlCol="0">
            <a:spAutoFit/>
          </a:bodyPr>
          <a:lstStyle/>
          <a:p>
            <a:pPr algn="ctr"/>
            <a:r>
              <a:rPr lang="en-US" sz="4000" dirty="0">
                <a:solidFill>
                  <a:schemeClr val="bg1"/>
                </a:solidFill>
              </a:rPr>
              <a:t>3</a:t>
            </a:r>
          </a:p>
        </p:txBody>
      </p:sp>
      <p:sp>
        <p:nvSpPr>
          <p:cNvPr id="31" name="Oval 30"/>
          <p:cNvSpPr/>
          <p:nvPr/>
        </p:nvSpPr>
        <p:spPr>
          <a:xfrm>
            <a:off x="1485900" y="5410200"/>
            <a:ext cx="990600" cy="914400"/>
          </a:xfrm>
          <a:prstGeom prst="ellipse">
            <a:avLst/>
          </a:prstGeom>
          <a:solidFill>
            <a:schemeClr val="accent4">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TextBox 31"/>
          <p:cNvSpPr txBox="1"/>
          <p:nvPr/>
        </p:nvSpPr>
        <p:spPr>
          <a:xfrm>
            <a:off x="1485900" y="5513457"/>
            <a:ext cx="990600" cy="707886"/>
          </a:xfrm>
          <a:prstGeom prst="rect">
            <a:avLst/>
          </a:prstGeom>
          <a:noFill/>
        </p:spPr>
        <p:txBody>
          <a:bodyPr wrap="square" rtlCol="0">
            <a:spAutoFit/>
          </a:bodyPr>
          <a:lstStyle/>
          <a:p>
            <a:pPr algn="ctr"/>
            <a:r>
              <a:rPr lang="en-US" sz="4000" dirty="0">
                <a:solidFill>
                  <a:schemeClr val="bg1"/>
                </a:solidFill>
              </a:rPr>
              <a:t>3</a:t>
            </a:r>
          </a:p>
        </p:txBody>
      </p:sp>
      <p:sp>
        <p:nvSpPr>
          <p:cNvPr id="33" name="Oval 32"/>
          <p:cNvSpPr/>
          <p:nvPr/>
        </p:nvSpPr>
        <p:spPr>
          <a:xfrm>
            <a:off x="381000" y="5339026"/>
            <a:ext cx="990600" cy="914400"/>
          </a:xfrm>
          <a:prstGeom prst="ellipse">
            <a:avLst/>
          </a:prstGeom>
          <a:solidFill>
            <a:schemeClr val="accent4">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 name="TextBox 33"/>
          <p:cNvSpPr txBox="1"/>
          <p:nvPr/>
        </p:nvSpPr>
        <p:spPr>
          <a:xfrm>
            <a:off x="381000" y="5442283"/>
            <a:ext cx="990600" cy="707886"/>
          </a:xfrm>
          <a:prstGeom prst="rect">
            <a:avLst/>
          </a:prstGeom>
          <a:noFill/>
        </p:spPr>
        <p:txBody>
          <a:bodyPr wrap="square" rtlCol="0">
            <a:spAutoFit/>
          </a:bodyPr>
          <a:lstStyle/>
          <a:p>
            <a:pPr algn="ctr"/>
            <a:r>
              <a:rPr lang="en-US" sz="4000" dirty="0">
                <a:solidFill>
                  <a:schemeClr val="bg1"/>
                </a:solidFill>
              </a:rPr>
              <a:t>3</a:t>
            </a:r>
          </a:p>
        </p:txBody>
      </p:sp>
      <p:sp>
        <p:nvSpPr>
          <p:cNvPr id="35" name="Oval 34"/>
          <p:cNvSpPr/>
          <p:nvPr/>
        </p:nvSpPr>
        <p:spPr>
          <a:xfrm>
            <a:off x="3135573" y="3352800"/>
            <a:ext cx="990600"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135573" y="3456057"/>
            <a:ext cx="990600" cy="707886"/>
          </a:xfrm>
          <a:prstGeom prst="rect">
            <a:avLst/>
          </a:prstGeom>
          <a:noFill/>
        </p:spPr>
        <p:txBody>
          <a:bodyPr wrap="square" rtlCol="0">
            <a:spAutoFit/>
          </a:bodyPr>
          <a:lstStyle/>
          <a:p>
            <a:pPr algn="ctr"/>
            <a:r>
              <a:rPr lang="en-US" sz="4000" dirty="0">
                <a:solidFill>
                  <a:schemeClr val="bg1"/>
                </a:solidFill>
              </a:rPr>
              <a:t>4</a:t>
            </a:r>
          </a:p>
        </p:txBody>
      </p:sp>
      <p:sp>
        <p:nvSpPr>
          <p:cNvPr id="37" name="Oval 36"/>
          <p:cNvSpPr/>
          <p:nvPr/>
        </p:nvSpPr>
        <p:spPr>
          <a:xfrm>
            <a:off x="4198961" y="2895600"/>
            <a:ext cx="990600" cy="914400"/>
          </a:xfrm>
          <a:prstGeom prst="ellipse">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TextBox 37"/>
          <p:cNvSpPr txBox="1"/>
          <p:nvPr/>
        </p:nvSpPr>
        <p:spPr>
          <a:xfrm>
            <a:off x="4198961" y="2998857"/>
            <a:ext cx="990600" cy="707886"/>
          </a:xfrm>
          <a:prstGeom prst="rect">
            <a:avLst/>
          </a:prstGeom>
          <a:noFill/>
        </p:spPr>
        <p:txBody>
          <a:bodyPr wrap="square" rtlCol="0">
            <a:spAutoFit/>
          </a:bodyPr>
          <a:lstStyle/>
          <a:p>
            <a:pPr algn="ctr"/>
            <a:r>
              <a:rPr lang="en-US" sz="4000" dirty="0">
                <a:solidFill>
                  <a:schemeClr val="bg1"/>
                </a:solidFill>
              </a:rPr>
              <a:t>4</a:t>
            </a:r>
          </a:p>
        </p:txBody>
      </p:sp>
      <p:sp>
        <p:nvSpPr>
          <p:cNvPr id="39" name="Oval 38"/>
          <p:cNvSpPr/>
          <p:nvPr/>
        </p:nvSpPr>
        <p:spPr>
          <a:xfrm>
            <a:off x="5040573" y="3577750"/>
            <a:ext cx="990600" cy="914400"/>
          </a:xfrm>
          <a:prstGeom prst="ellipse">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0" name="TextBox 39"/>
          <p:cNvSpPr txBox="1"/>
          <p:nvPr/>
        </p:nvSpPr>
        <p:spPr>
          <a:xfrm>
            <a:off x="5040573" y="3681007"/>
            <a:ext cx="990600" cy="707886"/>
          </a:xfrm>
          <a:prstGeom prst="rect">
            <a:avLst/>
          </a:prstGeom>
          <a:noFill/>
        </p:spPr>
        <p:txBody>
          <a:bodyPr wrap="square" rtlCol="0">
            <a:spAutoFit/>
          </a:bodyPr>
          <a:lstStyle/>
          <a:p>
            <a:pPr algn="ctr"/>
            <a:r>
              <a:rPr lang="en-US" sz="4000" dirty="0">
                <a:solidFill>
                  <a:schemeClr val="bg1"/>
                </a:solidFill>
              </a:rPr>
              <a:t>4</a:t>
            </a:r>
          </a:p>
        </p:txBody>
      </p:sp>
      <p:sp>
        <p:nvSpPr>
          <p:cNvPr id="41" name="Oval 40"/>
          <p:cNvSpPr/>
          <p:nvPr/>
        </p:nvSpPr>
        <p:spPr>
          <a:xfrm>
            <a:off x="4545273" y="4502386"/>
            <a:ext cx="990600" cy="914400"/>
          </a:xfrm>
          <a:prstGeom prst="ellipse">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2" name="TextBox 41"/>
          <p:cNvSpPr txBox="1"/>
          <p:nvPr/>
        </p:nvSpPr>
        <p:spPr>
          <a:xfrm>
            <a:off x="4545273" y="4605643"/>
            <a:ext cx="990600" cy="707886"/>
          </a:xfrm>
          <a:prstGeom prst="rect">
            <a:avLst/>
          </a:prstGeom>
          <a:noFill/>
        </p:spPr>
        <p:txBody>
          <a:bodyPr wrap="square" rtlCol="0">
            <a:spAutoFit/>
          </a:bodyPr>
          <a:lstStyle/>
          <a:p>
            <a:pPr algn="ctr"/>
            <a:r>
              <a:rPr lang="en-US" sz="4000" dirty="0">
                <a:solidFill>
                  <a:schemeClr val="bg1"/>
                </a:solidFill>
              </a:rPr>
              <a:t>4</a:t>
            </a:r>
          </a:p>
        </p:txBody>
      </p:sp>
      <p:sp>
        <p:nvSpPr>
          <p:cNvPr id="43" name="Oval 42"/>
          <p:cNvSpPr/>
          <p:nvPr/>
        </p:nvSpPr>
        <p:spPr>
          <a:xfrm>
            <a:off x="3440373" y="4431212"/>
            <a:ext cx="990600" cy="914400"/>
          </a:xfrm>
          <a:prstGeom prst="ellipse">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TextBox 43"/>
          <p:cNvSpPr txBox="1"/>
          <p:nvPr/>
        </p:nvSpPr>
        <p:spPr>
          <a:xfrm>
            <a:off x="3440373" y="4534469"/>
            <a:ext cx="990600" cy="707886"/>
          </a:xfrm>
          <a:prstGeom prst="rect">
            <a:avLst/>
          </a:prstGeom>
          <a:noFill/>
        </p:spPr>
        <p:txBody>
          <a:bodyPr wrap="square" rtlCol="0">
            <a:spAutoFit/>
          </a:bodyPr>
          <a:lstStyle/>
          <a:p>
            <a:pPr algn="ctr"/>
            <a:r>
              <a:rPr lang="en-US" sz="4000" dirty="0">
                <a:solidFill>
                  <a:schemeClr val="bg1"/>
                </a:solidFill>
              </a:rPr>
              <a:t>4</a:t>
            </a:r>
          </a:p>
        </p:txBody>
      </p:sp>
      <p:sp>
        <p:nvSpPr>
          <p:cNvPr id="45" name="Oval 44"/>
          <p:cNvSpPr/>
          <p:nvPr/>
        </p:nvSpPr>
        <p:spPr>
          <a:xfrm>
            <a:off x="6248400" y="4790364"/>
            <a:ext cx="990600" cy="914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6248400" y="4893621"/>
            <a:ext cx="990600" cy="707886"/>
          </a:xfrm>
          <a:prstGeom prst="rect">
            <a:avLst/>
          </a:prstGeom>
          <a:noFill/>
        </p:spPr>
        <p:txBody>
          <a:bodyPr wrap="square" rtlCol="0">
            <a:spAutoFit/>
          </a:bodyPr>
          <a:lstStyle/>
          <a:p>
            <a:pPr algn="ctr"/>
            <a:r>
              <a:rPr lang="en-US" sz="4000" dirty="0">
                <a:solidFill>
                  <a:schemeClr val="bg1"/>
                </a:solidFill>
              </a:rPr>
              <a:t>5</a:t>
            </a:r>
          </a:p>
        </p:txBody>
      </p:sp>
      <p:sp>
        <p:nvSpPr>
          <p:cNvPr id="47" name="Oval 46"/>
          <p:cNvSpPr/>
          <p:nvPr/>
        </p:nvSpPr>
        <p:spPr>
          <a:xfrm>
            <a:off x="7311788" y="4333164"/>
            <a:ext cx="990600" cy="914400"/>
          </a:xfrm>
          <a:prstGeom prst="ellipse">
            <a:avLst/>
          </a:prstGeom>
          <a:solidFill>
            <a:srgbClr val="92D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8" name="TextBox 47"/>
          <p:cNvSpPr txBox="1"/>
          <p:nvPr/>
        </p:nvSpPr>
        <p:spPr>
          <a:xfrm>
            <a:off x="7311788" y="4436421"/>
            <a:ext cx="990600" cy="707886"/>
          </a:xfrm>
          <a:prstGeom prst="rect">
            <a:avLst/>
          </a:prstGeom>
          <a:noFill/>
        </p:spPr>
        <p:txBody>
          <a:bodyPr wrap="square" rtlCol="0">
            <a:spAutoFit/>
          </a:bodyPr>
          <a:lstStyle/>
          <a:p>
            <a:pPr algn="ctr"/>
            <a:r>
              <a:rPr lang="en-US" sz="4000" dirty="0">
                <a:solidFill>
                  <a:schemeClr val="bg1"/>
                </a:solidFill>
              </a:rPr>
              <a:t>5</a:t>
            </a:r>
          </a:p>
        </p:txBody>
      </p:sp>
      <p:sp>
        <p:nvSpPr>
          <p:cNvPr id="49" name="Oval 48"/>
          <p:cNvSpPr/>
          <p:nvPr/>
        </p:nvSpPr>
        <p:spPr>
          <a:xfrm>
            <a:off x="8153400" y="5015314"/>
            <a:ext cx="990600" cy="914400"/>
          </a:xfrm>
          <a:prstGeom prst="ellipse">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0" name="TextBox 49"/>
          <p:cNvSpPr txBox="1"/>
          <p:nvPr/>
        </p:nvSpPr>
        <p:spPr>
          <a:xfrm>
            <a:off x="8153400" y="5118571"/>
            <a:ext cx="990600" cy="707886"/>
          </a:xfrm>
          <a:prstGeom prst="rect">
            <a:avLst/>
          </a:prstGeom>
          <a:noFill/>
        </p:spPr>
        <p:txBody>
          <a:bodyPr wrap="square" rtlCol="0">
            <a:spAutoFit/>
          </a:bodyPr>
          <a:lstStyle/>
          <a:p>
            <a:pPr algn="ctr"/>
            <a:r>
              <a:rPr lang="en-US" sz="4000" dirty="0">
                <a:solidFill>
                  <a:schemeClr val="bg1"/>
                </a:solidFill>
              </a:rPr>
              <a:t>5</a:t>
            </a:r>
          </a:p>
        </p:txBody>
      </p:sp>
      <p:sp>
        <p:nvSpPr>
          <p:cNvPr id="51" name="Oval 50"/>
          <p:cNvSpPr/>
          <p:nvPr/>
        </p:nvSpPr>
        <p:spPr>
          <a:xfrm>
            <a:off x="7658100" y="5939950"/>
            <a:ext cx="990600" cy="914400"/>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2" name="TextBox 51"/>
          <p:cNvSpPr txBox="1"/>
          <p:nvPr/>
        </p:nvSpPr>
        <p:spPr>
          <a:xfrm>
            <a:off x="7658100" y="6043207"/>
            <a:ext cx="990600" cy="707886"/>
          </a:xfrm>
          <a:prstGeom prst="rect">
            <a:avLst/>
          </a:prstGeom>
          <a:noFill/>
        </p:spPr>
        <p:txBody>
          <a:bodyPr wrap="square" rtlCol="0">
            <a:spAutoFit/>
          </a:bodyPr>
          <a:lstStyle/>
          <a:p>
            <a:pPr algn="ctr"/>
            <a:r>
              <a:rPr lang="en-US" sz="4000" dirty="0">
                <a:solidFill>
                  <a:schemeClr val="bg1"/>
                </a:solidFill>
              </a:rPr>
              <a:t>5</a:t>
            </a:r>
          </a:p>
        </p:txBody>
      </p:sp>
      <p:sp>
        <p:nvSpPr>
          <p:cNvPr id="53" name="Oval 52"/>
          <p:cNvSpPr/>
          <p:nvPr/>
        </p:nvSpPr>
        <p:spPr>
          <a:xfrm>
            <a:off x="6553200" y="5868776"/>
            <a:ext cx="990600" cy="914400"/>
          </a:xfrm>
          <a:prstGeom prst="ellipse">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4" name="TextBox 53"/>
          <p:cNvSpPr txBox="1"/>
          <p:nvPr/>
        </p:nvSpPr>
        <p:spPr>
          <a:xfrm>
            <a:off x="6553200" y="5972033"/>
            <a:ext cx="990600" cy="707886"/>
          </a:xfrm>
          <a:prstGeom prst="rect">
            <a:avLst/>
          </a:prstGeom>
          <a:noFill/>
        </p:spPr>
        <p:txBody>
          <a:bodyPr wrap="square" rtlCol="0">
            <a:spAutoFit/>
          </a:bodyPr>
          <a:lstStyle/>
          <a:p>
            <a:pPr algn="ctr"/>
            <a:r>
              <a:rPr lang="en-US" sz="4000" dirty="0">
                <a:solidFill>
                  <a:schemeClr val="bg1"/>
                </a:solidFill>
              </a:rPr>
              <a:t>5</a:t>
            </a:r>
          </a:p>
        </p:txBody>
      </p:sp>
      <p:sp>
        <p:nvSpPr>
          <p:cNvPr id="55" name="TextBox 54"/>
          <p:cNvSpPr txBox="1"/>
          <p:nvPr/>
        </p:nvSpPr>
        <p:spPr>
          <a:xfrm>
            <a:off x="2144973" y="1286541"/>
            <a:ext cx="990600" cy="369332"/>
          </a:xfrm>
          <a:prstGeom prst="rect">
            <a:avLst/>
          </a:prstGeom>
          <a:noFill/>
        </p:spPr>
        <p:txBody>
          <a:bodyPr wrap="square" rtlCol="0">
            <a:spAutoFit/>
          </a:bodyPr>
          <a:lstStyle/>
          <a:p>
            <a:pPr algn="ctr"/>
            <a:r>
              <a:rPr lang="en-US" dirty="0"/>
              <a:t>Group 1</a:t>
            </a:r>
          </a:p>
        </p:txBody>
      </p:sp>
      <p:sp>
        <p:nvSpPr>
          <p:cNvPr id="56" name="TextBox 55"/>
          <p:cNvSpPr txBox="1"/>
          <p:nvPr/>
        </p:nvSpPr>
        <p:spPr>
          <a:xfrm>
            <a:off x="6231340" y="1286541"/>
            <a:ext cx="990600" cy="369332"/>
          </a:xfrm>
          <a:prstGeom prst="rect">
            <a:avLst/>
          </a:prstGeom>
          <a:noFill/>
        </p:spPr>
        <p:txBody>
          <a:bodyPr wrap="square" rtlCol="0">
            <a:spAutoFit/>
          </a:bodyPr>
          <a:lstStyle/>
          <a:p>
            <a:pPr algn="ctr"/>
            <a:r>
              <a:rPr lang="en-US" dirty="0"/>
              <a:t>Group 2</a:t>
            </a:r>
          </a:p>
        </p:txBody>
      </p:sp>
      <p:sp>
        <p:nvSpPr>
          <p:cNvPr id="57" name="TextBox 56"/>
          <p:cNvSpPr txBox="1"/>
          <p:nvPr/>
        </p:nvSpPr>
        <p:spPr>
          <a:xfrm>
            <a:off x="1028700" y="4830648"/>
            <a:ext cx="990600" cy="369332"/>
          </a:xfrm>
          <a:prstGeom prst="rect">
            <a:avLst/>
          </a:prstGeom>
          <a:noFill/>
        </p:spPr>
        <p:txBody>
          <a:bodyPr wrap="square" rtlCol="0">
            <a:spAutoFit/>
          </a:bodyPr>
          <a:lstStyle/>
          <a:p>
            <a:pPr algn="ctr"/>
            <a:r>
              <a:rPr lang="en-US" dirty="0"/>
              <a:t>Group 3</a:t>
            </a:r>
          </a:p>
        </p:txBody>
      </p:sp>
      <p:sp>
        <p:nvSpPr>
          <p:cNvPr id="58" name="TextBox 57"/>
          <p:cNvSpPr txBox="1"/>
          <p:nvPr/>
        </p:nvSpPr>
        <p:spPr>
          <a:xfrm>
            <a:off x="4049973" y="3979277"/>
            <a:ext cx="990600" cy="369332"/>
          </a:xfrm>
          <a:prstGeom prst="rect">
            <a:avLst/>
          </a:prstGeom>
          <a:noFill/>
        </p:spPr>
        <p:txBody>
          <a:bodyPr wrap="square" rtlCol="0">
            <a:spAutoFit/>
          </a:bodyPr>
          <a:lstStyle/>
          <a:p>
            <a:pPr algn="ctr"/>
            <a:r>
              <a:rPr lang="en-US" dirty="0"/>
              <a:t>Group 4</a:t>
            </a:r>
          </a:p>
        </p:txBody>
      </p:sp>
      <p:sp>
        <p:nvSpPr>
          <p:cNvPr id="59" name="TextBox 58"/>
          <p:cNvSpPr txBox="1"/>
          <p:nvPr/>
        </p:nvSpPr>
        <p:spPr>
          <a:xfrm>
            <a:off x="7162800" y="5394462"/>
            <a:ext cx="990600" cy="369332"/>
          </a:xfrm>
          <a:prstGeom prst="rect">
            <a:avLst/>
          </a:prstGeom>
          <a:noFill/>
        </p:spPr>
        <p:txBody>
          <a:bodyPr wrap="square" rtlCol="0">
            <a:spAutoFit/>
          </a:bodyPr>
          <a:lstStyle/>
          <a:p>
            <a:pPr algn="ctr"/>
            <a:r>
              <a:rPr lang="en-US" dirty="0"/>
              <a:t>Group 5</a:t>
            </a:r>
          </a:p>
        </p:txBody>
      </p:sp>
    </p:spTree>
    <p:extLst>
      <p:ext uri="{BB962C8B-B14F-4D97-AF65-F5344CB8AC3E}">
        <p14:creationId xmlns:p14="http://schemas.microsoft.com/office/powerpoint/2010/main" val="425737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80">
                                          <p:stCondLst>
                                            <p:cond delay="0"/>
                                          </p:stCondLst>
                                        </p:cTn>
                                        <p:tgtEl>
                                          <p:spTgt spid="8"/>
                                        </p:tgtEl>
                                      </p:cBhvr>
                                    </p:animEffect>
                                    <p:anim calcmode="lin" valueType="num">
                                      <p:cBhvr>
                                        <p:cTn id="5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1" dur="26">
                                          <p:stCondLst>
                                            <p:cond delay="650"/>
                                          </p:stCondLst>
                                        </p:cTn>
                                        <p:tgtEl>
                                          <p:spTgt spid="8"/>
                                        </p:tgtEl>
                                      </p:cBhvr>
                                      <p:to x="100000" y="60000"/>
                                    </p:animScale>
                                    <p:animScale>
                                      <p:cBhvr>
                                        <p:cTn id="62" dur="166" decel="50000">
                                          <p:stCondLst>
                                            <p:cond delay="676"/>
                                          </p:stCondLst>
                                        </p:cTn>
                                        <p:tgtEl>
                                          <p:spTgt spid="8"/>
                                        </p:tgtEl>
                                      </p:cBhvr>
                                      <p:to x="100000" y="100000"/>
                                    </p:animScale>
                                    <p:animScale>
                                      <p:cBhvr>
                                        <p:cTn id="63" dur="26">
                                          <p:stCondLst>
                                            <p:cond delay="1312"/>
                                          </p:stCondLst>
                                        </p:cTn>
                                        <p:tgtEl>
                                          <p:spTgt spid="8"/>
                                        </p:tgtEl>
                                      </p:cBhvr>
                                      <p:to x="100000" y="80000"/>
                                    </p:animScale>
                                    <p:animScale>
                                      <p:cBhvr>
                                        <p:cTn id="64" dur="166" decel="50000">
                                          <p:stCondLst>
                                            <p:cond delay="1338"/>
                                          </p:stCondLst>
                                        </p:cTn>
                                        <p:tgtEl>
                                          <p:spTgt spid="8"/>
                                        </p:tgtEl>
                                      </p:cBhvr>
                                      <p:to x="100000" y="100000"/>
                                    </p:animScale>
                                    <p:animScale>
                                      <p:cBhvr>
                                        <p:cTn id="65" dur="26">
                                          <p:stCondLst>
                                            <p:cond delay="1642"/>
                                          </p:stCondLst>
                                        </p:cTn>
                                        <p:tgtEl>
                                          <p:spTgt spid="8"/>
                                        </p:tgtEl>
                                      </p:cBhvr>
                                      <p:to x="100000" y="90000"/>
                                    </p:animScale>
                                    <p:animScale>
                                      <p:cBhvr>
                                        <p:cTn id="66" dur="166" decel="50000">
                                          <p:stCondLst>
                                            <p:cond delay="1668"/>
                                          </p:stCondLst>
                                        </p:cTn>
                                        <p:tgtEl>
                                          <p:spTgt spid="8"/>
                                        </p:tgtEl>
                                      </p:cBhvr>
                                      <p:to x="100000" y="100000"/>
                                    </p:animScale>
                                    <p:animScale>
                                      <p:cBhvr>
                                        <p:cTn id="67" dur="26">
                                          <p:stCondLst>
                                            <p:cond delay="1808"/>
                                          </p:stCondLst>
                                        </p:cTn>
                                        <p:tgtEl>
                                          <p:spTgt spid="8"/>
                                        </p:tgtEl>
                                      </p:cBhvr>
                                      <p:to x="100000" y="95000"/>
                                    </p:animScale>
                                    <p:animScale>
                                      <p:cBhvr>
                                        <p:cTn id="68" dur="166" decel="50000">
                                          <p:stCondLst>
                                            <p:cond delay="1834"/>
                                          </p:stCondLst>
                                        </p:cTn>
                                        <p:tgtEl>
                                          <p:spTgt spid="8"/>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down)">
                                      <p:cBhvr>
                                        <p:cTn id="71" dur="580">
                                          <p:stCondLst>
                                            <p:cond delay="0"/>
                                          </p:stCondLst>
                                        </p:cTn>
                                        <p:tgtEl>
                                          <p:spTgt spid="9"/>
                                        </p:tgtEl>
                                      </p:cBhvr>
                                    </p:animEffect>
                                    <p:anim calcmode="lin" valueType="num">
                                      <p:cBhvr>
                                        <p:cTn id="7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7" dur="26">
                                          <p:stCondLst>
                                            <p:cond delay="650"/>
                                          </p:stCondLst>
                                        </p:cTn>
                                        <p:tgtEl>
                                          <p:spTgt spid="9"/>
                                        </p:tgtEl>
                                      </p:cBhvr>
                                      <p:to x="100000" y="60000"/>
                                    </p:animScale>
                                    <p:animScale>
                                      <p:cBhvr>
                                        <p:cTn id="78" dur="166" decel="50000">
                                          <p:stCondLst>
                                            <p:cond delay="676"/>
                                          </p:stCondLst>
                                        </p:cTn>
                                        <p:tgtEl>
                                          <p:spTgt spid="9"/>
                                        </p:tgtEl>
                                      </p:cBhvr>
                                      <p:to x="100000" y="100000"/>
                                    </p:animScale>
                                    <p:animScale>
                                      <p:cBhvr>
                                        <p:cTn id="79" dur="26">
                                          <p:stCondLst>
                                            <p:cond delay="1312"/>
                                          </p:stCondLst>
                                        </p:cTn>
                                        <p:tgtEl>
                                          <p:spTgt spid="9"/>
                                        </p:tgtEl>
                                      </p:cBhvr>
                                      <p:to x="100000" y="80000"/>
                                    </p:animScale>
                                    <p:animScale>
                                      <p:cBhvr>
                                        <p:cTn id="80" dur="166" decel="50000">
                                          <p:stCondLst>
                                            <p:cond delay="1338"/>
                                          </p:stCondLst>
                                        </p:cTn>
                                        <p:tgtEl>
                                          <p:spTgt spid="9"/>
                                        </p:tgtEl>
                                      </p:cBhvr>
                                      <p:to x="100000" y="100000"/>
                                    </p:animScale>
                                    <p:animScale>
                                      <p:cBhvr>
                                        <p:cTn id="81" dur="26">
                                          <p:stCondLst>
                                            <p:cond delay="1642"/>
                                          </p:stCondLst>
                                        </p:cTn>
                                        <p:tgtEl>
                                          <p:spTgt spid="9"/>
                                        </p:tgtEl>
                                      </p:cBhvr>
                                      <p:to x="100000" y="90000"/>
                                    </p:animScale>
                                    <p:animScale>
                                      <p:cBhvr>
                                        <p:cTn id="82" dur="166" decel="50000">
                                          <p:stCondLst>
                                            <p:cond delay="1668"/>
                                          </p:stCondLst>
                                        </p:cTn>
                                        <p:tgtEl>
                                          <p:spTgt spid="9"/>
                                        </p:tgtEl>
                                      </p:cBhvr>
                                      <p:to x="100000" y="100000"/>
                                    </p:animScale>
                                    <p:animScale>
                                      <p:cBhvr>
                                        <p:cTn id="83" dur="26">
                                          <p:stCondLst>
                                            <p:cond delay="1808"/>
                                          </p:stCondLst>
                                        </p:cTn>
                                        <p:tgtEl>
                                          <p:spTgt spid="9"/>
                                        </p:tgtEl>
                                      </p:cBhvr>
                                      <p:to x="100000" y="95000"/>
                                    </p:animScale>
                                    <p:animScale>
                                      <p:cBhvr>
                                        <p:cTn id="84" dur="166" decel="50000">
                                          <p:stCondLst>
                                            <p:cond delay="1834"/>
                                          </p:stCondLst>
                                        </p:cTn>
                                        <p:tgtEl>
                                          <p:spTgt spid="9"/>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down)">
                                      <p:cBhvr>
                                        <p:cTn id="87" dur="580">
                                          <p:stCondLst>
                                            <p:cond delay="0"/>
                                          </p:stCondLst>
                                        </p:cTn>
                                        <p:tgtEl>
                                          <p:spTgt spid="10"/>
                                        </p:tgtEl>
                                      </p:cBhvr>
                                    </p:animEffect>
                                    <p:anim calcmode="lin" valueType="num">
                                      <p:cBhvr>
                                        <p:cTn id="8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3" dur="26">
                                          <p:stCondLst>
                                            <p:cond delay="650"/>
                                          </p:stCondLst>
                                        </p:cTn>
                                        <p:tgtEl>
                                          <p:spTgt spid="10"/>
                                        </p:tgtEl>
                                      </p:cBhvr>
                                      <p:to x="100000" y="60000"/>
                                    </p:animScale>
                                    <p:animScale>
                                      <p:cBhvr>
                                        <p:cTn id="94" dur="166" decel="50000">
                                          <p:stCondLst>
                                            <p:cond delay="676"/>
                                          </p:stCondLst>
                                        </p:cTn>
                                        <p:tgtEl>
                                          <p:spTgt spid="10"/>
                                        </p:tgtEl>
                                      </p:cBhvr>
                                      <p:to x="100000" y="100000"/>
                                    </p:animScale>
                                    <p:animScale>
                                      <p:cBhvr>
                                        <p:cTn id="95" dur="26">
                                          <p:stCondLst>
                                            <p:cond delay="1312"/>
                                          </p:stCondLst>
                                        </p:cTn>
                                        <p:tgtEl>
                                          <p:spTgt spid="10"/>
                                        </p:tgtEl>
                                      </p:cBhvr>
                                      <p:to x="100000" y="80000"/>
                                    </p:animScale>
                                    <p:animScale>
                                      <p:cBhvr>
                                        <p:cTn id="96" dur="166" decel="50000">
                                          <p:stCondLst>
                                            <p:cond delay="1338"/>
                                          </p:stCondLst>
                                        </p:cTn>
                                        <p:tgtEl>
                                          <p:spTgt spid="10"/>
                                        </p:tgtEl>
                                      </p:cBhvr>
                                      <p:to x="100000" y="100000"/>
                                    </p:animScale>
                                    <p:animScale>
                                      <p:cBhvr>
                                        <p:cTn id="97" dur="26">
                                          <p:stCondLst>
                                            <p:cond delay="1642"/>
                                          </p:stCondLst>
                                        </p:cTn>
                                        <p:tgtEl>
                                          <p:spTgt spid="10"/>
                                        </p:tgtEl>
                                      </p:cBhvr>
                                      <p:to x="100000" y="90000"/>
                                    </p:animScale>
                                    <p:animScale>
                                      <p:cBhvr>
                                        <p:cTn id="98" dur="166" decel="50000">
                                          <p:stCondLst>
                                            <p:cond delay="1668"/>
                                          </p:stCondLst>
                                        </p:cTn>
                                        <p:tgtEl>
                                          <p:spTgt spid="10"/>
                                        </p:tgtEl>
                                      </p:cBhvr>
                                      <p:to x="100000" y="100000"/>
                                    </p:animScale>
                                    <p:animScale>
                                      <p:cBhvr>
                                        <p:cTn id="99" dur="26">
                                          <p:stCondLst>
                                            <p:cond delay="1808"/>
                                          </p:stCondLst>
                                        </p:cTn>
                                        <p:tgtEl>
                                          <p:spTgt spid="10"/>
                                        </p:tgtEl>
                                      </p:cBhvr>
                                      <p:to x="100000" y="95000"/>
                                    </p:animScale>
                                    <p:animScale>
                                      <p:cBhvr>
                                        <p:cTn id="100" dur="166" decel="50000">
                                          <p:stCondLst>
                                            <p:cond delay="1834"/>
                                          </p:stCondLst>
                                        </p:cTn>
                                        <p:tgtEl>
                                          <p:spTgt spid="10"/>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wipe(down)">
                                      <p:cBhvr>
                                        <p:cTn id="103" dur="580">
                                          <p:stCondLst>
                                            <p:cond delay="0"/>
                                          </p:stCondLst>
                                        </p:cTn>
                                        <p:tgtEl>
                                          <p:spTgt spid="11"/>
                                        </p:tgtEl>
                                      </p:cBhvr>
                                    </p:animEffect>
                                    <p:anim calcmode="lin" valueType="num">
                                      <p:cBhvr>
                                        <p:cTn id="10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9" dur="26">
                                          <p:stCondLst>
                                            <p:cond delay="650"/>
                                          </p:stCondLst>
                                        </p:cTn>
                                        <p:tgtEl>
                                          <p:spTgt spid="11"/>
                                        </p:tgtEl>
                                      </p:cBhvr>
                                      <p:to x="100000" y="60000"/>
                                    </p:animScale>
                                    <p:animScale>
                                      <p:cBhvr>
                                        <p:cTn id="110" dur="166" decel="50000">
                                          <p:stCondLst>
                                            <p:cond delay="676"/>
                                          </p:stCondLst>
                                        </p:cTn>
                                        <p:tgtEl>
                                          <p:spTgt spid="11"/>
                                        </p:tgtEl>
                                      </p:cBhvr>
                                      <p:to x="100000" y="100000"/>
                                    </p:animScale>
                                    <p:animScale>
                                      <p:cBhvr>
                                        <p:cTn id="111" dur="26">
                                          <p:stCondLst>
                                            <p:cond delay="1312"/>
                                          </p:stCondLst>
                                        </p:cTn>
                                        <p:tgtEl>
                                          <p:spTgt spid="11"/>
                                        </p:tgtEl>
                                      </p:cBhvr>
                                      <p:to x="100000" y="80000"/>
                                    </p:animScale>
                                    <p:animScale>
                                      <p:cBhvr>
                                        <p:cTn id="112" dur="166" decel="50000">
                                          <p:stCondLst>
                                            <p:cond delay="1338"/>
                                          </p:stCondLst>
                                        </p:cTn>
                                        <p:tgtEl>
                                          <p:spTgt spid="11"/>
                                        </p:tgtEl>
                                      </p:cBhvr>
                                      <p:to x="100000" y="100000"/>
                                    </p:animScale>
                                    <p:animScale>
                                      <p:cBhvr>
                                        <p:cTn id="113" dur="26">
                                          <p:stCondLst>
                                            <p:cond delay="1642"/>
                                          </p:stCondLst>
                                        </p:cTn>
                                        <p:tgtEl>
                                          <p:spTgt spid="11"/>
                                        </p:tgtEl>
                                      </p:cBhvr>
                                      <p:to x="100000" y="90000"/>
                                    </p:animScale>
                                    <p:animScale>
                                      <p:cBhvr>
                                        <p:cTn id="114" dur="166" decel="50000">
                                          <p:stCondLst>
                                            <p:cond delay="1668"/>
                                          </p:stCondLst>
                                        </p:cTn>
                                        <p:tgtEl>
                                          <p:spTgt spid="11"/>
                                        </p:tgtEl>
                                      </p:cBhvr>
                                      <p:to x="100000" y="100000"/>
                                    </p:animScale>
                                    <p:animScale>
                                      <p:cBhvr>
                                        <p:cTn id="115" dur="26">
                                          <p:stCondLst>
                                            <p:cond delay="1808"/>
                                          </p:stCondLst>
                                        </p:cTn>
                                        <p:tgtEl>
                                          <p:spTgt spid="11"/>
                                        </p:tgtEl>
                                      </p:cBhvr>
                                      <p:to x="100000" y="95000"/>
                                    </p:animScale>
                                    <p:animScale>
                                      <p:cBhvr>
                                        <p:cTn id="116" dur="166" decel="50000">
                                          <p:stCondLst>
                                            <p:cond delay="1834"/>
                                          </p:stCondLst>
                                        </p:cTn>
                                        <p:tgtEl>
                                          <p:spTgt spid="11"/>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wipe(down)">
                                      <p:cBhvr>
                                        <p:cTn id="119" dur="580">
                                          <p:stCondLst>
                                            <p:cond delay="0"/>
                                          </p:stCondLst>
                                        </p:cTn>
                                        <p:tgtEl>
                                          <p:spTgt spid="12"/>
                                        </p:tgtEl>
                                      </p:cBhvr>
                                    </p:animEffect>
                                    <p:anim calcmode="lin" valueType="num">
                                      <p:cBhvr>
                                        <p:cTn id="1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25" dur="26">
                                          <p:stCondLst>
                                            <p:cond delay="650"/>
                                          </p:stCondLst>
                                        </p:cTn>
                                        <p:tgtEl>
                                          <p:spTgt spid="12"/>
                                        </p:tgtEl>
                                      </p:cBhvr>
                                      <p:to x="100000" y="60000"/>
                                    </p:animScale>
                                    <p:animScale>
                                      <p:cBhvr>
                                        <p:cTn id="126" dur="166" decel="50000">
                                          <p:stCondLst>
                                            <p:cond delay="676"/>
                                          </p:stCondLst>
                                        </p:cTn>
                                        <p:tgtEl>
                                          <p:spTgt spid="12"/>
                                        </p:tgtEl>
                                      </p:cBhvr>
                                      <p:to x="100000" y="100000"/>
                                    </p:animScale>
                                    <p:animScale>
                                      <p:cBhvr>
                                        <p:cTn id="127" dur="26">
                                          <p:stCondLst>
                                            <p:cond delay="1312"/>
                                          </p:stCondLst>
                                        </p:cTn>
                                        <p:tgtEl>
                                          <p:spTgt spid="12"/>
                                        </p:tgtEl>
                                      </p:cBhvr>
                                      <p:to x="100000" y="80000"/>
                                    </p:animScale>
                                    <p:animScale>
                                      <p:cBhvr>
                                        <p:cTn id="128" dur="166" decel="50000">
                                          <p:stCondLst>
                                            <p:cond delay="1338"/>
                                          </p:stCondLst>
                                        </p:cTn>
                                        <p:tgtEl>
                                          <p:spTgt spid="12"/>
                                        </p:tgtEl>
                                      </p:cBhvr>
                                      <p:to x="100000" y="100000"/>
                                    </p:animScale>
                                    <p:animScale>
                                      <p:cBhvr>
                                        <p:cTn id="129" dur="26">
                                          <p:stCondLst>
                                            <p:cond delay="1642"/>
                                          </p:stCondLst>
                                        </p:cTn>
                                        <p:tgtEl>
                                          <p:spTgt spid="12"/>
                                        </p:tgtEl>
                                      </p:cBhvr>
                                      <p:to x="100000" y="90000"/>
                                    </p:animScale>
                                    <p:animScale>
                                      <p:cBhvr>
                                        <p:cTn id="130" dur="166" decel="50000">
                                          <p:stCondLst>
                                            <p:cond delay="1668"/>
                                          </p:stCondLst>
                                        </p:cTn>
                                        <p:tgtEl>
                                          <p:spTgt spid="12"/>
                                        </p:tgtEl>
                                      </p:cBhvr>
                                      <p:to x="100000" y="100000"/>
                                    </p:animScale>
                                    <p:animScale>
                                      <p:cBhvr>
                                        <p:cTn id="131" dur="26">
                                          <p:stCondLst>
                                            <p:cond delay="1808"/>
                                          </p:stCondLst>
                                        </p:cTn>
                                        <p:tgtEl>
                                          <p:spTgt spid="12"/>
                                        </p:tgtEl>
                                      </p:cBhvr>
                                      <p:to x="100000" y="95000"/>
                                    </p:animScale>
                                    <p:animScale>
                                      <p:cBhvr>
                                        <p:cTn id="132" dur="166" decel="50000">
                                          <p:stCondLst>
                                            <p:cond delay="1834"/>
                                          </p:stCondLst>
                                        </p:cTn>
                                        <p:tgtEl>
                                          <p:spTgt spid="12"/>
                                        </p:tgtEl>
                                      </p:cBhvr>
                                      <p:to x="100000" y="100000"/>
                                    </p:animScale>
                                  </p:childTnLst>
                                </p:cTn>
                              </p:par>
                              <p:par>
                                <p:cTn id="133" presetID="26" presetClass="entr" presetSubtype="0" fill="hold" grpId="0" nodeType="withEffect">
                                  <p:stCondLst>
                                    <p:cond delay="0"/>
                                  </p:stCondLst>
                                  <p:childTnLst>
                                    <p:set>
                                      <p:cBhvr>
                                        <p:cTn id="134" dur="1" fill="hold">
                                          <p:stCondLst>
                                            <p:cond delay="0"/>
                                          </p:stCondLst>
                                        </p:cTn>
                                        <p:tgtEl>
                                          <p:spTgt spid="13"/>
                                        </p:tgtEl>
                                        <p:attrNameLst>
                                          <p:attrName>style.visibility</p:attrName>
                                        </p:attrNameLst>
                                      </p:cBhvr>
                                      <p:to>
                                        <p:strVal val="visible"/>
                                      </p:to>
                                    </p:set>
                                    <p:animEffect transition="in" filter="wipe(down)">
                                      <p:cBhvr>
                                        <p:cTn id="135" dur="580">
                                          <p:stCondLst>
                                            <p:cond delay="0"/>
                                          </p:stCondLst>
                                        </p:cTn>
                                        <p:tgtEl>
                                          <p:spTgt spid="13"/>
                                        </p:tgtEl>
                                      </p:cBhvr>
                                    </p:animEffect>
                                    <p:anim calcmode="lin" valueType="num">
                                      <p:cBhvr>
                                        <p:cTn id="13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41" dur="26">
                                          <p:stCondLst>
                                            <p:cond delay="650"/>
                                          </p:stCondLst>
                                        </p:cTn>
                                        <p:tgtEl>
                                          <p:spTgt spid="13"/>
                                        </p:tgtEl>
                                      </p:cBhvr>
                                      <p:to x="100000" y="60000"/>
                                    </p:animScale>
                                    <p:animScale>
                                      <p:cBhvr>
                                        <p:cTn id="142" dur="166" decel="50000">
                                          <p:stCondLst>
                                            <p:cond delay="676"/>
                                          </p:stCondLst>
                                        </p:cTn>
                                        <p:tgtEl>
                                          <p:spTgt spid="13"/>
                                        </p:tgtEl>
                                      </p:cBhvr>
                                      <p:to x="100000" y="100000"/>
                                    </p:animScale>
                                    <p:animScale>
                                      <p:cBhvr>
                                        <p:cTn id="143" dur="26">
                                          <p:stCondLst>
                                            <p:cond delay="1312"/>
                                          </p:stCondLst>
                                        </p:cTn>
                                        <p:tgtEl>
                                          <p:spTgt spid="13"/>
                                        </p:tgtEl>
                                      </p:cBhvr>
                                      <p:to x="100000" y="80000"/>
                                    </p:animScale>
                                    <p:animScale>
                                      <p:cBhvr>
                                        <p:cTn id="144" dur="166" decel="50000">
                                          <p:stCondLst>
                                            <p:cond delay="1338"/>
                                          </p:stCondLst>
                                        </p:cTn>
                                        <p:tgtEl>
                                          <p:spTgt spid="13"/>
                                        </p:tgtEl>
                                      </p:cBhvr>
                                      <p:to x="100000" y="100000"/>
                                    </p:animScale>
                                    <p:animScale>
                                      <p:cBhvr>
                                        <p:cTn id="145" dur="26">
                                          <p:stCondLst>
                                            <p:cond delay="1642"/>
                                          </p:stCondLst>
                                        </p:cTn>
                                        <p:tgtEl>
                                          <p:spTgt spid="13"/>
                                        </p:tgtEl>
                                      </p:cBhvr>
                                      <p:to x="100000" y="90000"/>
                                    </p:animScale>
                                    <p:animScale>
                                      <p:cBhvr>
                                        <p:cTn id="146" dur="166" decel="50000">
                                          <p:stCondLst>
                                            <p:cond delay="1668"/>
                                          </p:stCondLst>
                                        </p:cTn>
                                        <p:tgtEl>
                                          <p:spTgt spid="13"/>
                                        </p:tgtEl>
                                      </p:cBhvr>
                                      <p:to x="100000" y="100000"/>
                                    </p:animScale>
                                    <p:animScale>
                                      <p:cBhvr>
                                        <p:cTn id="147" dur="26">
                                          <p:stCondLst>
                                            <p:cond delay="1808"/>
                                          </p:stCondLst>
                                        </p:cTn>
                                        <p:tgtEl>
                                          <p:spTgt spid="13"/>
                                        </p:tgtEl>
                                      </p:cBhvr>
                                      <p:to x="100000" y="95000"/>
                                    </p:animScale>
                                    <p:animScale>
                                      <p:cBhvr>
                                        <p:cTn id="148" dur="166" decel="50000">
                                          <p:stCondLst>
                                            <p:cond delay="1834"/>
                                          </p:stCondLst>
                                        </p:cTn>
                                        <p:tgtEl>
                                          <p:spTgt spid="13"/>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14"/>
                                        </p:tgtEl>
                                        <p:attrNameLst>
                                          <p:attrName>style.visibility</p:attrName>
                                        </p:attrNameLst>
                                      </p:cBhvr>
                                      <p:to>
                                        <p:strVal val="visible"/>
                                      </p:to>
                                    </p:set>
                                    <p:animEffect transition="in" filter="wipe(down)">
                                      <p:cBhvr>
                                        <p:cTn id="151" dur="580">
                                          <p:stCondLst>
                                            <p:cond delay="0"/>
                                          </p:stCondLst>
                                        </p:cTn>
                                        <p:tgtEl>
                                          <p:spTgt spid="14"/>
                                        </p:tgtEl>
                                      </p:cBhvr>
                                    </p:animEffect>
                                    <p:anim calcmode="lin" valueType="num">
                                      <p:cBhvr>
                                        <p:cTn id="15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57" dur="26">
                                          <p:stCondLst>
                                            <p:cond delay="650"/>
                                          </p:stCondLst>
                                        </p:cTn>
                                        <p:tgtEl>
                                          <p:spTgt spid="14"/>
                                        </p:tgtEl>
                                      </p:cBhvr>
                                      <p:to x="100000" y="60000"/>
                                    </p:animScale>
                                    <p:animScale>
                                      <p:cBhvr>
                                        <p:cTn id="158" dur="166" decel="50000">
                                          <p:stCondLst>
                                            <p:cond delay="676"/>
                                          </p:stCondLst>
                                        </p:cTn>
                                        <p:tgtEl>
                                          <p:spTgt spid="14"/>
                                        </p:tgtEl>
                                      </p:cBhvr>
                                      <p:to x="100000" y="100000"/>
                                    </p:animScale>
                                    <p:animScale>
                                      <p:cBhvr>
                                        <p:cTn id="159" dur="26">
                                          <p:stCondLst>
                                            <p:cond delay="1312"/>
                                          </p:stCondLst>
                                        </p:cTn>
                                        <p:tgtEl>
                                          <p:spTgt spid="14"/>
                                        </p:tgtEl>
                                      </p:cBhvr>
                                      <p:to x="100000" y="80000"/>
                                    </p:animScale>
                                    <p:animScale>
                                      <p:cBhvr>
                                        <p:cTn id="160" dur="166" decel="50000">
                                          <p:stCondLst>
                                            <p:cond delay="1338"/>
                                          </p:stCondLst>
                                        </p:cTn>
                                        <p:tgtEl>
                                          <p:spTgt spid="14"/>
                                        </p:tgtEl>
                                      </p:cBhvr>
                                      <p:to x="100000" y="100000"/>
                                    </p:animScale>
                                    <p:animScale>
                                      <p:cBhvr>
                                        <p:cTn id="161" dur="26">
                                          <p:stCondLst>
                                            <p:cond delay="1642"/>
                                          </p:stCondLst>
                                        </p:cTn>
                                        <p:tgtEl>
                                          <p:spTgt spid="14"/>
                                        </p:tgtEl>
                                      </p:cBhvr>
                                      <p:to x="100000" y="90000"/>
                                    </p:animScale>
                                    <p:animScale>
                                      <p:cBhvr>
                                        <p:cTn id="162" dur="166" decel="50000">
                                          <p:stCondLst>
                                            <p:cond delay="1668"/>
                                          </p:stCondLst>
                                        </p:cTn>
                                        <p:tgtEl>
                                          <p:spTgt spid="14"/>
                                        </p:tgtEl>
                                      </p:cBhvr>
                                      <p:to x="100000" y="100000"/>
                                    </p:animScale>
                                    <p:animScale>
                                      <p:cBhvr>
                                        <p:cTn id="163" dur="26">
                                          <p:stCondLst>
                                            <p:cond delay="1808"/>
                                          </p:stCondLst>
                                        </p:cTn>
                                        <p:tgtEl>
                                          <p:spTgt spid="14"/>
                                        </p:tgtEl>
                                      </p:cBhvr>
                                      <p:to x="100000" y="95000"/>
                                    </p:animScale>
                                    <p:animScale>
                                      <p:cBhvr>
                                        <p:cTn id="164" dur="166" decel="50000">
                                          <p:stCondLst>
                                            <p:cond delay="1834"/>
                                          </p:stCondLst>
                                        </p:cTn>
                                        <p:tgtEl>
                                          <p:spTgt spid="14"/>
                                        </p:tgtEl>
                                      </p:cBhvr>
                                      <p:to x="100000" y="100000"/>
                                    </p:animScale>
                                  </p:childTnLst>
                                </p:cTn>
                              </p:par>
                            </p:childTnLst>
                          </p:cTn>
                        </p:par>
                        <p:par>
                          <p:cTn id="165" fill="hold">
                            <p:stCondLst>
                              <p:cond delay="2000"/>
                            </p:stCondLst>
                            <p:childTnLst>
                              <p:par>
                                <p:cTn id="166" presetID="26" presetClass="entr" presetSubtype="0" fill="hold" grpId="0" nodeType="afterEffect">
                                  <p:stCondLst>
                                    <p:cond delay="0"/>
                                  </p:stCondLst>
                                  <p:childTnLst>
                                    <p:set>
                                      <p:cBhvr>
                                        <p:cTn id="167" dur="1" fill="hold">
                                          <p:stCondLst>
                                            <p:cond delay="0"/>
                                          </p:stCondLst>
                                        </p:cTn>
                                        <p:tgtEl>
                                          <p:spTgt spid="15"/>
                                        </p:tgtEl>
                                        <p:attrNameLst>
                                          <p:attrName>style.visibility</p:attrName>
                                        </p:attrNameLst>
                                      </p:cBhvr>
                                      <p:to>
                                        <p:strVal val="visible"/>
                                      </p:to>
                                    </p:set>
                                    <p:animEffect transition="in" filter="wipe(down)">
                                      <p:cBhvr>
                                        <p:cTn id="168" dur="580">
                                          <p:stCondLst>
                                            <p:cond delay="0"/>
                                          </p:stCondLst>
                                        </p:cTn>
                                        <p:tgtEl>
                                          <p:spTgt spid="15"/>
                                        </p:tgtEl>
                                      </p:cBhvr>
                                    </p:animEffect>
                                    <p:anim calcmode="lin" valueType="num">
                                      <p:cBhvr>
                                        <p:cTn id="169"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70"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71"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72"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3"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74" dur="26">
                                          <p:stCondLst>
                                            <p:cond delay="650"/>
                                          </p:stCondLst>
                                        </p:cTn>
                                        <p:tgtEl>
                                          <p:spTgt spid="15"/>
                                        </p:tgtEl>
                                      </p:cBhvr>
                                      <p:to x="100000" y="60000"/>
                                    </p:animScale>
                                    <p:animScale>
                                      <p:cBhvr>
                                        <p:cTn id="175" dur="166" decel="50000">
                                          <p:stCondLst>
                                            <p:cond delay="676"/>
                                          </p:stCondLst>
                                        </p:cTn>
                                        <p:tgtEl>
                                          <p:spTgt spid="15"/>
                                        </p:tgtEl>
                                      </p:cBhvr>
                                      <p:to x="100000" y="100000"/>
                                    </p:animScale>
                                    <p:animScale>
                                      <p:cBhvr>
                                        <p:cTn id="176" dur="26">
                                          <p:stCondLst>
                                            <p:cond delay="1312"/>
                                          </p:stCondLst>
                                        </p:cTn>
                                        <p:tgtEl>
                                          <p:spTgt spid="15"/>
                                        </p:tgtEl>
                                      </p:cBhvr>
                                      <p:to x="100000" y="80000"/>
                                    </p:animScale>
                                    <p:animScale>
                                      <p:cBhvr>
                                        <p:cTn id="177" dur="166" decel="50000">
                                          <p:stCondLst>
                                            <p:cond delay="1338"/>
                                          </p:stCondLst>
                                        </p:cTn>
                                        <p:tgtEl>
                                          <p:spTgt spid="15"/>
                                        </p:tgtEl>
                                      </p:cBhvr>
                                      <p:to x="100000" y="100000"/>
                                    </p:animScale>
                                    <p:animScale>
                                      <p:cBhvr>
                                        <p:cTn id="178" dur="26">
                                          <p:stCondLst>
                                            <p:cond delay="1642"/>
                                          </p:stCondLst>
                                        </p:cTn>
                                        <p:tgtEl>
                                          <p:spTgt spid="15"/>
                                        </p:tgtEl>
                                      </p:cBhvr>
                                      <p:to x="100000" y="90000"/>
                                    </p:animScale>
                                    <p:animScale>
                                      <p:cBhvr>
                                        <p:cTn id="179" dur="166" decel="50000">
                                          <p:stCondLst>
                                            <p:cond delay="1668"/>
                                          </p:stCondLst>
                                        </p:cTn>
                                        <p:tgtEl>
                                          <p:spTgt spid="15"/>
                                        </p:tgtEl>
                                      </p:cBhvr>
                                      <p:to x="100000" y="100000"/>
                                    </p:animScale>
                                    <p:animScale>
                                      <p:cBhvr>
                                        <p:cTn id="180" dur="26">
                                          <p:stCondLst>
                                            <p:cond delay="1808"/>
                                          </p:stCondLst>
                                        </p:cTn>
                                        <p:tgtEl>
                                          <p:spTgt spid="15"/>
                                        </p:tgtEl>
                                      </p:cBhvr>
                                      <p:to x="100000" y="95000"/>
                                    </p:animScale>
                                    <p:animScale>
                                      <p:cBhvr>
                                        <p:cTn id="181" dur="166" decel="50000">
                                          <p:stCondLst>
                                            <p:cond delay="1834"/>
                                          </p:stCondLst>
                                        </p:cTn>
                                        <p:tgtEl>
                                          <p:spTgt spid="15"/>
                                        </p:tgtEl>
                                      </p:cBhvr>
                                      <p:to x="100000" y="100000"/>
                                    </p:animScale>
                                  </p:childTnLst>
                                </p:cTn>
                              </p:par>
                            </p:childTnLst>
                          </p:cTn>
                        </p:par>
                        <p:par>
                          <p:cTn id="182" fill="hold">
                            <p:stCondLst>
                              <p:cond delay="4000"/>
                            </p:stCondLst>
                            <p:childTnLst>
                              <p:par>
                                <p:cTn id="183" presetID="26" presetClass="entr" presetSubtype="0" fill="hold" grpId="0" nodeType="afterEffect">
                                  <p:stCondLst>
                                    <p:cond delay="0"/>
                                  </p:stCondLst>
                                  <p:childTnLst>
                                    <p:set>
                                      <p:cBhvr>
                                        <p:cTn id="184" dur="1" fill="hold">
                                          <p:stCondLst>
                                            <p:cond delay="0"/>
                                          </p:stCondLst>
                                        </p:cTn>
                                        <p:tgtEl>
                                          <p:spTgt spid="16"/>
                                        </p:tgtEl>
                                        <p:attrNameLst>
                                          <p:attrName>style.visibility</p:attrName>
                                        </p:attrNameLst>
                                      </p:cBhvr>
                                      <p:to>
                                        <p:strVal val="visible"/>
                                      </p:to>
                                    </p:set>
                                    <p:animEffect transition="in" filter="wipe(down)">
                                      <p:cBhvr>
                                        <p:cTn id="185" dur="580">
                                          <p:stCondLst>
                                            <p:cond delay="0"/>
                                          </p:stCondLst>
                                        </p:cTn>
                                        <p:tgtEl>
                                          <p:spTgt spid="16"/>
                                        </p:tgtEl>
                                      </p:cBhvr>
                                    </p:animEffect>
                                    <p:anim calcmode="lin" valueType="num">
                                      <p:cBhvr>
                                        <p:cTn id="18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8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8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8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9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91" dur="26">
                                          <p:stCondLst>
                                            <p:cond delay="650"/>
                                          </p:stCondLst>
                                        </p:cTn>
                                        <p:tgtEl>
                                          <p:spTgt spid="16"/>
                                        </p:tgtEl>
                                      </p:cBhvr>
                                      <p:to x="100000" y="60000"/>
                                    </p:animScale>
                                    <p:animScale>
                                      <p:cBhvr>
                                        <p:cTn id="192" dur="166" decel="50000">
                                          <p:stCondLst>
                                            <p:cond delay="676"/>
                                          </p:stCondLst>
                                        </p:cTn>
                                        <p:tgtEl>
                                          <p:spTgt spid="16"/>
                                        </p:tgtEl>
                                      </p:cBhvr>
                                      <p:to x="100000" y="100000"/>
                                    </p:animScale>
                                    <p:animScale>
                                      <p:cBhvr>
                                        <p:cTn id="193" dur="26">
                                          <p:stCondLst>
                                            <p:cond delay="1312"/>
                                          </p:stCondLst>
                                        </p:cTn>
                                        <p:tgtEl>
                                          <p:spTgt spid="16"/>
                                        </p:tgtEl>
                                      </p:cBhvr>
                                      <p:to x="100000" y="80000"/>
                                    </p:animScale>
                                    <p:animScale>
                                      <p:cBhvr>
                                        <p:cTn id="194" dur="166" decel="50000">
                                          <p:stCondLst>
                                            <p:cond delay="1338"/>
                                          </p:stCondLst>
                                        </p:cTn>
                                        <p:tgtEl>
                                          <p:spTgt spid="16"/>
                                        </p:tgtEl>
                                      </p:cBhvr>
                                      <p:to x="100000" y="100000"/>
                                    </p:animScale>
                                    <p:animScale>
                                      <p:cBhvr>
                                        <p:cTn id="195" dur="26">
                                          <p:stCondLst>
                                            <p:cond delay="1642"/>
                                          </p:stCondLst>
                                        </p:cTn>
                                        <p:tgtEl>
                                          <p:spTgt spid="16"/>
                                        </p:tgtEl>
                                      </p:cBhvr>
                                      <p:to x="100000" y="90000"/>
                                    </p:animScale>
                                    <p:animScale>
                                      <p:cBhvr>
                                        <p:cTn id="196" dur="166" decel="50000">
                                          <p:stCondLst>
                                            <p:cond delay="1668"/>
                                          </p:stCondLst>
                                        </p:cTn>
                                        <p:tgtEl>
                                          <p:spTgt spid="16"/>
                                        </p:tgtEl>
                                      </p:cBhvr>
                                      <p:to x="100000" y="100000"/>
                                    </p:animScale>
                                    <p:animScale>
                                      <p:cBhvr>
                                        <p:cTn id="197" dur="26">
                                          <p:stCondLst>
                                            <p:cond delay="1808"/>
                                          </p:stCondLst>
                                        </p:cTn>
                                        <p:tgtEl>
                                          <p:spTgt spid="16"/>
                                        </p:tgtEl>
                                      </p:cBhvr>
                                      <p:to x="100000" y="95000"/>
                                    </p:animScale>
                                    <p:animScale>
                                      <p:cBhvr>
                                        <p:cTn id="198" dur="166" decel="50000">
                                          <p:stCondLst>
                                            <p:cond delay="1834"/>
                                          </p:stCondLst>
                                        </p:cTn>
                                        <p:tgtEl>
                                          <p:spTgt spid="16"/>
                                        </p:tgtEl>
                                      </p:cBhvr>
                                      <p:to x="100000" y="100000"/>
                                    </p:animScale>
                                  </p:childTnLst>
                                </p:cTn>
                              </p:par>
                            </p:childTnLst>
                          </p:cTn>
                        </p:par>
                        <p:par>
                          <p:cTn id="199" fill="hold">
                            <p:stCondLst>
                              <p:cond delay="6000"/>
                            </p:stCondLst>
                            <p:childTnLst>
                              <p:par>
                                <p:cTn id="200" presetID="26" presetClass="entr" presetSubtype="0" fill="hold" grpId="0" nodeType="afterEffect">
                                  <p:stCondLst>
                                    <p:cond delay="0"/>
                                  </p:stCondLst>
                                  <p:childTnLst>
                                    <p:set>
                                      <p:cBhvr>
                                        <p:cTn id="201" dur="1" fill="hold">
                                          <p:stCondLst>
                                            <p:cond delay="0"/>
                                          </p:stCondLst>
                                        </p:cTn>
                                        <p:tgtEl>
                                          <p:spTgt spid="17"/>
                                        </p:tgtEl>
                                        <p:attrNameLst>
                                          <p:attrName>style.visibility</p:attrName>
                                        </p:attrNameLst>
                                      </p:cBhvr>
                                      <p:to>
                                        <p:strVal val="visible"/>
                                      </p:to>
                                    </p:set>
                                    <p:animEffect transition="in" filter="wipe(down)">
                                      <p:cBhvr>
                                        <p:cTn id="202" dur="580">
                                          <p:stCondLst>
                                            <p:cond delay="0"/>
                                          </p:stCondLst>
                                        </p:cTn>
                                        <p:tgtEl>
                                          <p:spTgt spid="17"/>
                                        </p:tgtEl>
                                      </p:cBhvr>
                                    </p:animEffect>
                                    <p:anim calcmode="lin" valueType="num">
                                      <p:cBhvr>
                                        <p:cTn id="20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0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0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0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0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08" dur="26">
                                          <p:stCondLst>
                                            <p:cond delay="650"/>
                                          </p:stCondLst>
                                        </p:cTn>
                                        <p:tgtEl>
                                          <p:spTgt spid="17"/>
                                        </p:tgtEl>
                                      </p:cBhvr>
                                      <p:to x="100000" y="60000"/>
                                    </p:animScale>
                                    <p:animScale>
                                      <p:cBhvr>
                                        <p:cTn id="209" dur="166" decel="50000">
                                          <p:stCondLst>
                                            <p:cond delay="676"/>
                                          </p:stCondLst>
                                        </p:cTn>
                                        <p:tgtEl>
                                          <p:spTgt spid="17"/>
                                        </p:tgtEl>
                                      </p:cBhvr>
                                      <p:to x="100000" y="100000"/>
                                    </p:animScale>
                                    <p:animScale>
                                      <p:cBhvr>
                                        <p:cTn id="210" dur="26">
                                          <p:stCondLst>
                                            <p:cond delay="1312"/>
                                          </p:stCondLst>
                                        </p:cTn>
                                        <p:tgtEl>
                                          <p:spTgt spid="17"/>
                                        </p:tgtEl>
                                      </p:cBhvr>
                                      <p:to x="100000" y="80000"/>
                                    </p:animScale>
                                    <p:animScale>
                                      <p:cBhvr>
                                        <p:cTn id="211" dur="166" decel="50000">
                                          <p:stCondLst>
                                            <p:cond delay="1338"/>
                                          </p:stCondLst>
                                        </p:cTn>
                                        <p:tgtEl>
                                          <p:spTgt spid="17"/>
                                        </p:tgtEl>
                                      </p:cBhvr>
                                      <p:to x="100000" y="100000"/>
                                    </p:animScale>
                                    <p:animScale>
                                      <p:cBhvr>
                                        <p:cTn id="212" dur="26">
                                          <p:stCondLst>
                                            <p:cond delay="1642"/>
                                          </p:stCondLst>
                                        </p:cTn>
                                        <p:tgtEl>
                                          <p:spTgt spid="17"/>
                                        </p:tgtEl>
                                      </p:cBhvr>
                                      <p:to x="100000" y="90000"/>
                                    </p:animScale>
                                    <p:animScale>
                                      <p:cBhvr>
                                        <p:cTn id="213" dur="166" decel="50000">
                                          <p:stCondLst>
                                            <p:cond delay="1668"/>
                                          </p:stCondLst>
                                        </p:cTn>
                                        <p:tgtEl>
                                          <p:spTgt spid="17"/>
                                        </p:tgtEl>
                                      </p:cBhvr>
                                      <p:to x="100000" y="100000"/>
                                    </p:animScale>
                                    <p:animScale>
                                      <p:cBhvr>
                                        <p:cTn id="214" dur="26">
                                          <p:stCondLst>
                                            <p:cond delay="1808"/>
                                          </p:stCondLst>
                                        </p:cTn>
                                        <p:tgtEl>
                                          <p:spTgt spid="17"/>
                                        </p:tgtEl>
                                      </p:cBhvr>
                                      <p:to x="100000" y="95000"/>
                                    </p:animScale>
                                    <p:animScale>
                                      <p:cBhvr>
                                        <p:cTn id="215" dur="166" decel="50000">
                                          <p:stCondLst>
                                            <p:cond delay="1834"/>
                                          </p:stCondLst>
                                        </p:cTn>
                                        <p:tgtEl>
                                          <p:spTgt spid="17"/>
                                        </p:tgtEl>
                                      </p:cBhvr>
                                      <p:to x="100000" y="100000"/>
                                    </p:animScale>
                                  </p:childTnLst>
                                </p:cTn>
                              </p:par>
                            </p:childTnLst>
                          </p:cTn>
                        </p:par>
                        <p:par>
                          <p:cTn id="216" fill="hold">
                            <p:stCondLst>
                              <p:cond delay="8000"/>
                            </p:stCondLst>
                            <p:childTnLst>
                              <p:par>
                                <p:cTn id="217" presetID="26" presetClass="entr" presetSubtype="0" fill="hold" grpId="0" nodeType="afterEffect">
                                  <p:stCondLst>
                                    <p:cond delay="0"/>
                                  </p:stCondLst>
                                  <p:childTnLst>
                                    <p:set>
                                      <p:cBhvr>
                                        <p:cTn id="218" dur="1" fill="hold">
                                          <p:stCondLst>
                                            <p:cond delay="0"/>
                                          </p:stCondLst>
                                        </p:cTn>
                                        <p:tgtEl>
                                          <p:spTgt spid="18"/>
                                        </p:tgtEl>
                                        <p:attrNameLst>
                                          <p:attrName>style.visibility</p:attrName>
                                        </p:attrNameLst>
                                      </p:cBhvr>
                                      <p:to>
                                        <p:strVal val="visible"/>
                                      </p:to>
                                    </p:set>
                                    <p:animEffect transition="in" filter="wipe(down)">
                                      <p:cBhvr>
                                        <p:cTn id="219" dur="580">
                                          <p:stCondLst>
                                            <p:cond delay="0"/>
                                          </p:stCondLst>
                                        </p:cTn>
                                        <p:tgtEl>
                                          <p:spTgt spid="18"/>
                                        </p:tgtEl>
                                      </p:cBhvr>
                                    </p:animEffect>
                                    <p:anim calcmode="lin" valueType="num">
                                      <p:cBhvr>
                                        <p:cTn id="22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2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2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2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2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25" dur="26">
                                          <p:stCondLst>
                                            <p:cond delay="650"/>
                                          </p:stCondLst>
                                        </p:cTn>
                                        <p:tgtEl>
                                          <p:spTgt spid="18"/>
                                        </p:tgtEl>
                                      </p:cBhvr>
                                      <p:to x="100000" y="60000"/>
                                    </p:animScale>
                                    <p:animScale>
                                      <p:cBhvr>
                                        <p:cTn id="226" dur="166" decel="50000">
                                          <p:stCondLst>
                                            <p:cond delay="676"/>
                                          </p:stCondLst>
                                        </p:cTn>
                                        <p:tgtEl>
                                          <p:spTgt spid="18"/>
                                        </p:tgtEl>
                                      </p:cBhvr>
                                      <p:to x="100000" y="100000"/>
                                    </p:animScale>
                                    <p:animScale>
                                      <p:cBhvr>
                                        <p:cTn id="227" dur="26">
                                          <p:stCondLst>
                                            <p:cond delay="1312"/>
                                          </p:stCondLst>
                                        </p:cTn>
                                        <p:tgtEl>
                                          <p:spTgt spid="18"/>
                                        </p:tgtEl>
                                      </p:cBhvr>
                                      <p:to x="100000" y="80000"/>
                                    </p:animScale>
                                    <p:animScale>
                                      <p:cBhvr>
                                        <p:cTn id="228" dur="166" decel="50000">
                                          <p:stCondLst>
                                            <p:cond delay="1338"/>
                                          </p:stCondLst>
                                        </p:cTn>
                                        <p:tgtEl>
                                          <p:spTgt spid="18"/>
                                        </p:tgtEl>
                                      </p:cBhvr>
                                      <p:to x="100000" y="100000"/>
                                    </p:animScale>
                                    <p:animScale>
                                      <p:cBhvr>
                                        <p:cTn id="229" dur="26">
                                          <p:stCondLst>
                                            <p:cond delay="1642"/>
                                          </p:stCondLst>
                                        </p:cTn>
                                        <p:tgtEl>
                                          <p:spTgt spid="18"/>
                                        </p:tgtEl>
                                      </p:cBhvr>
                                      <p:to x="100000" y="90000"/>
                                    </p:animScale>
                                    <p:animScale>
                                      <p:cBhvr>
                                        <p:cTn id="230" dur="166" decel="50000">
                                          <p:stCondLst>
                                            <p:cond delay="1668"/>
                                          </p:stCondLst>
                                        </p:cTn>
                                        <p:tgtEl>
                                          <p:spTgt spid="18"/>
                                        </p:tgtEl>
                                      </p:cBhvr>
                                      <p:to x="100000" y="100000"/>
                                    </p:animScale>
                                    <p:animScale>
                                      <p:cBhvr>
                                        <p:cTn id="231" dur="26">
                                          <p:stCondLst>
                                            <p:cond delay="1808"/>
                                          </p:stCondLst>
                                        </p:cTn>
                                        <p:tgtEl>
                                          <p:spTgt spid="18"/>
                                        </p:tgtEl>
                                      </p:cBhvr>
                                      <p:to x="100000" y="95000"/>
                                    </p:animScale>
                                    <p:animScale>
                                      <p:cBhvr>
                                        <p:cTn id="232" dur="166" decel="50000">
                                          <p:stCondLst>
                                            <p:cond delay="1834"/>
                                          </p:stCondLst>
                                        </p:cTn>
                                        <p:tgtEl>
                                          <p:spTgt spid="18"/>
                                        </p:tgtEl>
                                      </p:cBhvr>
                                      <p:to x="100000" y="100000"/>
                                    </p:animScale>
                                  </p:childTnLst>
                                </p:cTn>
                              </p:par>
                            </p:childTnLst>
                          </p:cTn>
                        </p:par>
                        <p:par>
                          <p:cTn id="233" fill="hold">
                            <p:stCondLst>
                              <p:cond delay="10000"/>
                            </p:stCondLst>
                            <p:childTnLst>
                              <p:par>
                                <p:cTn id="234" presetID="26" presetClass="entr" presetSubtype="0" fill="hold" grpId="0" nodeType="afterEffect">
                                  <p:stCondLst>
                                    <p:cond delay="0"/>
                                  </p:stCondLst>
                                  <p:childTnLst>
                                    <p:set>
                                      <p:cBhvr>
                                        <p:cTn id="235" dur="1" fill="hold">
                                          <p:stCondLst>
                                            <p:cond delay="0"/>
                                          </p:stCondLst>
                                        </p:cTn>
                                        <p:tgtEl>
                                          <p:spTgt spid="19"/>
                                        </p:tgtEl>
                                        <p:attrNameLst>
                                          <p:attrName>style.visibility</p:attrName>
                                        </p:attrNameLst>
                                      </p:cBhvr>
                                      <p:to>
                                        <p:strVal val="visible"/>
                                      </p:to>
                                    </p:set>
                                    <p:animEffect transition="in" filter="wipe(down)">
                                      <p:cBhvr>
                                        <p:cTn id="236" dur="580">
                                          <p:stCondLst>
                                            <p:cond delay="0"/>
                                          </p:stCondLst>
                                        </p:cTn>
                                        <p:tgtEl>
                                          <p:spTgt spid="19"/>
                                        </p:tgtEl>
                                      </p:cBhvr>
                                    </p:animEffect>
                                    <p:anim calcmode="lin" valueType="num">
                                      <p:cBhvr>
                                        <p:cTn id="237"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38"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39"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40"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41"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42" dur="26">
                                          <p:stCondLst>
                                            <p:cond delay="650"/>
                                          </p:stCondLst>
                                        </p:cTn>
                                        <p:tgtEl>
                                          <p:spTgt spid="19"/>
                                        </p:tgtEl>
                                      </p:cBhvr>
                                      <p:to x="100000" y="60000"/>
                                    </p:animScale>
                                    <p:animScale>
                                      <p:cBhvr>
                                        <p:cTn id="243" dur="166" decel="50000">
                                          <p:stCondLst>
                                            <p:cond delay="676"/>
                                          </p:stCondLst>
                                        </p:cTn>
                                        <p:tgtEl>
                                          <p:spTgt spid="19"/>
                                        </p:tgtEl>
                                      </p:cBhvr>
                                      <p:to x="100000" y="100000"/>
                                    </p:animScale>
                                    <p:animScale>
                                      <p:cBhvr>
                                        <p:cTn id="244" dur="26">
                                          <p:stCondLst>
                                            <p:cond delay="1312"/>
                                          </p:stCondLst>
                                        </p:cTn>
                                        <p:tgtEl>
                                          <p:spTgt spid="19"/>
                                        </p:tgtEl>
                                      </p:cBhvr>
                                      <p:to x="100000" y="80000"/>
                                    </p:animScale>
                                    <p:animScale>
                                      <p:cBhvr>
                                        <p:cTn id="245" dur="166" decel="50000">
                                          <p:stCondLst>
                                            <p:cond delay="1338"/>
                                          </p:stCondLst>
                                        </p:cTn>
                                        <p:tgtEl>
                                          <p:spTgt spid="19"/>
                                        </p:tgtEl>
                                      </p:cBhvr>
                                      <p:to x="100000" y="100000"/>
                                    </p:animScale>
                                    <p:animScale>
                                      <p:cBhvr>
                                        <p:cTn id="246" dur="26">
                                          <p:stCondLst>
                                            <p:cond delay="1642"/>
                                          </p:stCondLst>
                                        </p:cTn>
                                        <p:tgtEl>
                                          <p:spTgt spid="19"/>
                                        </p:tgtEl>
                                      </p:cBhvr>
                                      <p:to x="100000" y="90000"/>
                                    </p:animScale>
                                    <p:animScale>
                                      <p:cBhvr>
                                        <p:cTn id="247" dur="166" decel="50000">
                                          <p:stCondLst>
                                            <p:cond delay="1668"/>
                                          </p:stCondLst>
                                        </p:cTn>
                                        <p:tgtEl>
                                          <p:spTgt spid="19"/>
                                        </p:tgtEl>
                                      </p:cBhvr>
                                      <p:to x="100000" y="100000"/>
                                    </p:animScale>
                                    <p:animScale>
                                      <p:cBhvr>
                                        <p:cTn id="248" dur="26">
                                          <p:stCondLst>
                                            <p:cond delay="1808"/>
                                          </p:stCondLst>
                                        </p:cTn>
                                        <p:tgtEl>
                                          <p:spTgt spid="19"/>
                                        </p:tgtEl>
                                      </p:cBhvr>
                                      <p:to x="100000" y="95000"/>
                                    </p:animScale>
                                    <p:animScale>
                                      <p:cBhvr>
                                        <p:cTn id="249" dur="166" decel="50000">
                                          <p:stCondLst>
                                            <p:cond delay="1834"/>
                                          </p:stCondLst>
                                        </p:cTn>
                                        <p:tgtEl>
                                          <p:spTgt spid="19"/>
                                        </p:tgtEl>
                                      </p:cBhvr>
                                      <p:to x="100000" y="100000"/>
                                    </p:animScale>
                                  </p:childTnLst>
                                </p:cTn>
                              </p:par>
                            </p:childTnLst>
                          </p:cTn>
                        </p:par>
                        <p:par>
                          <p:cTn id="250" fill="hold">
                            <p:stCondLst>
                              <p:cond delay="12000"/>
                            </p:stCondLst>
                            <p:childTnLst>
                              <p:par>
                                <p:cTn id="251" presetID="26" presetClass="entr" presetSubtype="0" fill="hold" grpId="0" nodeType="afterEffect">
                                  <p:stCondLst>
                                    <p:cond delay="0"/>
                                  </p:stCondLst>
                                  <p:childTnLst>
                                    <p:set>
                                      <p:cBhvr>
                                        <p:cTn id="252" dur="1" fill="hold">
                                          <p:stCondLst>
                                            <p:cond delay="0"/>
                                          </p:stCondLst>
                                        </p:cTn>
                                        <p:tgtEl>
                                          <p:spTgt spid="20"/>
                                        </p:tgtEl>
                                        <p:attrNameLst>
                                          <p:attrName>style.visibility</p:attrName>
                                        </p:attrNameLst>
                                      </p:cBhvr>
                                      <p:to>
                                        <p:strVal val="visible"/>
                                      </p:to>
                                    </p:set>
                                    <p:animEffect transition="in" filter="wipe(down)">
                                      <p:cBhvr>
                                        <p:cTn id="253" dur="580">
                                          <p:stCondLst>
                                            <p:cond delay="0"/>
                                          </p:stCondLst>
                                        </p:cTn>
                                        <p:tgtEl>
                                          <p:spTgt spid="20"/>
                                        </p:tgtEl>
                                      </p:cBhvr>
                                    </p:animEffect>
                                    <p:anim calcmode="lin" valueType="num">
                                      <p:cBhvr>
                                        <p:cTn id="25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5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5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5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5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59" dur="26">
                                          <p:stCondLst>
                                            <p:cond delay="650"/>
                                          </p:stCondLst>
                                        </p:cTn>
                                        <p:tgtEl>
                                          <p:spTgt spid="20"/>
                                        </p:tgtEl>
                                      </p:cBhvr>
                                      <p:to x="100000" y="60000"/>
                                    </p:animScale>
                                    <p:animScale>
                                      <p:cBhvr>
                                        <p:cTn id="260" dur="166" decel="50000">
                                          <p:stCondLst>
                                            <p:cond delay="676"/>
                                          </p:stCondLst>
                                        </p:cTn>
                                        <p:tgtEl>
                                          <p:spTgt spid="20"/>
                                        </p:tgtEl>
                                      </p:cBhvr>
                                      <p:to x="100000" y="100000"/>
                                    </p:animScale>
                                    <p:animScale>
                                      <p:cBhvr>
                                        <p:cTn id="261" dur="26">
                                          <p:stCondLst>
                                            <p:cond delay="1312"/>
                                          </p:stCondLst>
                                        </p:cTn>
                                        <p:tgtEl>
                                          <p:spTgt spid="20"/>
                                        </p:tgtEl>
                                      </p:cBhvr>
                                      <p:to x="100000" y="80000"/>
                                    </p:animScale>
                                    <p:animScale>
                                      <p:cBhvr>
                                        <p:cTn id="262" dur="166" decel="50000">
                                          <p:stCondLst>
                                            <p:cond delay="1338"/>
                                          </p:stCondLst>
                                        </p:cTn>
                                        <p:tgtEl>
                                          <p:spTgt spid="20"/>
                                        </p:tgtEl>
                                      </p:cBhvr>
                                      <p:to x="100000" y="100000"/>
                                    </p:animScale>
                                    <p:animScale>
                                      <p:cBhvr>
                                        <p:cTn id="263" dur="26">
                                          <p:stCondLst>
                                            <p:cond delay="1642"/>
                                          </p:stCondLst>
                                        </p:cTn>
                                        <p:tgtEl>
                                          <p:spTgt spid="20"/>
                                        </p:tgtEl>
                                      </p:cBhvr>
                                      <p:to x="100000" y="90000"/>
                                    </p:animScale>
                                    <p:animScale>
                                      <p:cBhvr>
                                        <p:cTn id="264" dur="166" decel="50000">
                                          <p:stCondLst>
                                            <p:cond delay="1668"/>
                                          </p:stCondLst>
                                        </p:cTn>
                                        <p:tgtEl>
                                          <p:spTgt spid="20"/>
                                        </p:tgtEl>
                                      </p:cBhvr>
                                      <p:to x="100000" y="100000"/>
                                    </p:animScale>
                                    <p:animScale>
                                      <p:cBhvr>
                                        <p:cTn id="265" dur="26">
                                          <p:stCondLst>
                                            <p:cond delay="1808"/>
                                          </p:stCondLst>
                                        </p:cTn>
                                        <p:tgtEl>
                                          <p:spTgt spid="20"/>
                                        </p:tgtEl>
                                      </p:cBhvr>
                                      <p:to x="100000" y="95000"/>
                                    </p:animScale>
                                    <p:animScale>
                                      <p:cBhvr>
                                        <p:cTn id="266" dur="166" decel="50000">
                                          <p:stCondLst>
                                            <p:cond delay="1834"/>
                                          </p:stCondLst>
                                        </p:cTn>
                                        <p:tgtEl>
                                          <p:spTgt spid="20"/>
                                        </p:tgtEl>
                                      </p:cBhvr>
                                      <p:to x="100000" y="100000"/>
                                    </p:animScale>
                                  </p:childTnLst>
                                </p:cTn>
                              </p:par>
                            </p:childTnLst>
                          </p:cTn>
                        </p:par>
                        <p:par>
                          <p:cTn id="267" fill="hold">
                            <p:stCondLst>
                              <p:cond delay="14000"/>
                            </p:stCondLst>
                            <p:childTnLst>
                              <p:par>
                                <p:cTn id="268" presetID="26" presetClass="entr" presetSubtype="0" fill="hold" grpId="0" nodeType="afterEffect">
                                  <p:stCondLst>
                                    <p:cond delay="0"/>
                                  </p:stCondLst>
                                  <p:childTnLst>
                                    <p:set>
                                      <p:cBhvr>
                                        <p:cTn id="269" dur="1" fill="hold">
                                          <p:stCondLst>
                                            <p:cond delay="0"/>
                                          </p:stCondLst>
                                        </p:cTn>
                                        <p:tgtEl>
                                          <p:spTgt spid="21"/>
                                        </p:tgtEl>
                                        <p:attrNameLst>
                                          <p:attrName>style.visibility</p:attrName>
                                        </p:attrNameLst>
                                      </p:cBhvr>
                                      <p:to>
                                        <p:strVal val="visible"/>
                                      </p:to>
                                    </p:set>
                                    <p:animEffect transition="in" filter="wipe(down)">
                                      <p:cBhvr>
                                        <p:cTn id="270" dur="580">
                                          <p:stCondLst>
                                            <p:cond delay="0"/>
                                          </p:stCondLst>
                                        </p:cTn>
                                        <p:tgtEl>
                                          <p:spTgt spid="21"/>
                                        </p:tgtEl>
                                      </p:cBhvr>
                                    </p:animEffect>
                                    <p:anim calcmode="lin" valueType="num">
                                      <p:cBhvr>
                                        <p:cTn id="271"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72"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73"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74"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75"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76" dur="26">
                                          <p:stCondLst>
                                            <p:cond delay="650"/>
                                          </p:stCondLst>
                                        </p:cTn>
                                        <p:tgtEl>
                                          <p:spTgt spid="21"/>
                                        </p:tgtEl>
                                      </p:cBhvr>
                                      <p:to x="100000" y="60000"/>
                                    </p:animScale>
                                    <p:animScale>
                                      <p:cBhvr>
                                        <p:cTn id="277" dur="166" decel="50000">
                                          <p:stCondLst>
                                            <p:cond delay="676"/>
                                          </p:stCondLst>
                                        </p:cTn>
                                        <p:tgtEl>
                                          <p:spTgt spid="21"/>
                                        </p:tgtEl>
                                      </p:cBhvr>
                                      <p:to x="100000" y="100000"/>
                                    </p:animScale>
                                    <p:animScale>
                                      <p:cBhvr>
                                        <p:cTn id="278" dur="26">
                                          <p:stCondLst>
                                            <p:cond delay="1312"/>
                                          </p:stCondLst>
                                        </p:cTn>
                                        <p:tgtEl>
                                          <p:spTgt spid="21"/>
                                        </p:tgtEl>
                                      </p:cBhvr>
                                      <p:to x="100000" y="80000"/>
                                    </p:animScale>
                                    <p:animScale>
                                      <p:cBhvr>
                                        <p:cTn id="279" dur="166" decel="50000">
                                          <p:stCondLst>
                                            <p:cond delay="1338"/>
                                          </p:stCondLst>
                                        </p:cTn>
                                        <p:tgtEl>
                                          <p:spTgt spid="21"/>
                                        </p:tgtEl>
                                      </p:cBhvr>
                                      <p:to x="100000" y="100000"/>
                                    </p:animScale>
                                    <p:animScale>
                                      <p:cBhvr>
                                        <p:cTn id="280" dur="26">
                                          <p:stCondLst>
                                            <p:cond delay="1642"/>
                                          </p:stCondLst>
                                        </p:cTn>
                                        <p:tgtEl>
                                          <p:spTgt spid="21"/>
                                        </p:tgtEl>
                                      </p:cBhvr>
                                      <p:to x="100000" y="90000"/>
                                    </p:animScale>
                                    <p:animScale>
                                      <p:cBhvr>
                                        <p:cTn id="281" dur="166" decel="50000">
                                          <p:stCondLst>
                                            <p:cond delay="1668"/>
                                          </p:stCondLst>
                                        </p:cTn>
                                        <p:tgtEl>
                                          <p:spTgt spid="21"/>
                                        </p:tgtEl>
                                      </p:cBhvr>
                                      <p:to x="100000" y="100000"/>
                                    </p:animScale>
                                    <p:animScale>
                                      <p:cBhvr>
                                        <p:cTn id="282" dur="26">
                                          <p:stCondLst>
                                            <p:cond delay="1808"/>
                                          </p:stCondLst>
                                        </p:cTn>
                                        <p:tgtEl>
                                          <p:spTgt spid="21"/>
                                        </p:tgtEl>
                                      </p:cBhvr>
                                      <p:to x="100000" y="95000"/>
                                    </p:animScale>
                                    <p:animScale>
                                      <p:cBhvr>
                                        <p:cTn id="283" dur="166" decel="50000">
                                          <p:stCondLst>
                                            <p:cond delay="1834"/>
                                          </p:stCondLst>
                                        </p:cTn>
                                        <p:tgtEl>
                                          <p:spTgt spid="21"/>
                                        </p:tgtEl>
                                      </p:cBhvr>
                                      <p:to x="100000" y="100000"/>
                                    </p:animScale>
                                  </p:childTnLst>
                                </p:cTn>
                              </p:par>
                            </p:childTnLst>
                          </p:cTn>
                        </p:par>
                        <p:par>
                          <p:cTn id="284" fill="hold">
                            <p:stCondLst>
                              <p:cond delay="16000"/>
                            </p:stCondLst>
                            <p:childTnLst>
                              <p:par>
                                <p:cTn id="285" presetID="26" presetClass="entr" presetSubtype="0" fill="hold" grpId="0" nodeType="afterEffect">
                                  <p:stCondLst>
                                    <p:cond delay="0"/>
                                  </p:stCondLst>
                                  <p:childTnLst>
                                    <p:set>
                                      <p:cBhvr>
                                        <p:cTn id="286" dur="1" fill="hold">
                                          <p:stCondLst>
                                            <p:cond delay="0"/>
                                          </p:stCondLst>
                                        </p:cTn>
                                        <p:tgtEl>
                                          <p:spTgt spid="22"/>
                                        </p:tgtEl>
                                        <p:attrNameLst>
                                          <p:attrName>style.visibility</p:attrName>
                                        </p:attrNameLst>
                                      </p:cBhvr>
                                      <p:to>
                                        <p:strVal val="visible"/>
                                      </p:to>
                                    </p:set>
                                    <p:animEffect transition="in" filter="wipe(down)">
                                      <p:cBhvr>
                                        <p:cTn id="287" dur="580">
                                          <p:stCondLst>
                                            <p:cond delay="0"/>
                                          </p:stCondLst>
                                        </p:cTn>
                                        <p:tgtEl>
                                          <p:spTgt spid="22"/>
                                        </p:tgtEl>
                                      </p:cBhvr>
                                    </p:animEffect>
                                    <p:anim calcmode="lin" valueType="num">
                                      <p:cBhvr>
                                        <p:cTn id="28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8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9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9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9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93" dur="26">
                                          <p:stCondLst>
                                            <p:cond delay="650"/>
                                          </p:stCondLst>
                                        </p:cTn>
                                        <p:tgtEl>
                                          <p:spTgt spid="22"/>
                                        </p:tgtEl>
                                      </p:cBhvr>
                                      <p:to x="100000" y="60000"/>
                                    </p:animScale>
                                    <p:animScale>
                                      <p:cBhvr>
                                        <p:cTn id="294" dur="166" decel="50000">
                                          <p:stCondLst>
                                            <p:cond delay="676"/>
                                          </p:stCondLst>
                                        </p:cTn>
                                        <p:tgtEl>
                                          <p:spTgt spid="22"/>
                                        </p:tgtEl>
                                      </p:cBhvr>
                                      <p:to x="100000" y="100000"/>
                                    </p:animScale>
                                    <p:animScale>
                                      <p:cBhvr>
                                        <p:cTn id="295" dur="26">
                                          <p:stCondLst>
                                            <p:cond delay="1312"/>
                                          </p:stCondLst>
                                        </p:cTn>
                                        <p:tgtEl>
                                          <p:spTgt spid="22"/>
                                        </p:tgtEl>
                                      </p:cBhvr>
                                      <p:to x="100000" y="80000"/>
                                    </p:animScale>
                                    <p:animScale>
                                      <p:cBhvr>
                                        <p:cTn id="296" dur="166" decel="50000">
                                          <p:stCondLst>
                                            <p:cond delay="1338"/>
                                          </p:stCondLst>
                                        </p:cTn>
                                        <p:tgtEl>
                                          <p:spTgt spid="22"/>
                                        </p:tgtEl>
                                      </p:cBhvr>
                                      <p:to x="100000" y="100000"/>
                                    </p:animScale>
                                    <p:animScale>
                                      <p:cBhvr>
                                        <p:cTn id="297" dur="26">
                                          <p:stCondLst>
                                            <p:cond delay="1642"/>
                                          </p:stCondLst>
                                        </p:cTn>
                                        <p:tgtEl>
                                          <p:spTgt spid="22"/>
                                        </p:tgtEl>
                                      </p:cBhvr>
                                      <p:to x="100000" y="90000"/>
                                    </p:animScale>
                                    <p:animScale>
                                      <p:cBhvr>
                                        <p:cTn id="298" dur="166" decel="50000">
                                          <p:stCondLst>
                                            <p:cond delay="1668"/>
                                          </p:stCondLst>
                                        </p:cTn>
                                        <p:tgtEl>
                                          <p:spTgt spid="22"/>
                                        </p:tgtEl>
                                      </p:cBhvr>
                                      <p:to x="100000" y="100000"/>
                                    </p:animScale>
                                    <p:animScale>
                                      <p:cBhvr>
                                        <p:cTn id="299" dur="26">
                                          <p:stCondLst>
                                            <p:cond delay="1808"/>
                                          </p:stCondLst>
                                        </p:cTn>
                                        <p:tgtEl>
                                          <p:spTgt spid="22"/>
                                        </p:tgtEl>
                                      </p:cBhvr>
                                      <p:to x="100000" y="95000"/>
                                    </p:animScale>
                                    <p:animScale>
                                      <p:cBhvr>
                                        <p:cTn id="300" dur="166" decel="50000">
                                          <p:stCondLst>
                                            <p:cond delay="1834"/>
                                          </p:stCondLst>
                                        </p:cTn>
                                        <p:tgtEl>
                                          <p:spTgt spid="22"/>
                                        </p:tgtEl>
                                      </p:cBhvr>
                                      <p:to x="100000" y="100000"/>
                                    </p:animScale>
                                  </p:childTnLst>
                                </p:cTn>
                              </p:par>
                            </p:childTnLst>
                          </p:cTn>
                        </p:par>
                        <p:par>
                          <p:cTn id="301" fill="hold">
                            <p:stCondLst>
                              <p:cond delay="18000"/>
                            </p:stCondLst>
                            <p:childTnLst>
                              <p:par>
                                <p:cTn id="302" presetID="26" presetClass="entr" presetSubtype="0" fill="hold" grpId="0" nodeType="afterEffect">
                                  <p:stCondLst>
                                    <p:cond delay="0"/>
                                  </p:stCondLst>
                                  <p:childTnLst>
                                    <p:set>
                                      <p:cBhvr>
                                        <p:cTn id="303" dur="1" fill="hold">
                                          <p:stCondLst>
                                            <p:cond delay="0"/>
                                          </p:stCondLst>
                                        </p:cTn>
                                        <p:tgtEl>
                                          <p:spTgt spid="23"/>
                                        </p:tgtEl>
                                        <p:attrNameLst>
                                          <p:attrName>style.visibility</p:attrName>
                                        </p:attrNameLst>
                                      </p:cBhvr>
                                      <p:to>
                                        <p:strVal val="visible"/>
                                      </p:to>
                                    </p:set>
                                    <p:animEffect transition="in" filter="wipe(down)">
                                      <p:cBhvr>
                                        <p:cTn id="304" dur="580">
                                          <p:stCondLst>
                                            <p:cond delay="0"/>
                                          </p:stCondLst>
                                        </p:cTn>
                                        <p:tgtEl>
                                          <p:spTgt spid="23"/>
                                        </p:tgtEl>
                                      </p:cBhvr>
                                    </p:animEffect>
                                    <p:anim calcmode="lin" valueType="num">
                                      <p:cBhvr>
                                        <p:cTn id="305"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310" dur="26">
                                          <p:stCondLst>
                                            <p:cond delay="650"/>
                                          </p:stCondLst>
                                        </p:cTn>
                                        <p:tgtEl>
                                          <p:spTgt spid="23"/>
                                        </p:tgtEl>
                                      </p:cBhvr>
                                      <p:to x="100000" y="60000"/>
                                    </p:animScale>
                                    <p:animScale>
                                      <p:cBhvr>
                                        <p:cTn id="311" dur="166" decel="50000">
                                          <p:stCondLst>
                                            <p:cond delay="676"/>
                                          </p:stCondLst>
                                        </p:cTn>
                                        <p:tgtEl>
                                          <p:spTgt spid="23"/>
                                        </p:tgtEl>
                                      </p:cBhvr>
                                      <p:to x="100000" y="100000"/>
                                    </p:animScale>
                                    <p:animScale>
                                      <p:cBhvr>
                                        <p:cTn id="312" dur="26">
                                          <p:stCondLst>
                                            <p:cond delay="1312"/>
                                          </p:stCondLst>
                                        </p:cTn>
                                        <p:tgtEl>
                                          <p:spTgt spid="23"/>
                                        </p:tgtEl>
                                      </p:cBhvr>
                                      <p:to x="100000" y="80000"/>
                                    </p:animScale>
                                    <p:animScale>
                                      <p:cBhvr>
                                        <p:cTn id="313" dur="166" decel="50000">
                                          <p:stCondLst>
                                            <p:cond delay="1338"/>
                                          </p:stCondLst>
                                        </p:cTn>
                                        <p:tgtEl>
                                          <p:spTgt spid="23"/>
                                        </p:tgtEl>
                                      </p:cBhvr>
                                      <p:to x="100000" y="100000"/>
                                    </p:animScale>
                                    <p:animScale>
                                      <p:cBhvr>
                                        <p:cTn id="314" dur="26">
                                          <p:stCondLst>
                                            <p:cond delay="1642"/>
                                          </p:stCondLst>
                                        </p:cTn>
                                        <p:tgtEl>
                                          <p:spTgt spid="23"/>
                                        </p:tgtEl>
                                      </p:cBhvr>
                                      <p:to x="100000" y="90000"/>
                                    </p:animScale>
                                    <p:animScale>
                                      <p:cBhvr>
                                        <p:cTn id="315" dur="166" decel="50000">
                                          <p:stCondLst>
                                            <p:cond delay="1668"/>
                                          </p:stCondLst>
                                        </p:cTn>
                                        <p:tgtEl>
                                          <p:spTgt spid="23"/>
                                        </p:tgtEl>
                                      </p:cBhvr>
                                      <p:to x="100000" y="100000"/>
                                    </p:animScale>
                                    <p:animScale>
                                      <p:cBhvr>
                                        <p:cTn id="316" dur="26">
                                          <p:stCondLst>
                                            <p:cond delay="1808"/>
                                          </p:stCondLst>
                                        </p:cTn>
                                        <p:tgtEl>
                                          <p:spTgt spid="23"/>
                                        </p:tgtEl>
                                      </p:cBhvr>
                                      <p:to x="100000" y="95000"/>
                                    </p:animScale>
                                    <p:animScale>
                                      <p:cBhvr>
                                        <p:cTn id="317" dur="166" decel="50000">
                                          <p:stCondLst>
                                            <p:cond delay="1834"/>
                                          </p:stCondLst>
                                        </p:cTn>
                                        <p:tgtEl>
                                          <p:spTgt spid="23"/>
                                        </p:tgtEl>
                                      </p:cBhvr>
                                      <p:to x="100000" y="100000"/>
                                    </p:animScale>
                                  </p:childTnLst>
                                </p:cTn>
                              </p:par>
                            </p:childTnLst>
                          </p:cTn>
                        </p:par>
                        <p:par>
                          <p:cTn id="318" fill="hold">
                            <p:stCondLst>
                              <p:cond delay="20000"/>
                            </p:stCondLst>
                            <p:childTnLst>
                              <p:par>
                                <p:cTn id="319" presetID="26" presetClass="entr" presetSubtype="0" fill="hold" grpId="0" nodeType="afterEffect">
                                  <p:stCondLst>
                                    <p:cond delay="0"/>
                                  </p:stCondLst>
                                  <p:childTnLst>
                                    <p:set>
                                      <p:cBhvr>
                                        <p:cTn id="320" dur="1" fill="hold">
                                          <p:stCondLst>
                                            <p:cond delay="0"/>
                                          </p:stCondLst>
                                        </p:cTn>
                                        <p:tgtEl>
                                          <p:spTgt spid="24"/>
                                        </p:tgtEl>
                                        <p:attrNameLst>
                                          <p:attrName>style.visibility</p:attrName>
                                        </p:attrNameLst>
                                      </p:cBhvr>
                                      <p:to>
                                        <p:strVal val="visible"/>
                                      </p:to>
                                    </p:set>
                                    <p:animEffect transition="in" filter="wipe(down)">
                                      <p:cBhvr>
                                        <p:cTn id="321" dur="580">
                                          <p:stCondLst>
                                            <p:cond delay="0"/>
                                          </p:stCondLst>
                                        </p:cTn>
                                        <p:tgtEl>
                                          <p:spTgt spid="24"/>
                                        </p:tgtEl>
                                      </p:cBhvr>
                                    </p:animEffect>
                                    <p:anim calcmode="lin" valueType="num">
                                      <p:cBhvr>
                                        <p:cTn id="322"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323"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324"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325"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326"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327" dur="26">
                                          <p:stCondLst>
                                            <p:cond delay="650"/>
                                          </p:stCondLst>
                                        </p:cTn>
                                        <p:tgtEl>
                                          <p:spTgt spid="24"/>
                                        </p:tgtEl>
                                      </p:cBhvr>
                                      <p:to x="100000" y="60000"/>
                                    </p:animScale>
                                    <p:animScale>
                                      <p:cBhvr>
                                        <p:cTn id="328" dur="166" decel="50000">
                                          <p:stCondLst>
                                            <p:cond delay="676"/>
                                          </p:stCondLst>
                                        </p:cTn>
                                        <p:tgtEl>
                                          <p:spTgt spid="24"/>
                                        </p:tgtEl>
                                      </p:cBhvr>
                                      <p:to x="100000" y="100000"/>
                                    </p:animScale>
                                    <p:animScale>
                                      <p:cBhvr>
                                        <p:cTn id="329" dur="26">
                                          <p:stCondLst>
                                            <p:cond delay="1312"/>
                                          </p:stCondLst>
                                        </p:cTn>
                                        <p:tgtEl>
                                          <p:spTgt spid="24"/>
                                        </p:tgtEl>
                                      </p:cBhvr>
                                      <p:to x="100000" y="80000"/>
                                    </p:animScale>
                                    <p:animScale>
                                      <p:cBhvr>
                                        <p:cTn id="330" dur="166" decel="50000">
                                          <p:stCondLst>
                                            <p:cond delay="1338"/>
                                          </p:stCondLst>
                                        </p:cTn>
                                        <p:tgtEl>
                                          <p:spTgt spid="24"/>
                                        </p:tgtEl>
                                      </p:cBhvr>
                                      <p:to x="100000" y="100000"/>
                                    </p:animScale>
                                    <p:animScale>
                                      <p:cBhvr>
                                        <p:cTn id="331" dur="26">
                                          <p:stCondLst>
                                            <p:cond delay="1642"/>
                                          </p:stCondLst>
                                        </p:cTn>
                                        <p:tgtEl>
                                          <p:spTgt spid="24"/>
                                        </p:tgtEl>
                                      </p:cBhvr>
                                      <p:to x="100000" y="90000"/>
                                    </p:animScale>
                                    <p:animScale>
                                      <p:cBhvr>
                                        <p:cTn id="332" dur="166" decel="50000">
                                          <p:stCondLst>
                                            <p:cond delay="1668"/>
                                          </p:stCondLst>
                                        </p:cTn>
                                        <p:tgtEl>
                                          <p:spTgt spid="24"/>
                                        </p:tgtEl>
                                      </p:cBhvr>
                                      <p:to x="100000" y="100000"/>
                                    </p:animScale>
                                    <p:animScale>
                                      <p:cBhvr>
                                        <p:cTn id="333" dur="26">
                                          <p:stCondLst>
                                            <p:cond delay="1808"/>
                                          </p:stCondLst>
                                        </p:cTn>
                                        <p:tgtEl>
                                          <p:spTgt spid="24"/>
                                        </p:tgtEl>
                                      </p:cBhvr>
                                      <p:to x="100000" y="95000"/>
                                    </p:animScale>
                                    <p:animScale>
                                      <p:cBhvr>
                                        <p:cTn id="334" dur="166" decel="50000">
                                          <p:stCondLst>
                                            <p:cond delay="1834"/>
                                          </p:stCondLst>
                                        </p:cTn>
                                        <p:tgtEl>
                                          <p:spTgt spid="24"/>
                                        </p:tgtEl>
                                      </p:cBhvr>
                                      <p:to x="100000" y="100000"/>
                                    </p:animScale>
                                  </p:childTnLst>
                                </p:cTn>
                              </p:par>
                            </p:childTnLst>
                          </p:cTn>
                        </p:par>
                        <p:par>
                          <p:cTn id="335" fill="hold">
                            <p:stCondLst>
                              <p:cond delay="22000"/>
                            </p:stCondLst>
                            <p:childTnLst>
                              <p:par>
                                <p:cTn id="336" presetID="26" presetClass="entr" presetSubtype="0" fill="hold" grpId="0" nodeType="afterEffect">
                                  <p:stCondLst>
                                    <p:cond delay="0"/>
                                  </p:stCondLst>
                                  <p:childTnLst>
                                    <p:set>
                                      <p:cBhvr>
                                        <p:cTn id="337" dur="1" fill="hold">
                                          <p:stCondLst>
                                            <p:cond delay="0"/>
                                          </p:stCondLst>
                                        </p:cTn>
                                        <p:tgtEl>
                                          <p:spTgt spid="25"/>
                                        </p:tgtEl>
                                        <p:attrNameLst>
                                          <p:attrName>style.visibility</p:attrName>
                                        </p:attrNameLst>
                                      </p:cBhvr>
                                      <p:to>
                                        <p:strVal val="visible"/>
                                      </p:to>
                                    </p:set>
                                    <p:animEffect transition="in" filter="wipe(down)">
                                      <p:cBhvr>
                                        <p:cTn id="338" dur="580">
                                          <p:stCondLst>
                                            <p:cond delay="0"/>
                                          </p:stCondLst>
                                        </p:cTn>
                                        <p:tgtEl>
                                          <p:spTgt spid="25"/>
                                        </p:tgtEl>
                                      </p:cBhvr>
                                    </p:animEffect>
                                    <p:anim calcmode="lin" valueType="num">
                                      <p:cBhvr>
                                        <p:cTn id="339"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340"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341"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42"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43"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44" dur="26">
                                          <p:stCondLst>
                                            <p:cond delay="650"/>
                                          </p:stCondLst>
                                        </p:cTn>
                                        <p:tgtEl>
                                          <p:spTgt spid="25"/>
                                        </p:tgtEl>
                                      </p:cBhvr>
                                      <p:to x="100000" y="60000"/>
                                    </p:animScale>
                                    <p:animScale>
                                      <p:cBhvr>
                                        <p:cTn id="345" dur="166" decel="50000">
                                          <p:stCondLst>
                                            <p:cond delay="676"/>
                                          </p:stCondLst>
                                        </p:cTn>
                                        <p:tgtEl>
                                          <p:spTgt spid="25"/>
                                        </p:tgtEl>
                                      </p:cBhvr>
                                      <p:to x="100000" y="100000"/>
                                    </p:animScale>
                                    <p:animScale>
                                      <p:cBhvr>
                                        <p:cTn id="346" dur="26">
                                          <p:stCondLst>
                                            <p:cond delay="1312"/>
                                          </p:stCondLst>
                                        </p:cTn>
                                        <p:tgtEl>
                                          <p:spTgt spid="25"/>
                                        </p:tgtEl>
                                      </p:cBhvr>
                                      <p:to x="100000" y="80000"/>
                                    </p:animScale>
                                    <p:animScale>
                                      <p:cBhvr>
                                        <p:cTn id="347" dur="166" decel="50000">
                                          <p:stCondLst>
                                            <p:cond delay="1338"/>
                                          </p:stCondLst>
                                        </p:cTn>
                                        <p:tgtEl>
                                          <p:spTgt spid="25"/>
                                        </p:tgtEl>
                                      </p:cBhvr>
                                      <p:to x="100000" y="100000"/>
                                    </p:animScale>
                                    <p:animScale>
                                      <p:cBhvr>
                                        <p:cTn id="348" dur="26">
                                          <p:stCondLst>
                                            <p:cond delay="1642"/>
                                          </p:stCondLst>
                                        </p:cTn>
                                        <p:tgtEl>
                                          <p:spTgt spid="25"/>
                                        </p:tgtEl>
                                      </p:cBhvr>
                                      <p:to x="100000" y="90000"/>
                                    </p:animScale>
                                    <p:animScale>
                                      <p:cBhvr>
                                        <p:cTn id="349" dur="166" decel="50000">
                                          <p:stCondLst>
                                            <p:cond delay="1668"/>
                                          </p:stCondLst>
                                        </p:cTn>
                                        <p:tgtEl>
                                          <p:spTgt spid="25"/>
                                        </p:tgtEl>
                                      </p:cBhvr>
                                      <p:to x="100000" y="100000"/>
                                    </p:animScale>
                                    <p:animScale>
                                      <p:cBhvr>
                                        <p:cTn id="350" dur="26">
                                          <p:stCondLst>
                                            <p:cond delay="1808"/>
                                          </p:stCondLst>
                                        </p:cTn>
                                        <p:tgtEl>
                                          <p:spTgt spid="25"/>
                                        </p:tgtEl>
                                      </p:cBhvr>
                                      <p:to x="100000" y="95000"/>
                                    </p:animScale>
                                    <p:animScale>
                                      <p:cBhvr>
                                        <p:cTn id="351" dur="166" decel="50000">
                                          <p:stCondLst>
                                            <p:cond delay="1834"/>
                                          </p:stCondLst>
                                        </p:cTn>
                                        <p:tgtEl>
                                          <p:spTgt spid="25"/>
                                        </p:tgtEl>
                                      </p:cBhvr>
                                      <p:to x="100000" y="100000"/>
                                    </p:animScale>
                                  </p:childTnLst>
                                </p:cTn>
                              </p:par>
                            </p:childTnLst>
                          </p:cTn>
                        </p:par>
                        <p:par>
                          <p:cTn id="352" fill="hold">
                            <p:stCondLst>
                              <p:cond delay="24000"/>
                            </p:stCondLst>
                            <p:childTnLst>
                              <p:par>
                                <p:cTn id="353" presetID="26" presetClass="entr" presetSubtype="0" fill="hold" grpId="0" nodeType="afterEffect">
                                  <p:stCondLst>
                                    <p:cond delay="0"/>
                                  </p:stCondLst>
                                  <p:childTnLst>
                                    <p:set>
                                      <p:cBhvr>
                                        <p:cTn id="354" dur="1" fill="hold">
                                          <p:stCondLst>
                                            <p:cond delay="0"/>
                                          </p:stCondLst>
                                        </p:cTn>
                                        <p:tgtEl>
                                          <p:spTgt spid="26"/>
                                        </p:tgtEl>
                                        <p:attrNameLst>
                                          <p:attrName>style.visibility</p:attrName>
                                        </p:attrNameLst>
                                      </p:cBhvr>
                                      <p:to>
                                        <p:strVal val="visible"/>
                                      </p:to>
                                    </p:set>
                                    <p:animEffect transition="in" filter="wipe(down)">
                                      <p:cBhvr>
                                        <p:cTn id="355" dur="580">
                                          <p:stCondLst>
                                            <p:cond delay="0"/>
                                          </p:stCondLst>
                                        </p:cTn>
                                        <p:tgtEl>
                                          <p:spTgt spid="26"/>
                                        </p:tgtEl>
                                      </p:cBhvr>
                                    </p:animEffect>
                                    <p:anim calcmode="lin" valueType="num">
                                      <p:cBhvr>
                                        <p:cTn id="356"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357"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358"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359"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360"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361" dur="26">
                                          <p:stCondLst>
                                            <p:cond delay="650"/>
                                          </p:stCondLst>
                                        </p:cTn>
                                        <p:tgtEl>
                                          <p:spTgt spid="26"/>
                                        </p:tgtEl>
                                      </p:cBhvr>
                                      <p:to x="100000" y="60000"/>
                                    </p:animScale>
                                    <p:animScale>
                                      <p:cBhvr>
                                        <p:cTn id="362" dur="166" decel="50000">
                                          <p:stCondLst>
                                            <p:cond delay="676"/>
                                          </p:stCondLst>
                                        </p:cTn>
                                        <p:tgtEl>
                                          <p:spTgt spid="26"/>
                                        </p:tgtEl>
                                      </p:cBhvr>
                                      <p:to x="100000" y="100000"/>
                                    </p:animScale>
                                    <p:animScale>
                                      <p:cBhvr>
                                        <p:cTn id="363" dur="26">
                                          <p:stCondLst>
                                            <p:cond delay="1312"/>
                                          </p:stCondLst>
                                        </p:cTn>
                                        <p:tgtEl>
                                          <p:spTgt spid="26"/>
                                        </p:tgtEl>
                                      </p:cBhvr>
                                      <p:to x="100000" y="80000"/>
                                    </p:animScale>
                                    <p:animScale>
                                      <p:cBhvr>
                                        <p:cTn id="364" dur="166" decel="50000">
                                          <p:stCondLst>
                                            <p:cond delay="1338"/>
                                          </p:stCondLst>
                                        </p:cTn>
                                        <p:tgtEl>
                                          <p:spTgt spid="26"/>
                                        </p:tgtEl>
                                      </p:cBhvr>
                                      <p:to x="100000" y="100000"/>
                                    </p:animScale>
                                    <p:animScale>
                                      <p:cBhvr>
                                        <p:cTn id="365" dur="26">
                                          <p:stCondLst>
                                            <p:cond delay="1642"/>
                                          </p:stCondLst>
                                        </p:cTn>
                                        <p:tgtEl>
                                          <p:spTgt spid="26"/>
                                        </p:tgtEl>
                                      </p:cBhvr>
                                      <p:to x="100000" y="90000"/>
                                    </p:animScale>
                                    <p:animScale>
                                      <p:cBhvr>
                                        <p:cTn id="366" dur="166" decel="50000">
                                          <p:stCondLst>
                                            <p:cond delay="1668"/>
                                          </p:stCondLst>
                                        </p:cTn>
                                        <p:tgtEl>
                                          <p:spTgt spid="26"/>
                                        </p:tgtEl>
                                      </p:cBhvr>
                                      <p:to x="100000" y="100000"/>
                                    </p:animScale>
                                    <p:animScale>
                                      <p:cBhvr>
                                        <p:cTn id="367" dur="26">
                                          <p:stCondLst>
                                            <p:cond delay="1808"/>
                                          </p:stCondLst>
                                        </p:cTn>
                                        <p:tgtEl>
                                          <p:spTgt spid="26"/>
                                        </p:tgtEl>
                                      </p:cBhvr>
                                      <p:to x="100000" y="95000"/>
                                    </p:animScale>
                                    <p:animScale>
                                      <p:cBhvr>
                                        <p:cTn id="368" dur="166" decel="50000">
                                          <p:stCondLst>
                                            <p:cond delay="1834"/>
                                          </p:stCondLst>
                                        </p:cTn>
                                        <p:tgtEl>
                                          <p:spTgt spid="26"/>
                                        </p:tgtEl>
                                      </p:cBhvr>
                                      <p:to x="100000" y="100000"/>
                                    </p:animScale>
                                  </p:childTnLst>
                                </p:cTn>
                              </p:par>
                            </p:childTnLst>
                          </p:cTn>
                        </p:par>
                        <p:par>
                          <p:cTn id="369" fill="hold">
                            <p:stCondLst>
                              <p:cond delay="26000"/>
                            </p:stCondLst>
                            <p:childTnLst>
                              <p:par>
                                <p:cTn id="370" presetID="26" presetClass="entr" presetSubtype="0" fill="hold" grpId="0" nodeType="afterEffect">
                                  <p:stCondLst>
                                    <p:cond delay="0"/>
                                  </p:stCondLst>
                                  <p:childTnLst>
                                    <p:set>
                                      <p:cBhvr>
                                        <p:cTn id="371" dur="1" fill="hold">
                                          <p:stCondLst>
                                            <p:cond delay="0"/>
                                          </p:stCondLst>
                                        </p:cTn>
                                        <p:tgtEl>
                                          <p:spTgt spid="27"/>
                                        </p:tgtEl>
                                        <p:attrNameLst>
                                          <p:attrName>style.visibility</p:attrName>
                                        </p:attrNameLst>
                                      </p:cBhvr>
                                      <p:to>
                                        <p:strVal val="visible"/>
                                      </p:to>
                                    </p:set>
                                    <p:animEffect transition="in" filter="wipe(down)">
                                      <p:cBhvr>
                                        <p:cTn id="372" dur="580">
                                          <p:stCondLst>
                                            <p:cond delay="0"/>
                                          </p:stCondLst>
                                        </p:cTn>
                                        <p:tgtEl>
                                          <p:spTgt spid="27"/>
                                        </p:tgtEl>
                                      </p:cBhvr>
                                    </p:animEffect>
                                    <p:anim calcmode="lin" valueType="num">
                                      <p:cBhvr>
                                        <p:cTn id="373"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374"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375"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376"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377"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378" dur="26">
                                          <p:stCondLst>
                                            <p:cond delay="650"/>
                                          </p:stCondLst>
                                        </p:cTn>
                                        <p:tgtEl>
                                          <p:spTgt spid="27"/>
                                        </p:tgtEl>
                                      </p:cBhvr>
                                      <p:to x="100000" y="60000"/>
                                    </p:animScale>
                                    <p:animScale>
                                      <p:cBhvr>
                                        <p:cTn id="379" dur="166" decel="50000">
                                          <p:stCondLst>
                                            <p:cond delay="676"/>
                                          </p:stCondLst>
                                        </p:cTn>
                                        <p:tgtEl>
                                          <p:spTgt spid="27"/>
                                        </p:tgtEl>
                                      </p:cBhvr>
                                      <p:to x="100000" y="100000"/>
                                    </p:animScale>
                                    <p:animScale>
                                      <p:cBhvr>
                                        <p:cTn id="380" dur="26">
                                          <p:stCondLst>
                                            <p:cond delay="1312"/>
                                          </p:stCondLst>
                                        </p:cTn>
                                        <p:tgtEl>
                                          <p:spTgt spid="27"/>
                                        </p:tgtEl>
                                      </p:cBhvr>
                                      <p:to x="100000" y="80000"/>
                                    </p:animScale>
                                    <p:animScale>
                                      <p:cBhvr>
                                        <p:cTn id="381" dur="166" decel="50000">
                                          <p:stCondLst>
                                            <p:cond delay="1338"/>
                                          </p:stCondLst>
                                        </p:cTn>
                                        <p:tgtEl>
                                          <p:spTgt spid="27"/>
                                        </p:tgtEl>
                                      </p:cBhvr>
                                      <p:to x="100000" y="100000"/>
                                    </p:animScale>
                                    <p:animScale>
                                      <p:cBhvr>
                                        <p:cTn id="382" dur="26">
                                          <p:stCondLst>
                                            <p:cond delay="1642"/>
                                          </p:stCondLst>
                                        </p:cTn>
                                        <p:tgtEl>
                                          <p:spTgt spid="27"/>
                                        </p:tgtEl>
                                      </p:cBhvr>
                                      <p:to x="100000" y="90000"/>
                                    </p:animScale>
                                    <p:animScale>
                                      <p:cBhvr>
                                        <p:cTn id="383" dur="166" decel="50000">
                                          <p:stCondLst>
                                            <p:cond delay="1668"/>
                                          </p:stCondLst>
                                        </p:cTn>
                                        <p:tgtEl>
                                          <p:spTgt spid="27"/>
                                        </p:tgtEl>
                                      </p:cBhvr>
                                      <p:to x="100000" y="100000"/>
                                    </p:animScale>
                                    <p:animScale>
                                      <p:cBhvr>
                                        <p:cTn id="384" dur="26">
                                          <p:stCondLst>
                                            <p:cond delay="1808"/>
                                          </p:stCondLst>
                                        </p:cTn>
                                        <p:tgtEl>
                                          <p:spTgt spid="27"/>
                                        </p:tgtEl>
                                      </p:cBhvr>
                                      <p:to x="100000" y="95000"/>
                                    </p:animScale>
                                    <p:animScale>
                                      <p:cBhvr>
                                        <p:cTn id="385" dur="166" decel="50000">
                                          <p:stCondLst>
                                            <p:cond delay="1834"/>
                                          </p:stCondLst>
                                        </p:cTn>
                                        <p:tgtEl>
                                          <p:spTgt spid="27"/>
                                        </p:tgtEl>
                                      </p:cBhvr>
                                      <p:to x="100000" y="100000"/>
                                    </p:animScale>
                                  </p:childTnLst>
                                </p:cTn>
                              </p:par>
                            </p:childTnLst>
                          </p:cTn>
                        </p:par>
                        <p:par>
                          <p:cTn id="386" fill="hold">
                            <p:stCondLst>
                              <p:cond delay="28000"/>
                            </p:stCondLst>
                            <p:childTnLst>
                              <p:par>
                                <p:cTn id="387" presetID="26" presetClass="entr" presetSubtype="0" fill="hold" grpId="0" nodeType="afterEffect">
                                  <p:stCondLst>
                                    <p:cond delay="0"/>
                                  </p:stCondLst>
                                  <p:childTnLst>
                                    <p:set>
                                      <p:cBhvr>
                                        <p:cTn id="388" dur="1" fill="hold">
                                          <p:stCondLst>
                                            <p:cond delay="0"/>
                                          </p:stCondLst>
                                        </p:cTn>
                                        <p:tgtEl>
                                          <p:spTgt spid="28"/>
                                        </p:tgtEl>
                                        <p:attrNameLst>
                                          <p:attrName>style.visibility</p:attrName>
                                        </p:attrNameLst>
                                      </p:cBhvr>
                                      <p:to>
                                        <p:strVal val="visible"/>
                                      </p:to>
                                    </p:set>
                                    <p:animEffect transition="in" filter="wipe(down)">
                                      <p:cBhvr>
                                        <p:cTn id="389" dur="580">
                                          <p:stCondLst>
                                            <p:cond delay="0"/>
                                          </p:stCondLst>
                                        </p:cTn>
                                        <p:tgtEl>
                                          <p:spTgt spid="28"/>
                                        </p:tgtEl>
                                      </p:cBhvr>
                                    </p:animEffect>
                                    <p:anim calcmode="lin" valueType="num">
                                      <p:cBhvr>
                                        <p:cTn id="39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39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39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39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39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395" dur="26">
                                          <p:stCondLst>
                                            <p:cond delay="650"/>
                                          </p:stCondLst>
                                        </p:cTn>
                                        <p:tgtEl>
                                          <p:spTgt spid="28"/>
                                        </p:tgtEl>
                                      </p:cBhvr>
                                      <p:to x="100000" y="60000"/>
                                    </p:animScale>
                                    <p:animScale>
                                      <p:cBhvr>
                                        <p:cTn id="396" dur="166" decel="50000">
                                          <p:stCondLst>
                                            <p:cond delay="676"/>
                                          </p:stCondLst>
                                        </p:cTn>
                                        <p:tgtEl>
                                          <p:spTgt spid="28"/>
                                        </p:tgtEl>
                                      </p:cBhvr>
                                      <p:to x="100000" y="100000"/>
                                    </p:animScale>
                                    <p:animScale>
                                      <p:cBhvr>
                                        <p:cTn id="397" dur="26">
                                          <p:stCondLst>
                                            <p:cond delay="1312"/>
                                          </p:stCondLst>
                                        </p:cTn>
                                        <p:tgtEl>
                                          <p:spTgt spid="28"/>
                                        </p:tgtEl>
                                      </p:cBhvr>
                                      <p:to x="100000" y="80000"/>
                                    </p:animScale>
                                    <p:animScale>
                                      <p:cBhvr>
                                        <p:cTn id="398" dur="166" decel="50000">
                                          <p:stCondLst>
                                            <p:cond delay="1338"/>
                                          </p:stCondLst>
                                        </p:cTn>
                                        <p:tgtEl>
                                          <p:spTgt spid="28"/>
                                        </p:tgtEl>
                                      </p:cBhvr>
                                      <p:to x="100000" y="100000"/>
                                    </p:animScale>
                                    <p:animScale>
                                      <p:cBhvr>
                                        <p:cTn id="399" dur="26">
                                          <p:stCondLst>
                                            <p:cond delay="1642"/>
                                          </p:stCondLst>
                                        </p:cTn>
                                        <p:tgtEl>
                                          <p:spTgt spid="28"/>
                                        </p:tgtEl>
                                      </p:cBhvr>
                                      <p:to x="100000" y="90000"/>
                                    </p:animScale>
                                    <p:animScale>
                                      <p:cBhvr>
                                        <p:cTn id="400" dur="166" decel="50000">
                                          <p:stCondLst>
                                            <p:cond delay="1668"/>
                                          </p:stCondLst>
                                        </p:cTn>
                                        <p:tgtEl>
                                          <p:spTgt spid="28"/>
                                        </p:tgtEl>
                                      </p:cBhvr>
                                      <p:to x="100000" y="100000"/>
                                    </p:animScale>
                                    <p:animScale>
                                      <p:cBhvr>
                                        <p:cTn id="401" dur="26">
                                          <p:stCondLst>
                                            <p:cond delay="1808"/>
                                          </p:stCondLst>
                                        </p:cTn>
                                        <p:tgtEl>
                                          <p:spTgt spid="28"/>
                                        </p:tgtEl>
                                      </p:cBhvr>
                                      <p:to x="100000" y="95000"/>
                                    </p:animScale>
                                    <p:animScale>
                                      <p:cBhvr>
                                        <p:cTn id="402" dur="166" decel="50000">
                                          <p:stCondLst>
                                            <p:cond delay="1834"/>
                                          </p:stCondLst>
                                        </p:cTn>
                                        <p:tgtEl>
                                          <p:spTgt spid="28"/>
                                        </p:tgtEl>
                                      </p:cBhvr>
                                      <p:to x="100000" y="100000"/>
                                    </p:animScale>
                                  </p:childTnLst>
                                </p:cTn>
                              </p:par>
                            </p:childTnLst>
                          </p:cTn>
                        </p:par>
                        <p:par>
                          <p:cTn id="403" fill="hold">
                            <p:stCondLst>
                              <p:cond delay="30000"/>
                            </p:stCondLst>
                            <p:childTnLst>
                              <p:par>
                                <p:cTn id="404" presetID="26" presetClass="entr" presetSubtype="0" fill="hold" grpId="0" nodeType="afterEffect">
                                  <p:stCondLst>
                                    <p:cond delay="0"/>
                                  </p:stCondLst>
                                  <p:childTnLst>
                                    <p:set>
                                      <p:cBhvr>
                                        <p:cTn id="405" dur="1" fill="hold">
                                          <p:stCondLst>
                                            <p:cond delay="0"/>
                                          </p:stCondLst>
                                        </p:cTn>
                                        <p:tgtEl>
                                          <p:spTgt spid="29"/>
                                        </p:tgtEl>
                                        <p:attrNameLst>
                                          <p:attrName>style.visibility</p:attrName>
                                        </p:attrNameLst>
                                      </p:cBhvr>
                                      <p:to>
                                        <p:strVal val="visible"/>
                                      </p:to>
                                    </p:set>
                                    <p:animEffect transition="in" filter="wipe(down)">
                                      <p:cBhvr>
                                        <p:cTn id="406" dur="580">
                                          <p:stCondLst>
                                            <p:cond delay="0"/>
                                          </p:stCondLst>
                                        </p:cTn>
                                        <p:tgtEl>
                                          <p:spTgt spid="29"/>
                                        </p:tgtEl>
                                      </p:cBhvr>
                                    </p:animEffect>
                                    <p:anim calcmode="lin" valueType="num">
                                      <p:cBhvr>
                                        <p:cTn id="407"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408"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409"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410"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411"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412" dur="26">
                                          <p:stCondLst>
                                            <p:cond delay="650"/>
                                          </p:stCondLst>
                                        </p:cTn>
                                        <p:tgtEl>
                                          <p:spTgt spid="29"/>
                                        </p:tgtEl>
                                      </p:cBhvr>
                                      <p:to x="100000" y="60000"/>
                                    </p:animScale>
                                    <p:animScale>
                                      <p:cBhvr>
                                        <p:cTn id="413" dur="166" decel="50000">
                                          <p:stCondLst>
                                            <p:cond delay="676"/>
                                          </p:stCondLst>
                                        </p:cTn>
                                        <p:tgtEl>
                                          <p:spTgt spid="29"/>
                                        </p:tgtEl>
                                      </p:cBhvr>
                                      <p:to x="100000" y="100000"/>
                                    </p:animScale>
                                    <p:animScale>
                                      <p:cBhvr>
                                        <p:cTn id="414" dur="26">
                                          <p:stCondLst>
                                            <p:cond delay="1312"/>
                                          </p:stCondLst>
                                        </p:cTn>
                                        <p:tgtEl>
                                          <p:spTgt spid="29"/>
                                        </p:tgtEl>
                                      </p:cBhvr>
                                      <p:to x="100000" y="80000"/>
                                    </p:animScale>
                                    <p:animScale>
                                      <p:cBhvr>
                                        <p:cTn id="415" dur="166" decel="50000">
                                          <p:stCondLst>
                                            <p:cond delay="1338"/>
                                          </p:stCondLst>
                                        </p:cTn>
                                        <p:tgtEl>
                                          <p:spTgt spid="29"/>
                                        </p:tgtEl>
                                      </p:cBhvr>
                                      <p:to x="100000" y="100000"/>
                                    </p:animScale>
                                    <p:animScale>
                                      <p:cBhvr>
                                        <p:cTn id="416" dur="26">
                                          <p:stCondLst>
                                            <p:cond delay="1642"/>
                                          </p:stCondLst>
                                        </p:cTn>
                                        <p:tgtEl>
                                          <p:spTgt spid="29"/>
                                        </p:tgtEl>
                                      </p:cBhvr>
                                      <p:to x="100000" y="90000"/>
                                    </p:animScale>
                                    <p:animScale>
                                      <p:cBhvr>
                                        <p:cTn id="417" dur="166" decel="50000">
                                          <p:stCondLst>
                                            <p:cond delay="1668"/>
                                          </p:stCondLst>
                                        </p:cTn>
                                        <p:tgtEl>
                                          <p:spTgt spid="29"/>
                                        </p:tgtEl>
                                      </p:cBhvr>
                                      <p:to x="100000" y="100000"/>
                                    </p:animScale>
                                    <p:animScale>
                                      <p:cBhvr>
                                        <p:cTn id="418" dur="26">
                                          <p:stCondLst>
                                            <p:cond delay="1808"/>
                                          </p:stCondLst>
                                        </p:cTn>
                                        <p:tgtEl>
                                          <p:spTgt spid="29"/>
                                        </p:tgtEl>
                                      </p:cBhvr>
                                      <p:to x="100000" y="95000"/>
                                    </p:animScale>
                                    <p:animScale>
                                      <p:cBhvr>
                                        <p:cTn id="419" dur="166" decel="50000">
                                          <p:stCondLst>
                                            <p:cond delay="1834"/>
                                          </p:stCondLst>
                                        </p:cTn>
                                        <p:tgtEl>
                                          <p:spTgt spid="29"/>
                                        </p:tgtEl>
                                      </p:cBhvr>
                                      <p:to x="100000" y="100000"/>
                                    </p:animScale>
                                  </p:childTnLst>
                                </p:cTn>
                              </p:par>
                            </p:childTnLst>
                          </p:cTn>
                        </p:par>
                        <p:par>
                          <p:cTn id="420" fill="hold">
                            <p:stCondLst>
                              <p:cond delay="32000"/>
                            </p:stCondLst>
                            <p:childTnLst>
                              <p:par>
                                <p:cTn id="421" presetID="26" presetClass="entr" presetSubtype="0" fill="hold" grpId="0" nodeType="afterEffect">
                                  <p:stCondLst>
                                    <p:cond delay="0"/>
                                  </p:stCondLst>
                                  <p:childTnLst>
                                    <p:set>
                                      <p:cBhvr>
                                        <p:cTn id="422" dur="1" fill="hold">
                                          <p:stCondLst>
                                            <p:cond delay="0"/>
                                          </p:stCondLst>
                                        </p:cTn>
                                        <p:tgtEl>
                                          <p:spTgt spid="30"/>
                                        </p:tgtEl>
                                        <p:attrNameLst>
                                          <p:attrName>style.visibility</p:attrName>
                                        </p:attrNameLst>
                                      </p:cBhvr>
                                      <p:to>
                                        <p:strVal val="visible"/>
                                      </p:to>
                                    </p:set>
                                    <p:animEffect transition="in" filter="wipe(down)">
                                      <p:cBhvr>
                                        <p:cTn id="423" dur="580">
                                          <p:stCondLst>
                                            <p:cond delay="0"/>
                                          </p:stCondLst>
                                        </p:cTn>
                                        <p:tgtEl>
                                          <p:spTgt spid="30"/>
                                        </p:tgtEl>
                                      </p:cBhvr>
                                    </p:animEffect>
                                    <p:anim calcmode="lin" valueType="num">
                                      <p:cBhvr>
                                        <p:cTn id="42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42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42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42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42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429" dur="26">
                                          <p:stCondLst>
                                            <p:cond delay="650"/>
                                          </p:stCondLst>
                                        </p:cTn>
                                        <p:tgtEl>
                                          <p:spTgt spid="30"/>
                                        </p:tgtEl>
                                      </p:cBhvr>
                                      <p:to x="100000" y="60000"/>
                                    </p:animScale>
                                    <p:animScale>
                                      <p:cBhvr>
                                        <p:cTn id="430" dur="166" decel="50000">
                                          <p:stCondLst>
                                            <p:cond delay="676"/>
                                          </p:stCondLst>
                                        </p:cTn>
                                        <p:tgtEl>
                                          <p:spTgt spid="30"/>
                                        </p:tgtEl>
                                      </p:cBhvr>
                                      <p:to x="100000" y="100000"/>
                                    </p:animScale>
                                    <p:animScale>
                                      <p:cBhvr>
                                        <p:cTn id="431" dur="26">
                                          <p:stCondLst>
                                            <p:cond delay="1312"/>
                                          </p:stCondLst>
                                        </p:cTn>
                                        <p:tgtEl>
                                          <p:spTgt spid="30"/>
                                        </p:tgtEl>
                                      </p:cBhvr>
                                      <p:to x="100000" y="80000"/>
                                    </p:animScale>
                                    <p:animScale>
                                      <p:cBhvr>
                                        <p:cTn id="432" dur="166" decel="50000">
                                          <p:stCondLst>
                                            <p:cond delay="1338"/>
                                          </p:stCondLst>
                                        </p:cTn>
                                        <p:tgtEl>
                                          <p:spTgt spid="30"/>
                                        </p:tgtEl>
                                      </p:cBhvr>
                                      <p:to x="100000" y="100000"/>
                                    </p:animScale>
                                    <p:animScale>
                                      <p:cBhvr>
                                        <p:cTn id="433" dur="26">
                                          <p:stCondLst>
                                            <p:cond delay="1642"/>
                                          </p:stCondLst>
                                        </p:cTn>
                                        <p:tgtEl>
                                          <p:spTgt spid="30"/>
                                        </p:tgtEl>
                                      </p:cBhvr>
                                      <p:to x="100000" y="90000"/>
                                    </p:animScale>
                                    <p:animScale>
                                      <p:cBhvr>
                                        <p:cTn id="434" dur="166" decel="50000">
                                          <p:stCondLst>
                                            <p:cond delay="1668"/>
                                          </p:stCondLst>
                                        </p:cTn>
                                        <p:tgtEl>
                                          <p:spTgt spid="30"/>
                                        </p:tgtEl>
                                      </p:cBhvr>
                                      <p:to x="100000" y="100000"/>
                                    </p:animScale>
                                    <p:animScale>
                                      <p:cBhvr>
                                        <p:cTn id="435" dur="26">
                                          <p:stCondLst>
                                            <p:cond delay="1808"/>
                                          </p:stCondLst>
                                        </p:cTn>
                                        <p:tgtEl>
                                          <p:spTgt spid="30"/>
                                        </p:tgtEl>
                                      </p:cBhvr>
                                      <p:to x="100000" y="95000"/>
                                    </p:animScale>
                                    <p:animScale>
                                      <p:cBhvr>
                                        <p:cTn id="436" dur="166" decel="50000">
                                          <p:stCondLst>
                                            <p:cond delay="1834"/>
                                          </p:stCondLst>
                                        </p:cTn>
                                        <p:tgtEl>
                                          <p:spTgt spid="30"/>
                                        </p:tgtEl>
                                      </p:cBhvr>
                                      <p:to x="100000" y="100000"/>
                                    </p:animScale>
                                  </p:childTnLst>
                                </p:cTn>
                              </p:par>
                            </p:childTnLst>
                          </p:cTn>
                        </p:par>
                        <p:par>
                          <p:cTn id="437" fill="hold">
                            <p:stCondLst>
                              <p:cond delay="34000"/>
                            </p:stCondLst>
                            <p:childTnLst>
                              <p:par>
                                <p:cTn id="438" presetID="26" presetClass="entr" presetSubtype="0" fill="hold" grpId="0" nodeType="afterEffect">
                                  <p:stCondLst>
                                    <p:cond delay="0"/>
                                  </p:stCondLst>
                                  <p:childTnLst>
                                    <p:set>
                                      <p:cBhvr>
                                        <p:cTn id="439" dur="1" fill="hold">
                                          <p:stCondLst>
                                            <p:cond delay="0"/>
                                          </p:stCondLst>
                                        </p:cTn>
                                        <p:tgtEl>
                                          <p:spTgt spid="31"/>
                                        </p:tgtEl>
                                        <p:attrNameLst>
                                          <p:attrName>style.visibility</p:attrName>
                                        </p:attrNameLst>
                                      </p:cBhvr>
                                      <p:to>
                                        <p:strVal val="visible"/>
                                      </p:to>
                                    </p:set>
                                    <p:animEffect transition="in" filter="wipe(down)">
                                      <p:cBhvr>
                                        <p:cTn id="440" dur="580">
                                          <p:stCondLst>
                                            <p:cond delay="0"/>
                                          </p:stCondLst>
                                        </p:cTn>
                                        <p:tgtEl>
                                          <p:spTgt spid="31"/>
                                        </p:tgtEl>
                                      </p:cBhvr>
                                    </p:animEffect>
                                    <p:anim calcmode="lin" valueType="num">
                                      <p:cBhvr>
                                        <p:cTn id="441"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442"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443"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444"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445"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446" dur="26">
                                          <p:stCondLst>
                                            <p:cond delay="650"/>
                                          </p:stCondLst>
                                        </p:cTn>
                                        <p:tgtEl>
                                          <p:spTgt spid="31"/>
                                        </p:tgtEl>
                                      </p:cBhvr>
                                      <p:to x="100000" y="60000"/>
                                    </p:animScale>
                                    <p:animScale>
                                      <p:cBhvr>
                                        <p:cTn id="447" dur="166" decel="50000">
                                          <p:stCondLst>
                                            <p:cond delay="676"/>
                                          </p:stCondLst>
                                        </p:cTn>
                                        <p:tgtEl>
                                          <p:spTgt spid="31"/>
                                        </p:tgtEl>
                                      </p:cBhvr>
                                      <p:to x="100000" y="100000"/>
                                    </p:animScale>
                                    <p:animScale>
                                      <p:cBhvr>
                                        <p:cTn id="448" dur="26">
                                          <p:stCondLst>
                                            <p:cond delay="1312"/>
                                          </p:stCondLst>
                                        </p:cTn>
                                        <p:tgtEl>
                                          <p:spTgt spid="31"/>
                                        </p:tgtEl>
                                      </p:cBhvr>
                                      <p:to x="100000" y="80000"/>
                                    </p:animScale>
                                    <p:animScale>
                                      <p:cBhvr>
                                        <p:cTn id="449" dur="166" decel="50000">
                                          <p:stCondLst>
                                            <p:cond delay="1338"/>
                                          </p:stCondLst>
                                        </p:cTn>
                                        <p:tgtEl>
                                          <p:spTgt spid="31"/>
                                        </p:tgtEl>
                                      </p:cBhvr>
                                      <p:to x="100000" y="100000"/>
                                    </p:animScale>
                                    <p:animScale>
                                      <p:cBhvr>
                                        <p:cTn id="450" dur="26">
                                          <p:stCondLst>
                                            <p:cond delay="1642"/>
                                          </p:stCondLst>
                                        </p:cTn>
                                        <p:tgtEl>
                                          <p:spTgt spid="31"/>
                                        </p:tgtEl>
                                      </p:cBhvr>
                                      <p:to x="100000" y="90000"/>
                                    </p:animScale>
                                    <p:animScale>
                                      <p:cBhvr>
                                        <p:cTn id="451" dur="166" decel="50000">
                                          <p:stCondLst>
                                            <p:cond delay="1668"/>
                                          </p:stCondLst>
                                        </p:cTn>
                                        <p:tgtEl>
                                          <p:spTgt spid="31"/>
                                        </p:tgtEl>
                                      </p:cBhvr>
                                      <p:to x="100000" y="100000"/>
                                    </p:animScale>
                                    <p:animScale>
                                      <p:cBhvr>
                                        <p:cTn id="452" dur="26">
                                          <p:stCondLst>
                                            <p:cond delay="1808"/>
                                          </p:stCondLst>
                                        </p:cTn>
                                        <p:tgtEl>
                                          <p:spTgt spid="31"/>
                                        </p:tgtEl>
                                      </p:cBhvr>
                                      <p:to x="100000" y="95000"/>
                                    </p:animScale>
                                    <p:animScale>
                                      <p:cBhvr>
                                        <p:cTn id="453" dur="166" decel="50000">
                                          <p:stCondLst>
                                            <p:cond delay="1834"/>
                                          </p:stCondLst>
                                        </p:cTn>
                                        <p:tgtEl>
                                          <p:spTgt spid="31"/>
                                        </p:tgtEl>
                                      </p:cBhvr>
                                      <p:to x="100000" y="100000"/>
                                    </p:animScale>
                                  </p:childTnLst>
                                </p:cTn>
                              </p:par>
                            </p:childTnLst>
                          </p:cTn>
                        </p:par>
                        <p:par>
                          <p:cTn id="454" fill="hold">
                            <p:stCondLst>
                              <p:cond delay="36000"/>
                            </p:stCondLst>
                            <p:childTnLst>
                              <p:par>
                                <p:cTn id="455" presetID="26" presetClass="entr" presetSubtype="0" fill="hold" grpId="0" nodeType="afterEffect">
                                  <p:stCondLst>
                                    <p:cond delay="0"/>
                                  </p:stCondLst>
                                  <p:childTnLst>
                                    <p:set>
                                      <p:cBhvr>
                                        <p:cTn id="456" dur="1" fill="hold">
                                          <p:stCondLst>
                                            <p:cond delay="0"/>
                                          </p:stCondLst>
                                        </p:cTn>
                                        <p:tgtEl>
                                          <p:spTgt spid="32"/>
                                        </p:tgtEl>
                                        <p:attrNameLst>
                                          <p:attrName>style.visibility</p:attrName>
                                        </p:attrNameLst>
                                      </p:cBhvr>
                                      <p:to>
                                        <p:strVal val="visible"/>
                                      </p:to>
                                    </p:set>
                                    <p:animEffect transition="in" filter="wipe(down)">
                                      <p:cBhvr>
                                        <p:cTn id="457" dur="580">
                                          <p:stCondLst>
                                            <p:cond delay="0"/>
                                          </p:stCondLst>
                                        </p:cTn>
                                        <p:tgtEl>
                                          <p:spTgt spid="32"/>
                                        </p:tgtEl>
                                      </p:cBhvr>
                                    </p:animEffect>
                                    <p:anim calcmode="lin" valueType="num">
                                      <p:cBhvr>
                                        <p:cTn id="45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45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46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46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46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463" dur="26">
                                          <p:stCondLst>
                                            <p:cond delay="650"/>
                                          </p:stCondLst>
                                        </p:cTn>
                                        <p:tgtEl>
                                          <p:spTgt spid="32"/>
                                        </p:tgtEl>
                                      </p:cBhvr>
                                      <p:to x="100000" y="60000"/>
                                    </p:animScale>
                                    <p:animScale>
                                      <p:cBhvr>
                                        <p:cTn id="464" dur="166" decel="50000">
                                          <p:stCondLst>
                                            <p:cond delay="676"/>
                                          </p:stCondLst>
                                        </p:cTn>
                                        <p:tgtEl>
                                          <p:spTgt spid="32"/>
                                        </p:tgtEl>
                                      </p:cBhvr>
                                      <p:to x="100000" y="100000"/>
                                    </p:animScale>
                                    <p:animScale>
                                      <p:cBhvr>
                                        <p:cTn id="465" dur="26">
                                          <p:stCondLst>
                                            <p:cond delay="1312"/>
                                          </p:stCondLst>
                                        </p:cTn>
                                        <p:tgtEl>
                                          <p:spTgt spid="32"/>
                                        </p:tgtEl>
                                      </p:cBhvr>
                                      <p:to x="100000" y="80000"/>
                                    </p:animScale>
                                    <p:animScale>
                                      <p:cBhvr>
                                        <p:cTn id="466" dur="166" decel="50000">
                                          <p:stCondLst>
                                            <p:cond delay="1338"/>
                                          </p:stCondLst>
                                        </p:cTn>
                                        <p:tgtEl>
                                          <p:spTgt spid="32"/>
                                        </p:tgtEl>
                                      </p:cBhvr>
                                      <p:to x="100000" y="100000"/>
                                    </p:animScale>
                                    <p:animScale>
                                      <p:cBhvr>
                                        <p:cTn id="467" dur="26">
                                          <p:stCondLst>
                                            <p:cond delay="1642"/>
                                          </p:stCondLst>
                                        </p:cTn>
                                        <p:tgtEl>
                                          <p:spTgt spid="32"/>
                                        </p:tgtEl>
                                      </p:cBhvr>
                                      <p:to x="100000" y="90000"/>
                                    </p:animScale>
                                    <p:animScale>
                                      <p:cBhvr>
                                        <p:cTn id="468" dur="166" decel="50000">
                                          <p:stCondLst>
                                            <p:cond delay="1668"/>
                                          </p:stCondLst>
                                        </p:cTn>
                                        <p:tgtEl>
                                          <p:spTgt spid="32"/>
                                        </p:tgtEl>
                                      </p:cBhvr>
                                      <p:to x="100000" y="100000"/>
                                    </p:animScale>
                                    <p:animScale>
                                      <p:cBhvr>
                                        <p:cTn id="469" dur="26">
                                          <p:stCondLst>
                                            <p:cond delay="1808"/>
                                          </p:stCondLst>
                                        </p:cTn>
                                        <p:tgtEl>
                                          <p:spTgt spid="32"/>
                                        </p:tgtEl>
                                      </p:cBhvr>
                                      <p:to x="100000" y="95000"/>
                                    </p:animScale>
                                    <p:animScale>
                                      <p:cBhvr>
                                        <p:cTn id="470" dur="166" decel="50000">
                                          <p:stCondLst>
                                            <p:cond delay="1834"/>
                                          </p:stCondLst>
                                        </p:cTn>
                                        <p:tgtEl>
                                          <p:spTgt spid="32"/>
                                        </p:tgtEl>
                                      </p:cBhvr>
                                      <p:to x="100000" y="100000"/>
                                    </p:animScale>
                                  </p:childTnLst>
                                </p:cTn>
                              </p:par>
                            </p:childTnLst>
                          </p:cTn>
                        </p:par>
                        <p:par>
                          <p:cTn id="471" fill="hold">
                            <p:stCondLst>
                              <p:cond delay="38000"/>
                            </p:stCondLst>
                            <p:childTnLst>
                              <p:par>
                                <p:cTn id="472" presetID="26" presetClass="entr" presetSubtype="0" fill="hold" grpId="0" nodeType="afterEffect">
                                  <p:stCondLst>
                                    <p:cond delay="0"/>
                                  </p:stCondLst>
                                  <p:childTnLst>
                                    <p:set>
                                      <p:cBhvr>
                                        <p:cTn id="473" dur="1" fill="hold">
                                          <p:stCondLst>
                                            <p:cond delay="0"/>
                                          </p:stCondLst>
                                        </p:cTn>
                                        <p:tgtEl>
                                          <p:spTgt spid="33"/>
                                        </p:tgtEl>
                                        <p:attrNameLst>
                                          <p:attrName>style.visibility</p:attrName>
                                        </p:attrNameLst>
                                      </p:cBhvr>
                                      <p:to>
                                        <p:strVal val="visible"/>
                                      </p:to>
                                    </p:set>
                                    <p:animEffect transition="in" filter="wipe(down)">
                                      <p:cBhvr>
                                        <p:cTn id="474" dur="580">
                                          <p:stCondLst>
                                            <p:cond delay="0"/>
                                          </p:stCondLst>
                                        </p:cTn>
                                        <p:tgtEl>
                                          <p:spTgt spid="33"/>
                                        </p:tgtEl>
                                      </p:cBhvr>
                                    </p:animEffect>
                                    <p:anim calcmode="lin" valueType="num">
                                      <p:cBhvr>
                                        <p:cTn id="475"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476"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477"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478"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479"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480" dur="26">
                                          <p:stCondLst>
                                            <p:cond delay="650"/>
                                          </p:stCondLst>
                                        </p:cTn>
                                        <p:tgtEl>
                                          <p:spTgt spid="33"/>
                                        </p:tgtEl>
                                      </p:cBhvr>
                                      <p:to x="100000" y="60000"/>
                                    </p:animScale>
                                    <p:animScale>
                                      <p:cBhvr>
                                        <p:cTn id="481" dur="166" decel="50000">
                                          <p:stCondLst>
                                            <p:cond delay="676"/>
                                          </p:stCondLst>
                                        </p:cTn>
                                        <p:tgtEl>
                                          <p:spTgt spid="33"/>
                                        </p:tgtEl>
                                      </p:cBhvr>
                                      <p:to x="100000" y="100000"/>
                                    </p:animScale>
                                    <p:animScale>
                                      <p:cBhvr>
                                        <p:cTn id="482" dur="26">
                                          <p:stCondLst>
                                            <p:cond delay="1312"/>
                                          </p:stCondLst>
                                        </p:cTn>
                                        <p:tgtEl>
                                          <p:spTgt spid="33"/>
                                        </p:tgtEl>
                                      </p:cBhvr>
                                      <p:to x="100000" y="80000"/>
                                    </p:animScale>
                                    <p:animScale>
                                      <p:cBhvr>
                                        <p:cTn id="483" dur="166" decel="50000">
                                          <p:stCondLst>
                                            <p:cond delay="1338"/>
                                          </p:stCondLst>
                                        </p:cTn>
                                        <p:tgtEl>
                                          <p:spTgt spid="33"/>
                                        </p:tgtEl>
                                      </p:cBhvr>
                                      <p:to x="100000" y="100000"/>
                                    </p:animScale>
                                    <p:animScale>
                                      <p:cBhvr>
                                        <p:cTn id="484" dur="26">
                                          <p:stCondLst>
                                            <p:cond delay="1642"/>
                                          </p:stCondLst>
                                        </p:cTn>
                                        <p:tgtEl>
                                          <p:spTgt spid="33"/>
                                        </p:tgtEl>
                                      </p:cBhvr>
                                      <p:to x="100000" y="90000"/>
                                    </p:animScale>
                                    <p:animScale>
                                      <p:cBhvr>
                                        <p:cTn id="485" dur="166" decel="50000">
                                          <p:stCondLst>
                                            <p:cond delay="1668"/>
                                          </p:stCondLst>
                                        </p:cTn>
                                        <p:tgtEl>
                                          <p:spTgt spid="33"/>
                                        </p:tgtEl>
                                      </p:cBhvr>
                                      <p:to x="100000" y="100000"/>
                                    </p:animScale>
                                    <p:animScale>
                                      <p:cBhvr>
                                        <p:cTn id="486" dur="26">
                                          <p:stCondLst>
                                            <p:cond delay="1808"/>
                                          </p:stCondLst>
                                        </p:cTn>
                                        <p:tgtEl>
                                          <p:spTgt spid="33"/>
                                        </p:tgtEl>
                                      </p:cBhvr>
                                      <p:to x="100000" y="95000"/>
                                    </p:animScale>
                                    <p:animScale>
                                      <p:cBhvr>
                                        <p:cTn id="487" dur="166" decel="50000">
                                          <p:stCondLst>
                                            <p:cond delay="1834"/>
                                          </p:stCondLst>
                                        </p:cTn>
                                        <p:tgtEl>
                                          <p:spTgt spid="33"/>
                                        </p:tgtEl>
                                      </p:cBhvr>
                                      <p:to x="100000" y="100000"/>
                                    </p:animScale>
                                  </p:childTnLst>
                                </p:cTn>
                              </p:par>
                            </p:childTnLst>
                          </p:cTn>
                        </p:par>
                        <p:par>
                          <p:cTn id="488" fill="hold">
                            <p:stCondLst>
                              <p:cond delay="40000"/>
                            </p:stCondLst>
                            <p:childTnLst>
                              <p:par>
                                <p:cTn id="489" presetID="26" presetClass="entr" presetSubtype="0" fill="hold" grpId="0" nodeType="afterEffect">
                                  <p:stCondLst>
                                    <p:cond delay="0"/>
                                  </p:stCondLst>
                                  <p:childTnLst>
                                    <p:set>
                                      <p:cBhvr>
                                        <p:cTn id="490" dur="1" fill="hold">
                                          <p:stCondLst>
                                            <p:cond delay="0"/>
                                          </p:stCondLst>
                                        </p:cTn>
                                        <p:tgtEl>
                                          <p:spTgt spid="34"/>
                                        </p:tgtEl>
                                        <p:attrNameLst>
                                          <p:attrName>style.visibility</p:attrName>
                                        </p:attrNameLst>
                                      </p:cBhvr>
                                      <p:to>
                                        <p:strVal val="visible"/>
                                      </p:to>
                                    </p:set>
                                    <p:animEffect transition="in" filter="wipe(down)">
                                      <p:cBhvr>
                                        <p:cTn id="491" dur="580">
                                          <p:stCondLst>
                                            <p:cond delay="0"/>
                                          </p:stCondLst>
                                        </p:cTn>
                                        <p:tgtEl>
                                          <p:spTgt spid="34"/>
                                        </p:tgtEl>
                                      </p:cBhvr>
                                    </p:animEffect>
                                    <p:anim calcmode="lin" valueType="num">
                                      <p:cBhvr>
                                        <p:cTn id="492"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493"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494"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495"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496"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497" dur="26">
                                          <p:stCondLst>
                                            <p:cond delay="650"/>
                                          </p:stCondLst>
                                        </p:cTn>
                                        <p:tgtEl>
                                          <p:spTgt spid="34"/>
                                        </p:tgtEl>
                                      </p:cBhvr>
                                      <p:to x="100000" y="60000"/>
                                    </p:animScale>
                                    <p:animScale>
                                      <p:cBhvr>
                                        <p:cTn id="498" dur="166" decel="50000">
                                          <p:stCondLst>
                                            <p:cond delay="676"/>
                                          </p:stCondLst>
                                        </p:cTn>
                                        <p:tgtEl>
                                          <p:spTgt spid="34"/>
                                        </p:tgtEl>
                                      </p:cBhvr>
                                      <p:to x="100000" y="100000"/>
                                    </p:animScale>
                                    <p:animScale>
                                      <p:cBhvr>
                                        <p:cTn id="499" dur="26">
                                          <p:stCondLst>
                                            <p:cond delay="1312"/>
                                          </p:stCondLst>
                                        </p:cTn>
                                        <p:tgtEl>
                                          <p:spTgt spid="34"/>
                                        </p:tgtEl>
                                      </p:cBhvr>
                                      <p:to x="100000" y="80000"/>
                                    </p:animScale>
                                    <p:animScale>
                                      <p:cBhvr>
                                        <p:cTn id="500" dur="166" decel="50000">
                                          <p:stCondLst>
                                            <p:cond delay="1338"/>
                                          </p:stCondLst>
                                        </p:cTn>
                                        <p:tgtEl>
                                          <p:spTgt spid="34"/>
                                        </p:tgtEl>
                                      </p:cBhvr>
                                      <p:to x="100000" y="100000"/>
                                    </p:animScale>
                                    <p:animScale>
                                      <p:cBhvr>
                                        <p:cTn id="501" dur="26">
                                          <p:stCondLst>
                                            <p:cond delay="1642"/>
                                          </p:stCondLst>
                                        </p:cTn>
                                        <p:tgtEl>
                                          <p:spTgt spid="34"/>
                                        </p:tgtEl>
                                      </p:cBhvr>
                                      <p:to x="100000" y="90000"/>
                                    </p:animScale>
                                    <p:animScale>
                                      <p:cBhvr>
                                        <p:cTn id="502" dur="166" decel="50000">
                                          <p:stCondLst>
                                            <p:cond delay="1668"/>
                                          </p:stCondLst>
                                        </p:cTn>
                                        <p:tgtEl>
                                          <p:spTgt spid="34"/>
                                        </p:tgtEl>
                                      </p:cBhvr>
                                      <p:to x="100000" y="100000"/>
                                    </p:animScale>
                                    <p:animScale>
                                      <p:cBhvr>
                                        <p:cTn id="503" dur="26">
                                          <p:stCondLst>
                                            <p:cond delay="1808"/>
                                          </p:stCondLst>
                                        </p:cTn>
                                        <p:tgtEl>
                                          <p:spTgt spid="34"/>
                                        </p:tgtEl>
                                      </p:cBhvr>
                                      <p:to x="100000" y="95000"/>
                                    </p:animScale>
                                    <p:animScale>
                                      <p:cBhvr>
                                        <p:cTn id="504" dur="166" decel="50000">
                                          <p:stCondLst>
                                            <p:cond delay="1834"/>
                                          </p:stCondLst>
                                        </p:cTn>
                                        <p:tgtEl>
                                          <p:spTgt spid="34"/>
                                        </p:tgtEl>
                                      </p:cBhvr>
                                      <p:to x="100000" y="100000"/>
                                    </p:animScale>
                                  </p:childTnLst>
                                </p:cTn>
                              </p:par>
                            </p:childTnLst>
                          </p:cTn>
                        </p:par>
                        <p:par>
                          <p:cTn id="505" fill="hold">
                            <p:stCondLst>
                              <p:cond delay="42000"/>
                            </p:stCondLst>
                            <p:childTnLst>
                              <p:par>
                                <p:cTn id="506" presetID="26" presetClass="entr" presetSubtype="0" fill="hold" grpId="0" nodeType="afterEffect">
                                  <p:stCondLst>
                                    <p:cond delay="0"/>
                                  </p:stCondLst>
                                  <p:childTnLst>
                                    <p:set>
                                      <p:cBhvr>
                                        <p:cTn id="507" dur="1" fill="hold">
                                          <p:stCondLst>
                                            <p:cond delay="0"/>
                                          </p:stCondLst>
                                        </p:cTn>
                                        <p:tgtEl>
                                          <p:spTgt spid="35"/>
                                        </p:tgtEl>
                                        <p:attrNameLst>
                                          <p:attrName>style.visibility</p:attrName>
                                        </p:attrNameLst>
                                      </p:cBhvr>
                                      <p:to>
                                        <p:strVal val="visible"/>
                                      </p:to>
                                    </p:set>
                                    <p:animEffect transition="in" filter="wipe(down)">
                                      <p:cBhvr>
                                        <p:cTn id="508" dur="580">
                                          <p:stCondLst>
                                            <p:cond delay="0"/>
                                          </p:stCondLst>
                                        </p:cTn>
                                        <p:tgtEl>
                                          <p:spTgt spid="35"/>
                                        </p:tgtEl>
                                      </p:cBhvr>
                                    </p:animEffect>
                                    <p:anim calcmode="lin" valueType="num">
                                      <p:cBhvr>
                                        <p:cTn id="509"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510"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511"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512"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513"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514" dur="26">
                                          <p:stCondLst>
                                            <p:cond delay="650"/>
                                          </p:stCondLst>
                                        </p:cTn>
                                        <p:tgtEl>
                                          <p:spTgt spid="35"/>
                                        </p:tgtEl>
                                      </p:cBhvr>
                                      <p:to x="100000" y="60000"/>
                                    </p:animScale>
                                    <p:animScale>
                                      <p:cBhvr>
                                        <p:cTn id="515" dur="166" decel="50000">
                                          <p:stCondLst>
                                            <p:cond delay="676"/>
                                          </p:stCondLst>
                                        </p:cTn>
                                        <p:tgtEl>
                                          <p:spTgt spid="35"/>
                                        </p:tgtEl>
                                      </p:cBhvr>
                                      <p:to x="100000" y="100000"/>
                                    </p:animScale>
                                    <p:animScale>
                                      <p:cBhvr>
                                        <p:cTn id="516" dur="26">
                                          <p:stCondLst>
                                            <p:cond delay="1312"/>
                                          </p:stCondLst>
                                        </p:cTn>
                                        <p:tgtEl>
                                          <p:spTgt spid="35"/>
                                        </p:tgtEl>
                                      </p:cBhvr>
                                      <p:to x="100000" y="80000"/>
                                    </p:animScale>
                                    <p:animScale>
                                      <p:cBhvr>
                                        <p:cTn id="517" dur="166" decel="50000">
                                          <p:stCondLst>
                                            <p:cond delay="1338"/>
                                          </p:stCondLst>
                                        </p:cTn>
                                        <p:tgtEl>
                                          <p:spTgt spid="35"/>
                                        </p:tgtEl>
                                      </p:cBhvr>
                                      <p:to x="100000" y="100000"/>
                                    </p:animScale>
                                    <p:animScale>
                                      <p:cBhvr>
                                        <p:cTn id="518" dur="26">
                                          <p:stCondLst>
                                            <p:cond delay="1642"/>
                                          </p:stCondLst>
                                        </p:cTn>
                                        <p:tgtEl>
                                          <p:spTgt spid="35"/>
                                        </p:tgtEl>
                                      </p:cBhvr>
                                      <p:to x="100000" y="90000"/>
                                    </p:animScale>
                                    <p:animScale>
                                      <p:cBhvr>
                                        <p:cTn id="519" dur="166" decel="50000">
                                          <p:stCondLst>
                                            <p:cond delay="1668"/>
                                          </p:stCondLst>
                                        </p:cTn>
                                        <p:tgtEl>
                                          <p:spTgt spid="35"/>
                                        </p:tgtEl>
                                      </p:cBhvr>
                                      <p:to x="100000" y="100000"/>
                                    </p:animScale>
                                    <p:animScale>
                                      <p:cBhvr>
                                        <p:cTn id="520" dur="26">
                                          <p:stCondLst>
                                            <p:cond delay="1808"/>
                                          </p:stCondLst>
                                        </p:cTn>
                                        <p:tgtEl>
                                          <p:spTgt spid="35"/>
                                        </p:tgtEl>
                                      </p:cBhvr>
                                      <p:to x="100000" y="95000"/>
                                    </p:animScale>
                                    <p:animScale>
                                      <p:cBhvr>
                                        <p:cTn id="521" dur="166" decel="50000">
                                          <p:stCondLst>
                                            <p:cond delay="1834"/>
                                          </p:stCondLst>
                                        </p:cTn>
                                        <p:tgtEl>
                                          <p:spTgt spid="35"/>
                                        </p:tgtEl>
                                      </p:cBhvr>
                                      <p:to x="100000" y="100000"/>
                                    </p:animScale>
                                  </p:childTnLst>
                                </p:cTn>
                              </p:par>
                            </p:childTnLst>
                          </p:cTn>
                        </p:par>
                        <p:par>
                          <p:cTn id="522" fill="hold">
                            <p:stCondLst>
                              <p:cond delay="44000"/>
                            </p:stCondLst>
                            <p:childTnLst>
                              <p:par>
                                <p:cTn id="523" presetID="26" presetClass="entr" presetSubtype="0" fill="hold" grpId="0" nodeType="afterEffect">
                                  <p:stCondLst>
                                    <p:cond delay="0"/>
                                  </p:stCondLst>
                                  <p:childTnLst>
                                    <p:set>
                                      <p:cBhvr>
                                        <p:cTn id="524" dur="1" fill="hold">
                                          <p:stCondLst>
                                            <p:cond delay="0"/>
                                          </p:stCondLst>
                                        </p:cTn>
                                        <p:tgtEl>
                                          <p:spTgt spid="36"/>
                                        </p:tgtEl>
                                        <p:attrNameLst>
                                          <p:attrName>style.visibility</p:attrName>
                                        </p:attrNameLst>
                                      </p:cBhvr>
                                      <p:to>
                                        <p:strVal val="visible"/>
                                      </p:to>
                                    </p:set>
                                    <p:animEffect transition="in" filter="wipe(down)">
                                      <p:cBhvr>
                                        <p:cTn id="525" dur="580">
                                          <p:stCondLst>
                                            <p:cond delay="0"/>
                                          </p:stCondLst>
                                        </p:cTn>
                                        <p:tgtEl>
                                          <p:spTgt spid="36"/>
                                        </p:tgtEl>
                                      </p:cBhvr>
                                    </p:animEffect>
                                    <p:anim calcmode="lin" valueType="num">
                                      <p:cBhvr>
                                        <p:cTn id="526"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527"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528"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529"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530"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531" dur="26">
                                          <p:stCondLst>
                                            <p:cond delay="650"/>
                                          </p:stCondLst>
                                        </p:cTn>
                                        <p:tgtEl>
                                          <p:spTgt spid="36"/>
                                        </p:tgtEl>
                                      </p:cBhvr>
                                      <p:to x="100000" y="60000"/>
                                    </p:animScale>
                                    <p:animScale>
                                      <p:cBhvr>
                                        <p:cTn id="532" dur="166" decel="50000">
                                          <p:stCondLst>
                                            <p:cond delay="676"/>
                                          </p:stCondLst>
                                        </p:cTn>
                                        <p:tgtEl>
                                          <p:spTgt spid="36"/>
                                        </p:tgtEl>
                                      </p:cBhvr>
                                      <p:to x="100000" y="100000"/>
                                    </p:animScale>
                                    <p:animScale>
                                      <p:cBhvr>
                                        <p:cTn id="533" dur="26">
                                          <p:stCondLst>
                                            <p:cond delay="1312"/>
                                          </p:stCondLst>
                                        </p:cTn>
                                        <p:tgtEl>
                                          <p:spTgt spid="36"/>
                                        </p:tgtEl>
                                      </p:cBhvr>
                                      <p:to x="100000" y="80000"/>
                                    </p:animScale>
                                    <p:animScale>
                                      <p:cBhvr>
                                        <p:cTn id="534" dur="166" decel="50000">
                                          <p:stCondLst>
                                            <p:cond delay="1338"/>
                                          </p:stCondLst>
                                        </p:cTn>
                                        <p:tgtEl>
                                          <p:spTgt spid="36"/>
                                        </p:tgtEl>
                                      </p:cBhvr>
                                      <p:to x="100000" y="100000"/>
                                    </p:animScale>
                                    <p:animScale>
                                      <p:cBhvr>
                                        <p:cTn id="535" dur="26">
                                          <p:stCondLst>
                                            <p:cond delay="1642"/>
                                          </p:stCondLst>
                                        </p:cTn>
                                        <p:tgtEl>
                                          <p:spTgt spid="36"/>
                                        </p:tgtEl>
                                      </p:cBhvr>
                                      <p:to x="100000" y="90000"/>
                                    </p:animScale>
                                    <p:animScale>
                                      <p:cBhvr>
                                        <p:cTn id="536" dur="166" decel="50000">
                                          <p:stCondLst>
                                            <p:cond delay="1668"/>
                                          </p:stCondLst>
                                        </p:cTn>
                                        <p:tgtEl>
                                          <p:spTgt spid="36"/>
                                        </p:tgtEl>
                                      </p:cBhvr>
                                      <p:to x="100000" y="100000"/>
                                    </p:animScale>
                                    <p:animScale>
                                      <p:cBhvr>
                                        <p:cTn id="537" dur="26">
                                          <p:stCondLst>
                                            <p:cond delay="1808"/>
                                          </p:stCondLst>
                                        </p:cTn>
                                        <p:tgtEl>
                                          <p:spTgt spid="36"/>
                                        </p:tgtEl>
                                      </p:cBhvr>
                                      <p:to x="100000" y="95000"/>
                                    </p:animScale>
                                    <p:animScale>
                                      <p:cBhvr>
                                        <p:cTn id="538" dur="166" decel="50000">
                                          <p:stCondLst>
                                            <p:cond delay="1834"/>
                                          </p:stCondLst>
                                        </p:cTn>
                                        <p:tgtEl>
                                          <p:spTgt spid="36"/>
                                        </p:tgtEl>
                                      </p:cBhvr>
                                      <p:to x="100000" y="100000"/>
                                    </p:animScale>
                                  </p:childTnLst>
                                </p:cTn>
                              </p:par>
                            </p:childTnLst>
                          </p:cTn>
                        </p:par>
                        <p:par>
                          <p:cTn id="539" fill="hold">
                            <p:stCondLst>
                              <p:cond delay="46000"/>
                            </p:stCondLst>
                            <p:childTnLst>
                              <p:par>
                                <p:cTn id="540" presetID="26" presetClass="entr" presetSubtype="0" fill="hold" grpId="0" nodeType="afterEffect">
                                  <p:stCondLst>
                                    <p:cond delay="0"/>
                                  </p:stCondLst>
                                  <p:childTnLst>
                                    <p:set>
                                      <p:cBhvr>
                                        <p:cTn id="541" dur="1" fill="hold">
                                          <p:stCondLst>
                                            <p:cond delay="0"/>
                                          </p:stCondLst>
                                        </p:cTn>
                                        <p:tgtEl>
                                          <p:spTgt spid="37"/>
                                        </p:tgtEl>
                                        <p:attrNameLst>
                                          <p:attrName>style.visibility</p:attrName>
                                        </p:attrNameLst>
                                      </p:cBhvr>
                                      <p:to>
                                        <p:strVal val="visible"/>
                                      </p:to>
                                    </p:set>
                                    <p:animEffect transition="in" filter="wipe(down)">
                                      <p:cBhvr>
                                        <p:cTn id="542" dur="580">
                                          <p:stCondLst>
                                            <p:cond delay="0"/>
                                          </p:stCondLst>
                                        </p:cTn>
                                        <p:tgtEl>
                                          <p:spTgt spid="37"/>
                                        </p:tgtEl>
                                      </p:cBhvr>
                                    </p:animEffect>
                                    <p:anim calcmode="lin" valueType="num">
                                      <p:cBhvr>
                                        <p:cTn id="543"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544"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545"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546"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547"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548" dur="26">
                                          <p:stCondLst>
                                            <p:cond delay="650"/>
                                          </p:stCondLst>
                                        </p:cTn>
                                        <p:tgtEl>
                                          <p:spTgt spid="37"/>
                                        </p:tgtEl>
                                      </p:cBhvr>
                                      <p:to x="100000" y="60000"/>
                                    </p:animScale>
                                    <p:animScale>
                                      <p:cBhvr>
                                        <p:cTn id="549" dur="166" decel="50000">
                                          <p:stCondLst>
                                            <p:cond delay="676"/>
                                          </p:stCondLst>
                                        </p:cTn>
                                        <p:tgtEl>
                                          <p:spTgt spid="37"/>
                                        </p:tgtEl>
                                      </p:cBhvr>
                                      <p:to x="100000" y="100000"/>
                                    </p:animScale>
                                    <p:animScale>
                                      <p:cBhvr>
                                        <p:cTn id="550" dur="26">
                                          <p:stCondLst>
                                            <p:cond delay="1312"/>
                                          </p:stCondLst>
                                        </p:cTn>
                                        <p:tgtEl>
                                          <p:spTgt spid="37"/>
                                        </p:tgtEl>
                                      </p:cBhvr>
                                      <p:to x="100000" y="80000"/>
                                    </p:animScale>
                                    <p:animScale>
                                      <p:cBhvr>
                                        <p:cTn id="551" dur="166" decel="50000">
                                          <p:stCondLst>
                                            <p:cond delay="1338"/>
                                          </p:stCondLst>
                                        </p:cTn>
                                        <p:tgtEl>
                                          <p:spTgt spid="37"/>
                                        </p:tgtEl>
                                      </p:cBhvr>
                                      <p:to x="100000" y="100000"/>
                                    </p:animScale>
                                    <p:animScale>
                                      <p:cBhvr>
                                        <p:cTn id="552" dur="26">
                                          <p:stCondLst>
                                            <p:cond delay="1642"/>
                                          </p:stCondLst>
                                        </p:cTn>
                                        <p:tgtEl>
                                          <p:spTgt spid="37"/>
                                        </p:tgtEl>
                                      </p:cBhvr>
                                      <p:to x="100000" y="90000"/>
                                    </p:animScale>
                                    <p:animScale>
                                      <p:cBhvr>
                                        <p:cTn id="553" dur="166" decel="50000">
                                          <p:stCondLst>
                                            <p:cond delay="1668"/>
                                          </p:stCondLst>
                                        </p:cTn>
                                        <p:tgtEl>
                                          <p:spTgt spid="37"/>
                                        </p:tgtEl>
                                      </p:cBhvr>
                                      <p:to x="100000" y="100000"/>
                                    </p:animScale>
                                    <p:animScale>
                                      <p:cBhvr>
                                        <p:cTn id="554" dur="26">
                                          <p:stCondLst>
                                            <p:cond delay="1808"/>
                                          </p:stCondLst>
                                        </p:cTn>
                                        <p:tgtEl>
                                          <p:spTgt spid="37"/>
                                        </p:tgtEl>
                                      </p:cBhvr>
                                      <p:to x="100000" y="95000"/>
                                    </p:animScale>
                                    <p:animScale>
                                      <p:cBhvr>
                                        <p:cTn id="555" dur="166" decel="50000">
                                          <p:stCondLst>
                                            <p:cond delay="1834"/>
                                          </p:stCondLst>
                                        </p:cTn>
                                        <p:tgtEl>
                                          <p:spTgt spid="37"/>
                                        </p:tgtEl>
                                      </p:cBhvr>
                                      <p:to x="100000" y="100000"/>
                                    </p:animScale>
                                  </p:childTnLst>
                                </p:cTn>
                              </p:par>
                            </p:childTnLst>
                          </p:cTn>
                        </p:par>
                        <p:par>
                          <p:cTn id="556" fill="hold">
                            <p:stCondLst>
                              <p:cond delay="48000"/>
                            </p:stCondLst>
                            <p:childTnLst>
                              <p:par>
                                <p:cTn id="557" presetID="26" presetClass="entr" presetSubtype="0" fill="hold" grpId="0" nodeType="afterEffect">
                                  <p:stCondLst>
                                    <p:cond delay="0"/>
                                  </p:stCondLst>
                                  <p:childTnLst>
                                    <p:set>
                                      <p:cBhvr>
                                        <p:cTn id="558" dur="1" fill="hold">
                                          <p:stCondLst>
                                            <p:cond delay="0"/>
                                          </p:stCondLst>
                                        </p:cTn>
                                        <p:tgtEl>
                                          <p:spTgt spid="38"/>
                                        </p:tgtEl>
                                        <p:attrNameLst>
                                          <p:attrName>style.visibility</p:attrName>
                                        </p:attrNameLst>
                                      </p:cBhvr>
                                      <p:to>
                                        <p:strVal val="visible"/>
                                      </p:to>
                                    </p:set>
                                    <p:animEffect transition="in" filter="wipe(down)">
                                      <p:cBhvr>
                                        <p:cTn id="559" dur="580">
                                          <p:stCondLst>
                                            <p:cond delay="0"/>
                                          </p:stCondLst>
                                        </p:cTn>
                                        <p:tgtEl>
                                          <p:spTgt spid="38"/>
                                        </p:tgtEl>
                                      </p:cBhvr>
                                    </p:animEffect>
                                    <p:anim calcmode="lin" valueType="num">
                                      <p:cBhvr>
                                        <p:cTn id="560"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61"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62"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63"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564"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565" dur="26">
                                          <p:stCondLst>
                                            <p:cond delay="650"/>
                                          </p:stCondLst>
                                        </p:cTn>
                                        <p:tgtEl>
                                          <p:spTgt spid="38"/>
                                        </p:tgtEl>
                                      </p:cBhvr>
                                      <p:to x="100000" y="60000"/>
                                    </p:animScale>
                                    <p:animScale>
                                      <p:cBhvr>
                                        <p:cTn id="566" dur="166" decel="50000">
                                          <p:stCondLst>
                                            <p:cond delay="676"/>
                                          </p:stCondLst>
                                        </p:cTn>
                                        <p:tgtEl>
                                          <p:spTgt spid="38"/>
                                        </p:tgtEl>
                                      </p:cBhvr>
                                      <p:to x="100000" y="100000"/>
                                    </p:animScale>
                                    <p:animScale>
                                      <p:cBhvr>
                                        <p:cTn id="567" dur="26">
                                          <p:stCondLst>
                                            <p:cond delay="1312"/>
                                          </p:stCondLst>
                                        </p:cTn>
                                        <p:tgtEl>
                                          <p:spTgt spid="38"/>
                                        </p:tgtEl>
                                      </p:cBhvr>
                                      <p:to x="100000" y="80000"/>
                                    </p:animScale>
                                    <p:animScale>
                                      <p:cBhvr>
                                        <p:cTn id="568" dur="166" decel="50000">
                                          <p:stCondLst>
                                            <p:cond delay="1338"/>
                                          </p:stCondLst>
                                        </p:cTn>
                                        <p:tgtEl>
                                          <p:spTgt spid="38"/>
                                        </p:tgtEl>
                                      </p:cBhvr>
                                      <p:to x="100000" y="100000"/>
                                    </p:animScale>
                                    <p:animScale>
                                      <p:cBhvr>
                                        <p:cTn id="569" dur="26">
                                          <p:stCondLst>
                                            <p:cond delay="1642"/>
                                          </p:stCondLst>
                                        </p:cTn>
                                        <p:tgtEl>
                                          <p:spTgt spid="38"/>
                                        </p:tgtEl>
                                      </p:cBhvr>
                                      <p:to x="100000" y="90000"/>
                                    </p:animScale>
                                    <p:animScale>
                                      <p:cBhvr>
                                        <p:cTn id="570" dur="166" decel="50000">
                                          <p:stCondLst>
                                            <p:cond delay="1668"/>
                                          </p:stCondLst>
                                        </p:cTn>
                                        <p:tgtEl>
                                          <p:spTgt spid="38"/>
                                        </p:tgtEl>
                                      </p:cBhvr>
                                      <p:to x="100000" y="100000"/>
                                    </p:animScale>
                                    <p:animScale>
                                      <p:cBhvr>
                                        <p:cTn id="571" dur="26">
                                          <p:stCondLst>
                                            <p:cond delay="1808"/>
                                          </p:stCondLst>
                                        </p:cTn>
                                        <p:tgtEl>
                                          <p:spTgt spid="38"/>
                                        </p:tgtEl>
                                      </p:cBhvr>
                                      <p:to x="100000" y="95000"/>
                                    </p:animScale>
                                    <p:animScale>
                                      <p:cBhvr>
                                        <p:cTn id="572" dur="166" decel="50000">
                                          <p:stCondLst>
                                            <p:cond delay="1834"/>
                                          </p:stCondLst>
                                        </p:cTn>
                                        <p:tgtEl>
                                          <p:spTgt spid="38"/>
                                        </p:tgtEl>
                                      </p:cBhvr>
                                      <p:to x="100000" y="100000"/>
                                    </p:animScale>
                                  </p:childTnLst>
                                </p:cTn>
                              </p:par>
                            </p:childTnLst>
                          </p:cTn>
                        </p:par>
                        <p:par>
                          <p:cTn id="573" fill="hold">
                            <p:stCondLst>
                              <p:cond delay="50000"/>
                            </p:stCondLst>
                            <p:childTnLst>
                              <p:par>
                                <p:cTn id="574" presetID="26" presetClass="entr" presetSubtype="0" fill="hold" grpId="0" nodeType="afterEffect">
                                  <p:stCondLst>
                                    <p:cond delay="0"/>
                                  </p:stCondLst>
                                  <p:childTnLst>
                                    <p:set>
                                      <p:cBhvr>
                                        <p:cTn id="575" dur="1" fill="hold">
                                          <p:stCondLst>
                                            <p:cond delay="0"/>
                                          </p:stCondLst>
                                        </p:cTn>
                                        <p:tgtEl>
                                          <p:spTgt spid="39"/>
                                        </p:tgtEl>
                                        <p:attrNameLst>
                                          <p:attrName>style.visibility</p:attrName>
                                        </p:attrNameLst>
                                      </p:cBhvr>
                                      <p:to>
                                        <p:strVal val="visible"/>
                                      </p:to>
                                    </p:set>
                                    <p:animEffect transition="in" filter="wipe(down)">
                                      <p:cBhvr>
                                        <p:cTn id="576" dur="580">
                                          <p:stCondLst>
                                            <p:cond delay="0"/>
                                          </p:stCondLst>
                                        </p:cTn>
                                        <p:tgtEl>
                                          <p:spTgt spid="39"/>
                                        </p:tgtEl>
                                      </p:cBhvr>
                                    </p:animEffect>
                                    <p:anim calcmode="lin" valueType="num">
                                      <p:cBhvr>
                                        <p:cTn id="577"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578"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579"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580"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581"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582" dur="26">
                                          <p:stCondLst>
                                            <p:cond delay="650"/>
                                          </p:stCondLst>
                                        </p:cTn>
                                        <p:tgtEl>
                                          <p:spTgt spid="39"/>
                                        </p:tgtEl>
                                      </p:cBhvr>
                                      <p:to x="100000" y="60000"/>
                                    </p:animScale>
                                    <p:animScale>
                                      <p:cBhvr>
                                        <p:cTn id="583" dur="166" decel="50000">
                                          <p:stCondLst>
                                            <p:cond delay="676"/>
                                          </p:stCondLst>
                                        </p:cTn>
                                        <p:tgtEl>
                                          <p:spTgt spid="39"/>
                                        </p:tgtEl>
                                      </p:cBhvr>
                                      <p:to x="100000" y="100000"/>
                                    </p:animScale>
                                    <p:animScale>
                                      <p:cBhvr>
                                        <p:cTn id="584" dur="26">
                                          <p:stCondLst>
                                            <p:cond delay="1312"/>
                                          </p:stCondLst>
                                        </p:cTn>
                                        <p:tgtEl>
                                          <p:spTgt spid="39"/>
                                        </p:tgtEl>
                                      </p:cBhvr>
                                      <p:to x="100000" y="80000"/>
                                    </p:animScale>
                                    <p:animScale>
                                      <p:cBhvr>
                                        <p:cTn id="585" dur="166" decel="50000">
                                          <p:stCondLst>
                                            <p:cond delay="1338"/>
                                          </p:stCondLst>
                                        </p:cTn>
                                        <p:tgtEl>
                                          <p:spTgt spid="39"/>
                                        </p:tgtEl>
                                      </p:cBhvr>
                                      <p:to x="100000" y="100000"/>
                                    </p:animScale>
                                    <p:animScale>
                                      <p:cBhvr>
                                        <p:cTn id="586" dur="26">
                                          <p:stCondLst>
                                            <p:cond delay="1642"/>
                                          </p:stCondLst>
                                        </p:cTn>
                                        <p:tgtEl>
                                          <p:spTgt spid="39"/>
                                        </p:tgtEl>
                                      </p:cBhvr>
                                      <p:to x="100000" y="90000"/>
                                    </p:animScale>
                                    <p:animScale>
                                      <p:cBhvr>
                                        <p:cTn id="587" dur="166" decel="50000">
                                          <p:stCondLst>
                                            <p:cond delay="1668"/>
                                          </p:stCondLst>
                                        </p:cTn>
                                        <p:tgtEl>
                                          <p:spTgt spid="39"/>
                                        </p:tgtEl>
                                      </p:cBhvr>
                                      <p:to x="100000" y="100000"/>
                                    </p:animScale>
                                    <p:animScale>
                                      <p:cBhvr>
                                        <p:cTn id="588" dur="26">
                                          <p:stCondLst>
                                            <p:cond delay="1808"/>
                                          </p:stCondLst>
                                        </p:cTn>
                                        <p:tgtEl>
                                          <p:spTgt spid="39"/>
                                        </p:tgtEl>
                                      </p:cBhvr>
                                      <p:to x="100000" y="95000"/>
                                    </p:animScale>
                                    <p:animScale>
                                      <p:cBhvr>
                                        <p:cTn id="589" dur="166" decel="50000">
                                          <p:stCondLst>
                                            <p:cond delay="1834"/>
                                          </p:stCondLst>
                                        </p:cTn>
                                        <p:tgtEl>
                                          <p:spTgt spid="39"/>
                                        </p:tgtEl>
                                      </p:cBhvr>
                                      <p:to x="100000" y="100000"/>
                                    </p:animScale>
                                  </p:childTnLst>
                                </p:cTn>
                              </p:par>
                            </p:childTnLst>
                          </p:cTn>
                        </p:par>
                        <p:par>
                          <p:cTn id="590" fill="hold">
                            <p:stCondLst>
                              <p:cond delay="52000"/>
                            </p:stCondLst>
                            <p:childTnLst>
                              <p:par>
                                <p:cTn id="591" presetID="26" presetClass="entr" presetSubtype="0" fill="hold" grpId="0" nodeType="afterEffect">
                                  <p:stCondLst>
                                    <p:cond delay="0"/>
                                  </p:stCondLst>
                                  <p:childTnLst>
                                    <p:set>
                                      <p:cBhvr>
                                        <p:cTn id="592" dur="1" fill="hold">
                                          <p:stCondLst>
                                            <p:cond delay="0"/>
                                          </p:stCondLst>
                                        </p:cTn>
                                        <p:tgtEl>
                                          <p:spTgt spid="40"/>
                                        </p:tgtEl>
                                        <p:attrNameLst>
                                          <p:attrName>style.visibility</p:attrName>
                                        </p:attrNameLst>
                                      </p:cBhvr>
                                      <p:to>
                                        <p:strVal val="visible"/>
                                      </p:to>
                                    </p:set>
                                    <p:animEffect transition="in" filter="wipe(down)">
                                      <p:cBhvr>
                                        <p:cTn id="593" dur="580">
                                          <p:stCondLst>
                                            <p:cond delay="0"/>
                                          </p:stCondLst>
                                        </p:cTn>
                                        <p:tgtEl>
                                          <p:spTgt spid="40"/>
                                        </p:tgtEl>
                                      </p:cBhvr>
                                    </p:animEffect>
                                    <p:anim calcmode="lin" valueType="num">
                                      <p:cBhvr>
                                        <p:cTn id="59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59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59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59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59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599" dur="26">
                                          <p:stCondLst>
                                            <p:cond delay="650"/>
                                          </p:stCondLst>
                                        </p:cTn>
                                        <p:tgtEl>
                                          <p:spTgt spid="40"/>
                                        </p:tgtEl>
                                      </p:cBhvr>
                                      <p:to x="100000" y="60000"/>
                                    </p:animScale>
                                    <p:animScale>
                                      <p:cBhvr>
                                        <p:cTn id="600" dur="166" decel="50000">
                                          <p:stCondLst>
                                            <p:cond delay="676"/>
                                          </p:stCondLst>
                                        </p:cTn>
                                        <p:tgtEl>
                                          <p:spTgt spid="40"/>
                                        </p:tgtEl>
                                      </p:cBhvr>
                                      <p:to x="100000" y="100000"/>
                                    </p:animScale>
                                    <p:animScale>
                                      <p:cBhvr>
                                        <p:cTn id="601" dur="26">
                                          <p:stCondLst>
                                            <p:cond delay="1312"/>
                                          </p:stCondLst>
                                        </p:cTn>
                                        <p:tgtEl>
                                          <p:spTgt spid="40"/>
                                        </p:tgtEl>
                                      </p:cBhvr>
                                      <p:to x="100000" y="80000"/>
                                    </p:animScale>
                                    <p:animScale>
                                      <p:cBhvr>
                                        <p:cTn id="602" dur="166" decel="50000">
                                          <p:stCondLst>
                                            <p:cond delay="1338"/>
                                          </p:stCondLst>
                                        </p:cTn>
                                        <p:tgtEl>
                                          <p:spTgt spid="40"/>
                                        </p:tgtEl>
                                      </p:cBhvr>
                                      <p:to x="100000" y="100000"/>
                                    </p:animScale>
                                    <p:animScale>
                                      <p:cBhvr>
                                        <p:cTn id="603" dur="26">
                                          <p:stCondLst>
                                            <p:cond delay="1642"/>
                                          </p:stCondLst>
                                        </p:cTn>
                                        <p:tgtEl>
                                          <p:spTgt spid="40"/>
                                        </p:tgtEl>
                                      </p:cBhvr>
                                      <p:to x="100000" y="90000"/>
                                    </p:animScale>
                                    <p:animScale>
                                      <p:cBhvr>
                                        <p:cTn id="604" dur="166" decel="50000">
                                          <p:stCondLst>
                                            <p:cond delay="1668"/>
                                          </p:stCondLst>
                                        </p:cTn>
                                        <p:tgtEl>
                                          <p:spTgt spid="40"/>
                                        </p:tgtEl>
                                      </p:cBhvr>
                                      <p:to x="100000" y="100000"/>
                                    </p:animScale>
                                    <p:animScale>
                                      <p:cBhvr>
                                        <p:cTn id="605" dur="26">
                                          <p:stCondLst>
                                            <p:cond delay="1808"/>
                                          </p:stCondLst>
                                        </p:cTn>
                                        <p:tgtEl>
                                          <p:spTgt spid="40"/>
                                        </p:tgtEl>
                                      </p:cBhvr>
                                      <p:to x="100000" y="95000"/>
                                    </p:animScale>
                                    <p:animScale>
                                      <p:cBhvr>
                                        <p:cTn id="606" dur="166" decel="50000">
                                          <p:stCondLst>
                                            <p:cond delay="1834"/>
                                          </p:stCondLst>
                                        </p:cTn>
                                        <p:tgtEl>
                                          <p:spTgt spid="40"/>
                                        </p:tgtEl>
                                      </p:cBhvr>
                                      <p:to x="100000" y="100000"/>
                                    </p:animScale>
                                  </p:childTnLst>
                                </p:cTn>
                              </p:par>
                            </p:childTnLst>
                          </p:cTn>
                        </p:par>
                        <p:par>
                          <p:cTn id="607" fill="hold">
                            <p:stCondLst>
                              <p:cond delay="54000"/>
                            </p:stCondLst>
                            <p:childTnLst>
                              <p:par>
                                <p:cTn id="608" presetID="26" presetClass="entr" presetSubtype="0" fill="hold" grpId="0" nodeType="afterEffect">
                                  <p:stCondLst>
                                    <p:cond delay="0"/>
                                  </p:stCondLst>
                                  <p:childTnLst>
                                    <p:set>
                                      <p:cBhvr>
                                        <p:cTn id="609" dur="1" fill="hold">
                                          <p:stCondLst>
                                            <p:cond delay="0"/>
                                          </p:stCondLst>
                                        </p:cTn>
                                        <p:tgtEl>
                                          <p:spTgt spid="41"/>
                                        </p:tgtEl>
                                        <p:attrNameLst>
                                          <p:attrName>style.visibility</p:attrName>
                                        </p:attrNameLst>
                                      </p:cBhvr>
                                      <p:to>
                                        <p:strVal val="visible"/>
                                      </p:to>
                                    </p:set>
                                    <p:animEffect transition="in" filter="wipe(down)">
                                      <p:cBhvr>
                                        <p:cTn id="610" dur="580">
                                          <p:stCondLst>
                                            <p:cond delay="0"/>
                                          </p:stCondLst>
                                        </p:cTn>
                                        <p:tgtEl>
                                          <p:spTgt spid="41"/>
                                        </p:tgtEl>
                                      </p:cBhvr>
                                    </p:animEffect>
                                    <p:anim calcmode="lin" valueType="num">
                                      <p:cBhvr>
                                        <p:cTn id="611"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612"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613"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614"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615"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616" dur="26">
                                          <p:stCondLst>
                                            <p:cond delay="650"/>
                                          </p:stCondLst>
                                        </p:cTn>
                                        <p:tgtEl>
                                          <p:spTgt spid="41"/>
                                        </p:tgtEl>
                                      </p:cBhvr>
                                      <p:to x="100000" y="60000"/>
                                    </p:animScale>
                                    <p:animScale>
                                      <p:cBhvr>
                                        <p:cTn id="617" dur="166" decel="50000">
                                          <p:stCondLst>
                                            <p:cond delay="676"/>
                                          </p:stCondLst>
                                        </p:cTn>
                                        <p:tgtEl>
                                          <p:spTgt spid="41"/>
                                        </p:tgtEl>
                                      </p:cBhvr>
                                      <p:to x="100000" y="100000"/>
                                    </p:animScale>
                                    <p:animScale>
                                      <p:cBhvr>
                                        <p:cTn id="618" dur="26">
                                          <p:stCondLst>
                                            <p:cond delay="1312"/>
                                          </p:stCondLst>
                                        </p:cTn>
                                        <p:tgtEl>
                                          <p:spTgt spid="41"/>
                                        </p:tgtEl>
                                      </p:cBhvr>
                                      <p:to x="100000" y="80000"/>
                                    </p:animScale>
                                    <p:animScale>
                                      <p:cBhvr>
                                        <p:cTn id="619" dur="166" decel="50000">
                                          <p:stCondLst>
                                            <p:cond delay="1338"/>
                                          </p:stCondLst>
                                        </p:cTn>
                                        <p:tgtEl>
                                          <p:spTgt spid="41"/>
                                        </p:tgtEl>
                                      </p:cBhvr>
                                      <p:to x="100000" y="100000"/>
                                    </p:animScale>
                                    <p:animScale>
                                      <p:cBhvr>
                                        <p:cTn id="620" dur="26">
                                          <p:stCondLst>
                                            <p:cond delay="1642"/>
                                          </p:stCondLst>
                                        </p:cTn>
                                        <p:tgtEl>
                                          <p:spTgt spid="41"/>
                                        </p:tgtEl>
                                      </p:cBhvr>
                                      <p:to x="100000" y="90000"/>
                                    </p:animScale>
                                    <p:animScale>
                                      <p:cBhvr>
                                        <p:cTn id="621" dur="166" decel="50000">
                                          <p:stCondLst>
                                            <p:cond delay="1668"/>
                                          </p:stCondLst>
                                        </p:cTn>
                                        <p:tgtEl>
                                          <p:spTgt spid="41"/>
                                        </p:tgtEl>
                                      </p:cBhvr>
                                      <p:to x="100000" y="100000"/>
                                    </p:animScale>
                                    <p:animScale>
                                      <p:cBhvr>
                                        <p:cTn id="622" dur="26">
                                          <p:stCondLst>
                                            <p:cond delay="1808"/>
                                          </p:stCondLst>
                                        </p:cTn>
                                        <p:tgtEl>
                                          <p:spTgt spid="41"/>
                                        </p:tgtEl>
                                      </p:cBhvr>
                                      <p:to x="100000" y="95000"/>
                                    </p:animScale>
                                    <p:animScale>
                                      <p:cBhvr>
                                        <p:cTn id="623" dur="166" decel="50000">
                                          <p:stCondLst>
                                            <p:cond delay="1834"/>
                                          </p:stCondLst>
                                        </p:cTn>
                                        <p:tgtEl>
                                          <p:spTgt spid="41"/>
                                        </p:tgtEl>
                                      </p:cBhvr>
                                      <p:to x="100000" y="100000"/>
                                    </p:animScale>
                                  </p:childTnLst>
                                </p:cTn>
                              </p:par>
                            </p:childTnLst>
                          </p:cTn>
                        </p:par>
                        <p:par>
                          <p:cTn id="624" fill="hold">
                            <p:stCondLst>
                              <p:cond delay="56000"/>
                            </p:stCondLst>
                            <p:childTnLst>
                              <p:par>
                                <p:cTn id="625" presetID="26" presetClass="entr" presetSubtype="0" fill="hold" grpId="0" nodeType="afterEffect">
                                  <p:stCondLst>
                                    <p:cond delay="0"/>
                                  </p:stCondLst>
                                  <p:childTnLst>
                                    <p:set>
                                      <p:cBhvr>
                                        <p:cTn id="626" dur="1" fill="hold">
                                          <p:stCondLst>
                                            <p:cond delay="0"/>
                                          </p:stCondLst>
                                        </p:cTn>
                                        <p:tgtEl>
                                          <p:spTgt spid="42"/>
                                        </p:tgtEl>
                                        <p:attrNameLst>
                                          <p:attrName>style.visibility</p:attrName>
                                        </p:attrNameLst>
                                      </p:cBhvr>
                                      <p:to>
                                        <p:strVal val="visible"/>
                                      </p:to>
                                    </p:set>
                                    <p:animEffect transition="in" filter="wipe(down)">
                                      <p:cBhvr>
                                        <p:cTn id="627" dur="580">
                                          <p:stCondLst>
                                            <p:cond delay="0"/>
                                          </p:stCondLst>
                                        </p:cTn>
                                        <p:tgtEl>
                                          <p:spTgt spid="42"/>
                                        </p:tgtEl>
                                      </p:cBhvr>
                                    </p:animEffect>
                                    <p:anim calcmode="lin" valueType="num">
                                      <p:cBhvr>
                                        <p:cTn id="628"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629"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630"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631"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632"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633" dur="26">
                                          <p:stCondLst>
                                            <p:cond delay="650"/>
                                          </p:stCondLst>
                                        </p:cTn>
                                        <p:tgtEl>
                                          <p:spTgt spid="42"/>
                                        </p:tgtEl>
                                      </p:cBhvr>
                                      <p:to x="100000" y="60000"/>
                                    </p:animScale>
                                    <p:animScale>
                                      <p:cBhvr>
                                        <p:cTn id="634" dur="166" decel="50000">
                                          <p:stCondLst>
                                            <p:cond delay="676"/>
                                          </p:stCondLst>
                                        </p:cTn>
                                        <p:tgtEl>
                                          <p:spTgt spid="42"/>
                                        </p:tgtEl>
                                      </p:cBhvr>
                                      <p:to x="100000" y="100000"/>
                                    </p:animScale>
                                    <p:animScale>
                                      <p:cBhvr>
                                        <p:cTn id="635" dur="26">
                                          <p:stCondLst>
                                            <p:cond delay="1312"/>
                                          </p:stCondLst>
                                        </p:cTn>
                                        <p:tgtEl>
                                          <p:spTgt spid="42"/>
                                        </p:tgtEl>
                                      </p:cBhvr>
                                      <p:to x="100000" y="80000"/>
                                    </p:animScale>
                                    <p:animScale>
                                      <p:cBhvr>
                                        <p:cTn id="636" dur="166" decel="50000">
                                          <p:stCondLst>
                                            <p:cond delay="1338"/>
                                          </p:stCondLst>
                                        </p:cTn>
                                        <p:tgtEl>
                                          <p:spTgt spid="42"/>
                                        </p:tgtEl>
                                      </p:cBhvr>
                                      <p:to x="100000" y="100000"/>
                                    </p:animScale>
                                    <p:animScale>
                                      <p:cBhvr>
                                        <p:cTn id="637" dur="26">
                                          <p:stCondLst>
                                            <p:cond delay="1642"/>
                                          </p:stCondLst>
                                        </p:cTn>
                                        <p:tgtEl>
                                          <p:spTgt spid="42"/>
                                        </p:tgtEl>
                                      </p:cBhvr>
                                      <p:to x="100000" y="90000"/>
                                    </p:animScale>
                                    <p:animScale>
                                      <p:cBhvr>
                                        <p:cTn id="638" dur="166" decel="50000">
                                          <p:stCondLst>
                                            <p:cond delay="1668"/>
                                          </p:stCondLst>
                                        </p:cTn>
                                        <p:tgtEl>
                                          <p:spTgt spid="42"/>
                                        </p:tgtEl>
                                      </p:cBhvr>
                                      <p:to x="100000" y="100000"/>
                                    </p:animScale>
                                    <p:animScale>
                                      <p:cBhvr>
                                        <p:cTn id="639" dur="26">
                                          <p:stCondLst>
                                            <p:cond delay="1808"/>
                                          </p:stCondLst>
                                        </p:cTn>
                                        <p:tgtEl>
                                          <p:spTgt spid="42"/>
                                        </p:tgtEl>
                                      </p:cBhvr>
                                      <p:to x="100000" y="95000"/>
                                    </p:animScale>
                                    <p:animScale>
                                      <p:cBhvr>
                                        <p:cTn id="640" dur="166" decel="50000">
                                          <p:stCondLst>
                                            <p:cond delay="1834"/>
                                          </p:stCondLst>
                                        </p:cTn>
                                        <p:tgtEl>
                                          <p:spTgt spid="42"/>
                                        </p:tgtEl>
                                      </p:cBhvr>
                                      <p:to x="100000" y="100000"/>
                                    </p:animScale>
                                  </p:childTnLst>
                                </p:cTn>
                              </p:par>
                            </p:childTnLst>
                          </p:cTn>
                        </p:par>
                        <p:par>
                          <p:cTn id="641" fill="hold">
                            <p:stCondLst>
                              <p:cond delay="58000"/>
                            </p:stCondLst>
                            <p:childTnLst>
                              <p:par>
                                <p:cTn id="642" presetID="26" presetClass="entr" presetSubtype="0" fill="hold" grpId="0" nodeType="afterEffect">
                                  <p:stCondLst>
                                    <p:cond delay="0"/>
                                  </p:stCondLst>
                                  <p:childTnLst>
                                    <p:set>
                                      <p:cBhvr>
                                        <p:cTn id="643" dur="1" fill="hold">
                                          <p:stCondLst>
                                            <p:cond delay="0"/>
                                          </p:stCondLst>
                                        </p:cTn>
                                        <p:tgtEl>
                                          <p:spTgt spid="43"/>
                                        </p:tgtEl>
                                        <p:attrNameLst>
                                          <p:attrName>style.visibility</p:attrName>
                                        </p:attrNameLst>
                                      </p:cBhvr>
                                      <p:to>
                                        <p:strVal val="visible"/>
                                      </p:to>
                                    </p:set>
                                    <p:animEffect transition="in" filter="wipe(down)">
                                      <p:cBhvr>
                                        <p:cTn id="644" dur="580">
                                          <p:stCondLst>
                                            <p:cond delay="0"/>
                                          </p:stCondLst>
                                        </p:cTn>
                                        <p:tgtEl>
                                          <p:spTgt spid="43"/>
                                        </p:tgtEl>
                                      </p:cBhvr>
                                    </p:animEffect>
                                    <p:anim calcmode="lin" valueType="num">
                                      <p:cBhvr>
                                        <p:cTn id="645"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646"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647"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648"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649"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650" dur="26">
                                          <p:stCondLst>
                                            <p:cond delay="650"/>
                                          </p:stCondLst>
                                        </p:cTn>
                                        <p:tgtEl>
                                          <p:spTgt spid="43"/>
                                        </p:tgtEl>
                                      </p:cBhvr>
                                      <p:to x="100000" y="60000"/>
                                    </p:animScale>
                                    <p:animScale>
                                      <p:cBhvr>
                                        <p:cTn id="651" dur="166" decel="50000">
                                          <p:stCondLst>
                                            <p:cond delay="676"/>
                                          </p:stCondLst>
                                        </p:cTn>
                                        <p:tgtEl>
                                          <p:spTgt spid="43"/>
                                        </p:tgtEl>
                                      </p:cBhvr>
                                      <p:to x="100000" y="100000"/>
                                    </p:animScale>
                                    <p:animScale>
                                      <p:cBhvr>
                                        <p:cTn id="652" dur="26">
                                          <p:stCondLst>
                                            <p:cond delay="1312"/>
                                          </p:stCondLst>
                                        </p:cTn>
                                        <p:tgtEl>
                                          <p:spTgt spid="43"/>
                                        </p:tgtEl>
                                      </p:cBhvr>
                                      <p:to x="100000" y="80000"/>
                                    </p:animScale>
                                    <p:animScale>
                                      <p:cBhvr>
                                        <p:cTn id="653" dur="166" decel="50000">
                                          <p:stCondLst>
                                            <p:cond delay="1338"/>
                                          </p:stCondLst>
                                        </p:cTn>
                                        <p:tgtEl>
                                          <p:spTgt spid="43"/>
                                        </p:tgtEl>
                                      </p:cBhvr>
                                      <p:to x="100000" y="100000"/>
                                    </p:animScale>
                                    <p:animScale>
                                      <p:cBhvr>
                                        <p:cTn id="654" dur="26">
                                          <p:stCondLst>
                                            <p:cond delay="1642"/>
                                          </p:stCondLst>
                                        </p:cTn>
                                        <p:tgtEl>
                                          <p:spTgt spid="43"/>
                                        </p:tgtEl>
                                      </p:cBhvr>
                                      <p:to x="100000" y="90000"/>
                                    </p:animScale>
                                    <p:animScale>
                                      <p:cBhvr>
                                        <p:cTn id="655" dur="166" decel="50000">
                                          <p:stCondLst>
                                            <p:cond delay="1668"/>
                                          </p:stCondLst>
                                        </p:cTn>
                                        <p:tgtEl>
                                          <p:spTgt spid="43"/>
                                        </p:tgtEl>
                                      </p:cBhvr>
                                      <p:to x="100000" y="100000"/>
                                    </p:animScale>
                                    <p:animScale>
                                      <p:cBhvr>
                                        <p:cTn id="656" dur="26">
                                          <p:stCondLst>
                                            <p:cond delay="1808"/>
                                          </p:stCondLst>
                                        </p:cTn>
                                        <p:tgtEl>
                                          <p:spTgt spid="43"/>
                                        </p:tgtEl>
                                      </p:cBhvr>
                                      <p:to x="100000" y="95000"/>
                                    </p:animScale>
                                    <p:animScale>
                                      <p:cBhvr>
                                        <p:cTn id="657" dur="166" decel="50000">
                                          <p:stCondLst>
                                            <p:cond delay="1834"/>
                                          </p:stCondLst>
                                        </p:cTn>
                                        <p:tgtEl>
                                          <p:spTgt spid="43"/>
                                        </p:tgtEl>
                                      </p:cBhvr>
                                      <p:to x="100000" y="100000"/>
                                    </p:animScale>
                                  </p:childTnLst>
                                </p:cTn>
                              </p:par>
                            </p:childTnLst>
                          </p:cTn>
                        </p:par>
                        <p:par>
                          <p:cTn id="658" fill="hold">
                            <p:stCondLst>
                              <p:cond delay="60000"/>
                            </p:stCondLst>
                            <p:childTnLst>
                              <p:par>
                                <p:cTn id="659" presetID="26" presetClass="entr" presetSubtype="0" fill="hold" grpId="0" nodeType="afterEffect">
                                  <p:stCondLst>
                                    <p:cond delay="0"/>
                                  </p:stCondLst>
                                  <p:childTnLst>
                                    <p:set>
                                      <p:cBhvr>
                                        <p:cTn id="660" dur="1" fill="hold">
                                          <p:stCondLst>
                                            <p:cond delay="0"/>
                                          </p:stCondLst>
                                        </p:cTn>
                                        <p:tgtEl>
                                          <p:spTgt spid="44"/>
                                        </p:tgtEl>
                                        <p:attrNameLst>
                                          <p:attrName>style.visibility</p:attrName>
                                        </p:attrNameLst>
                                      </p:cBhvr>
                                      <p:to>
                                        <p:strVal val="visible"/>
                                      </p:to>
                                    </p:set>
                                    <p:animEffect transition="in" filter="wipe(down)">
                                      <p:cBhvr>
                                        <p:cTn id="661" dur="580">
                                          <p:stCondLst>
                                            <p:cond delay="0"/>
                                          </p:stCondLst>
                                        </p:cTn>
                                        <p:tgtEl>
                                          <p:spTgt spid="44"/>
                                        </p:tgtEl>
                                      </p:cBhvr>
                                    </p:animEffect>
                                    <p:anim calcmode="lin" valueType="num">
                                      <p:cBhvr>
                                        <p:cTn id="662"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663"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664"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665"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666"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667" dur="26">
                                          <p:stCondLst>
                                            <p:cond delay="650"/>
                                          </p:stCondLst>
                                        </p:cTn>
                                        <p:tgtEl>
                                          <p:spTgt spid="44"/>
                                        </p:tgtEl>
                                      </p:cBhvr>
                                      <p:to x="100000" y="60000"/>
                                    </p:animScale>
                                    <p:animScale>
                                      <p:cBhvr>
                                        <p:cTn id="668" dur="166" decel="50000">
                                          <p:stCondLst>
                                            <p:cond delay="676"/>
                                          </p:stCondLst>
                                        </p:cTn>
                                        <p:tgtEl>
                                          <p:spTgt spid="44"/>
                                        </p:tgtEl>
                                      </p:cBhvr>
                                      <p:to x="100000" y="100000"/>
                                    </p:animScale>
                                    <p:animScale>
                                      <p:cBhvr>
                                        <p:cTn id="669" dur="26">
                                          <p:stCondLst>
                                            <p:cond delay="1312"/>
                                          </p:stCondLst>
                                        </p:cTn>
                                        <p:tgtEl>
                                          <p:spTgt spid="44"/>
                                        </p:tgtEl>
                                      </p:cBhvr>
                                      <p:to x="100000" y="80000"/>
                                    </p:animScale>
                                    <p:animScale>
                                      <p:cBhvr>
                                        <p:cTn id="670" dur="166" decel="50000">
                                          <p:stCondLst>
                                            <p:cond delay="1338"/>
                                          </p:stCondLst>
                                        </p:cTn>
                                        <p:tgtEl>
                                          <p:spTgt spid="44"/>
                                        </p:tgtEl>
                                      </p:cBhvr>
                                      <p:to x="100000" y="100000"/>
                                    </p:animScale>
                                    <p:animScale>
                                      <p:cBhvr>
                                        <p:cTn id="671" dur="26">
                                          <p:stCondLst>
                                            <p:cond delay="1642"/>
                                          </p:stCondLst>
                                        </p:cTn>
                                        <p:tgtEl>
                                          <p:spTgt spid="44"/>
                                        </p:tgtEl>
                                      </p:cBhvr>
                                      <p:to x="100000" y="90000"/>
                                    </p:animScale>
                                    <p:animScale>
                                      <p:cBhvr>
                                        <p:cTn id="672" dur="166" decel="50000">
                                          <p:stCondLst>
                                            <p:cond delay="1668"/>
                                          </p:stCondLst>
                                        </p:cTn>
                                        <p:tgtEl>
                                          <p:spTgt spid="44"/>
                                        </p:tgtEl>
                                      </p:cBhvr>
                                      <p:to x="100000" y="100000"/>
                                    </p:animScale>
                                    <p:animScale>
                                      <p:cBhvr>
                                        <p:cTn id="673" dur="26">
                                          <p:stCondLst>
                                            <p:cond delay="1808"/>
                                          </p:stCondLst>
                                        </p:cTn>
                                        <p:tgtEl>
                                          <p:spTgt spid="44"/>
                                        </p:tgtEl>
                                      </p:cBhvr>
                                      <p:to x="100000" y="95000"/>
                                    </p:animScale>
                                    <p:animScale>
                                      <p:cBhvr>
                                        <p:cTn id="674" dur="166" decel="50000">
                                          <p:stCondLst>
                                            <p:cond delay="1834"/>
                                          </p:stCondLst>
                                        </p:cTn>
                                        <p:tgtEl>
                                          <p:spTgt spid="44"/>
                                        </p:tgtEl>
                                      </p:cBhvr>
                                      <p:to x="100000" y="100000"/>
                                    </p:animScale>
                                  </p:childTnLst>
                                </p:cTn>
                              </p:par>
                            </p:childTnLst>
                          </p:cTn>
                        </p:par>
                        <p:par>
                          <p:cTn id="675" fill="hold">
                            <p:stCondLst>
                              <p:cond delay="62000"/>
                            </p:stCondLst>
                            <p:childTnLst>
                              <p:par>
                                <p:cTn id="676" presetID="26" presetClass="entr" presetSubtype="0" fill="hold" grpId="0" nodeType="afterEffect">
                                  <p:stCondLst>
                                    <p:cond delay="0"/>
                                  </p:stCondLst>
                                  <p:childTnLst>
                                    <p:set>
                                      <p:cBhvr>
                                        <p:cTn id="677" dur="1" fill="hold">
                                          <p:stCondLst>
                                            <p:cond delay="0"/>
                                          </p:stCondLst>
                                        </p:cTn>
                                        <p:tgtEl>
                                          <p:spTgt spid="45"/>
                                        </p:tgtEl>
                                        <p:attrNameLst>
                                          <p:attrName>style.visibility</p:attrName>
                                        </p:attrNameLst>
                                      </p:cBhvr>
                                      <p:to>
                                        <p:strVal val="visible"/>
                                      </p:to>
                                    </p:set>
                                    <p:animEffect transition="in" filter="wipe(down)">
                                      <p:cBhvr>
                                        <p:cTn id="678" dur="580">
                                          <p:stCondLst>
                                            <p:cond delay="0"/>
                                          </p:stCondLst>
                                        </p:cTn>
                                        <p:tgtEl>
                                          <p:spTgt spid="45"/>
                                        </p:tgtEl>
                                      </p:cBhvr>
                                    </p:animEffect>
                                    <p:anim calcmode="lin" valueType="num">
                                      <p:cBhvr>
                                        <p:cTn id="679"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680"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681"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682"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683"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684" dur="26">
                                          <p:stCondLst>
                                            <p:cond delay="650"/>
                                          </p:stCondLst>
                                        </p:cTn>
                                        <p:tgtEl>
                                          <p:spTgt spid="45"/>
                                        </p:tgtEl>
                                      </p:cBhvr>
                                      <p:to x="100000" y="60000"/>
                                    </p:animScale>
                                    <p:animScale>
                                      <p:cBhvr>
                                        <p:cTn id="685" dur="166" decel="50000">
                                          <p:stCondLst>
                                            <p:cond delay="676"/>
                                          </p:stCondLst>
                                        </p:cTn>
                                        <p:tgtEl>
                                          <p:spTgt spid="45"/>
                                        </p:tgtEl>
                                      </p:cBhvr>
                                      <p:to x="100000" y="100000"/>
                                    </p:animScale>
                                    <p:animScale>
                                      <p:cBhvr>
                                        <p:cTn id="686" dur="26">
                                          <p:stCondLst>
                                            <p:cond delay="1312"/>
                                          </p:stCondLst>
                                        </p:cTn>
                                        <p:tgtEl>
                                          <p:spTgt spid="45"/>
                                        </p:tgtEl>
                                      </p:cBhvr>
                                      <p:to x="100000" y="80000"/>
                                    </p:animScale>
                                    <p:animScale>
                                      <p:cBhvr>
                                        <p:cTn id="687" dur="166" decel="50000">
                                          <p:stCondLst>
                                            <p:cond delay="1338"/>
                                          </p:stCondLst>
                                        </p:cTn>
                                        <p:tgtEl>
                                          <p:spTgt spid="45"/>
                                        </p:tgtEl>
                                      </p:cBhvr>
                                      <p:to x="100000" y="100000"/>
                                    </p:animScale>
                                    <p:animScale>
                                      <p:cBhvr>
                                        <p:cTn id="688" dur="26">
                                          <p:stCondLst>
                                            <p:cond delay="1642"/>
                                          </p:stCondLst>
                                        </p:cTn>
                                        <p:tgtEl>
                                          <p:spTgt spid="45"/>
                                        </p:tgtEl>
                                      </p:cBhvr>
                                      <p:to x="100000" y="90000"/>
                                    </p:animScale>
                                    <p:animScale>
                                      <p:cBhvr>
                                        <p:cTn id="689" dur="166" decel="50000">
                                          <p:stCondLst>
                                            <p:cond delay="1668"/>
                                          </p:stCondLst>
                                        </p:cTn>
                                        <p:tgtEl>
                                          <p:spTgt spid="45"/>
                                        </p:tgtEl>
                                      </p:cBhvr>
                                      <p:to x="100000" y="100000"/>
                                    </p:animScale>
                                    <p:animScale>
                                      <p:cBhvr>
                                        <p:cTn id="690" dur="26">
                                          <p:stCondLst>
                                            <p:cond delay="1808"/>
                                          </p:stCondLst>
                                        </p:cTn>
                                        <p:tgtEl>
                                          <p:spTgt spid="45"/>
                                        </p:tgtEl>
                                      </p:cBhvr>
                                      <p:to x="100000" y="95000"/>
                                    </p:animScale>
                                    <p:animScale>
                                      <p:cBhvr>
                                        <p:cTn id="691" dur="166" decel="50000">
                                          <p:stCondLst>
                                            <p:cond delay="1834"/>
                                          </p:stCondLst>
                                        </p:cTn>
                                        <p:tgtEl>
                                          <p:spTgt spid="45"/>
                                        </p:tgtEl>
                                      </p:cBhvr>
                                      <p:to x="100000" y="100000"/>
                                    </p:animScale>
                                  </p:childTnLst>
                                </p:cTn>
                              </p:par>
                            </p:childTnLst>
                          </p:cTn>
                        </p:par>
                        <p:par>
                          <p:cTn id="692" fill="hold">
                            <p:stCondLst>
                              <p:cond delay="64000"/>
                            </p:stCondLst>
                            <p:childTnLst>
                              <p:par>
                                <p:cTn id="693" presetID="26" presetClass="entr" presetSubtype="0" fill="hold" grpId="0" nodeType="afterEffect">
                                  <p:stCondLst>
                                    <p:cond delay="0"/>
                                  </p:stCondLst>
                                  <p:childTnLst>
                                    <p:set>
                                      <p:cBhvr>
                                        <p:cTn id="694" dur="1" fill="hold">
                                          <p:stCondLst>
                                            <p:cond delay="0"/>
                                          </p:stCondLst>
                                        </p:cTn>
                                        <p:tgtEl>
                                          <p:spTgt spid="46"/>
                                        </p:tgtEl>
                                        <p:attrNameLst>
                                          <p:attrName>style.visibility</p:attrName>
                                        </p:attrNameLst>
                                      </p:cBhvr>
                                      <p:to>
                                        <p:strVal val="visible"/>
                                      </p:to>
                                    </p:set>
                                    <p:animEffect transition="in" filter="wipe(down)">
                                      <p:cBhvr>
                                        <p:cTn id="695" dur="580">
                                          <p:stCondLst>
                                            <p:cond delay="0"/>
                                          </p:stCondLst>
                                        </p:cTn>
                                        <p:tgtEl>
                                          <p:spTgt spid="46"/>
                                        </p:tgtEl>
                                      </p:cBhvr>
                                    </p:animEffect>
                                    <p:anim calcmode="lin" valueType="num">
                                      <p:cBhvr>
                                        <p:cTn id="696"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697"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698"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699"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700"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701" dur="26">
                                          <p:stCondLst>
                                            <p:cond delay="650"/>
                                          </p:stCondLst>
                                        </p:cTn>
                                        <p:tgtEl>
                                          <p:spTgt spid="46"/>
                                        </p:tgtEl>
                                      </p:cBhvr>
                                      <p:to x="100000" y="60000"/>
                                    </p:animScale>
                                    <p:animScale>
                                      <p:cBhvr>
                                        <p:cTn id="702" dur="166" decel="50000">
                                          <p:stCondLst>
                                            <p:cond delay="676"/>
                                          </p:stCondLst>
                                        </p:cTn>
                                        <p:tgtEl>
                                          <p:spTgt spid="46"/>
                                        </p:tgtEl>
                                      </p:cBhvr>
                                      <p:to x="100000" y="100000"/>
                                    </p:animScale>
                                    <p:animScale>
                                      <p:cBhvr>
                                        <p:cTn id="703" dur="26">
                                          <p:stCondLst>
                                            <p:cond delay="1312"/>
                                          </p:stCondLst>
                                        </p:cTn>
                                        <p:tgtEl>
                                          <p:spTgt spid="46"/>
                                        </p:tgtEl>
                                      </p:cBhvr>
                                      <p:to x="100000" y="80000"/>
                                    </p:animScale>
                                    <p:animScale>
                                      <p:cBhvr>
                                        <p:cTn id="704" dur="166" decel="50000">
                                          <p:stCondLst>
                                            <p:cond delay="1338"/>
                                          </p:stCondLst>
                                        </p:cTn>
                                        <p:tgtEl>
                                          <p:spTgt spid="46"/>
                                        </p:tgtEl>
                                      </p:cBhvr>
                                      <p:to x="100000" y="100000"/>
                                    </p:animScale>
                                    <p:animScale>
                                      <p:cBhvr>
                                        <p:cTn id="705" dur="26">
                                          <p:stCondLst>
                                            <p:cond delay="1642"/>
                                          </p:stCondLst>
                                        </p:cTn>
                                        <p:tgtEl>
                                          <p:spTgt spid="46"/>
                                        </p:tgtEl>
                                      </p:cBhvr>
                                      <p:to x="100000" y="90000"/>
                                    </p:animScale>
                                    <p:animScale>
                                      <p:cBhvr>
                                        <p:cTn id="706" dur="166" decel="50000">
                                          <p:stCondLst>
                                            <p:cond delay="1668"/>
                                          </p:stCondLst>
                                        </p:cTn>
                                        <p:tgtEl>
                                          <p:spTgt spid="46"/>
                                        </p:tgtEl>
                                      </p:cBhvr>
                                      <p:to x="100000" y="100000"/>
                                    </p:animScale>
                                    <p:animScale>
                                      <p:cBhvr>
                                        <p:cTn id="707" dur="26">
                                          <p:stCondLst>
                                            <p:cond delay="1808"/>
                                          </p:stCondLst>
                                        </p:cTn>
                                        <p:tgtEl>
                                          <p:spTgt spid="46"/>
                                        </p:tgtEl>
                                      </p:cBhvr>
                                      <p:to x="100000" y="95000"/>
                                    </p:animScale>
                                    <p:animScale>
                                      <p:cBhvr>
                                        <p:cTn id="708" dur="166" decel="50000">
                                          <p:stCondLst>
                                            <p:cond delay="1834"/>
                                          </p:stCondLst>
                                        </p:cTn>
                                        <p:tgtEl>
                                          <p:spTgt spid="46"/>
                                        </p:tgtEl>
                                      </p:cBhvr>
                                      <p:to x="100000" y="100000"/>
                                    </p:animScale>
                                  </p:childTnLst>
                                </p:cTn>
                              </p:par>
                            </p:childTnLst>
                          </p:cTn>
                        </p:par>
                        <p:par>
                          <p:cTn id="709" fill="hold">
                            <p:stCondLst>
                              <p:cond delay="66000"/>
                            </p:stCondLst>
                            <p:childTnLst>
                              <p:par>
                                <p:cTn id="710" presetID="26" presetClass="entr" presetSubtype="0" fill="hold" grpId="0" nodeType="afterEffect">
                                  <p:stCondLst>
                                    <p:cond delay="0"/>
                                  </p:stCondLst>
                                  <p:childTnLst>
                                    <p:set>
                                      <p:cBhvr>
                                        <p:cTn id="711" dur="1" fill="hold">
                                          <p:stCondLst>
                                            <p:cond delay="0"/>
                                          </p:stCondLst>
                                        </p:cTn>
                                        <p:tgtEl>
                                          <p:spTgt spid="47"/>
                                        </p:tgtEl>
                                        <p:attrNameLst>
                                          <p:attrName>style.visibility</p:attrName>
                                        </p:attrNameLst>
                                      </p:cBhvr>
                                      <p:to>
                                        <p:strVal val="visible"/>
                                      </p:to>
                                    </p:set>
                                    <p:animEffect transition="in" filter="wipe(down)">
                                      <p:cBhvr>
                                        <p:cTn id="712" dur="580">
                                          <p:stCondLst>
                                            <p:cond delay="0"/>
                                          </p:stCondLst>
                                        </p:cTn>
                                        <p:tgtEl>
                                          <p:spTgt spid="47"/>
                                        </p:tgtEl>
                                      </p:cBhvr>
                                    </p:animEffect>
                                    <p:anim calcmode="lin" valueType="num">
                                      <p:cBhvr>
                                        <p:cTn id="713"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714"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715"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716"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717"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718" dur="26">
                                          <p:stCondLst>
                                            <p:cond delay="650"/>
                                          </p:stCondLst>
                                        </p:cTn>
                                        <p:tgtEl>
                                          <p:spTgt spid="47"/>
                                        </p:tgtEl>
                                      </p:cBhvr>
                                      <p:to x="100000" y="60000"/>
                                    </p:animScale>
                                    <p:animScale>
                                      <p:cBhvr>
                                        <p:cTn id="719" dur="166" decel="50000">
                                          <p:stCondLst>
                                            <p:cond delay="676"/>
                                          </p:stCondLst>
                                        </p:cTn>
                                        <p:tgtEl>
                                          <p:spTgt spid="47"/>
                                        </p:tgtEl>
                                      </p:cBhvr>
                                      <p:to x="100000" y="100000"/>
                                    </p:animScale>
                                    <p:animScale>
                                      <p:cBhvr>
                                        <p:cTn id="720" dur="26">
                                          <p:stCondLst>
                                            <p:cond delay="1312"/>
                                          </p:stCondLst>
                                        </p:cTn>
                                        <p:tgtEl>
                                          <p:spTgt spid="47"/>
                                        </p:tgtEl>
                                      </p:cBhvr>
                                      <p:to x="100000" y="80000"/>
                                    </p:animScale>
                                    <p:animScale>
                                      <p:cBhvr>
                                        <p:cTn id="721" dur="166" decel="50000">
                                          <p:stCondLst>
                                            <p:cond delay="1338"/>
                                          </p:stCondLst>
                                        </p:cTn>
                                        <p:tgtEl>
                                          <p:spTgt spid="47"/>
                                        </p:tgtEl>
                                      </p:cBhvr>
                                      <p:to x="100000" y="100000"/>
                                    </p:animScale>
                                    <p:animScale>
                                      <p:cBhvr>
                                        <p:cTn id="722" dur="26">
                                          <p:stCondLst>
                                            <p:cond delay="1642"/>
                                          </p:stCondLst>
                                        </p:cTn>
                                        <p:tgtEl>
                                          <p:spTgt spid="47"/>
                                        </p:tgtEl>
                                      </p:cBhvr>
                                      <p:to x="100000" y="90000"/>
                                    </p:animScale>
                                    <p:animScale>
                                      <p:cBhvr>
                                        <p:cTn id="723" dur="166" decel="50000">
                                          <p:stCondLst>
                                            <p:cond delay="1668"/>
                                          </p:stCondLst>
                                        </p:cTn>
                                        <p:tgtEl>
                                          <p:spTgt spid="47"/>
                                        </p:tgtEl>
                                      </p:cBhvr>
                                      <p:to x="100000" y="100000"/>
                                    </p:animScale>
                                    <p:animScale>
                                      <p:cBhvr>
                                        <p:cTn id="724" dur="26">
                                          <p:stCondLst>
                                            <p:cond delay="1808"/>
                                          </p:stCondLst>
                                        </p:cTn>
                                        <p:tgtEl>
                                          <p:spTgt spid="47"/>
                                        </p:tgtEl>
                                      </p:cBhvr>
                                      <p:to x="100000" y="95000"/>
                                    </p:animScale>
                                    <p:animScale>
                                      <p:cBhvr>
                                        <p:cTn id="725" dur="166" decel="50000">
                                          <p:stCondLst>
                                            <p:cond delay="1834"/>
                                          </p:stCondLst>
                                        </p:cTn>
                                        <p:tgtEl>
                                          <p:spTgt spid="47"/>
                                        </p:tgtEl>
                                      </p:cBhvr>
                                      <p:to x="100000" y="100000"/>
                                    </p:animScale>
                                  </p:childTnLst>
                                </p:cTn>
                              </p:par>
                            </p:childTnLst>
                          </p:cTn>
                        </p:par>
                        <p:par>
                          <p:cTn id="726" fill="hold">
                            <p:stCondLst>
                              <p:cond delay="68000"/>
                            </p:stCondLst>
                            <p:childTnLst>
                              <p:par>
                                <p:cTn id="727" presetID="26" presetClass="entr" presetSubtype="0" fill="hold" grpId="0" nodeType="afterEffect">
                                  <p:stCondLst>
                                    <p:cond delay="0"/>
                                  </p:stCondLst>
                                  <p:childTnLst>
                                    <p:set>
                                      <p:cBhvr>
                                        <p:cTn id="728" dur="1" fill="hold">
                                          <p:stCondLst>
                                            <p:cond delay="0"/>
                                          </p:stCondLst>
                                        </p:cTn>
                                        <p:tgtEl>
                                          <p:spTgt spid="48"/>
                                        </p:tgtEl>
                                        <p:attrNameLst>
                                          <p:attrName>style.visibility</p:attrName>
                                        </p:attrNameLst>
                                      </p:cBhvr>
                                      <p:to>
                                        <p:strVal val="visible"/>
                                      </p:to>
                                    </p:set>
                                    <p:animEffect transition="in" filter="wipe(down)">
                                      <p:cBhvr>
                                        <p:cTn id="729" dur="580">
                                          <p:stCondLst>
                                            <p:cond delay="0"/>
                                          </p:stCondLst>
                                        </p:cTn>
                                        <p:tgtEl>
                                          <p:spTgt spid="48"/>
                                        </p:tgtEl>
                                      </p:cBhvr>
                                    </p:animEffect>
                                    <p:anim calcmode="lin" valueType="num">
                                      <p:cBhvr>
                                        <p:cTn id="73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735" dur="26">
                                          <p:stCondLst>
                                            <p:cond delay="650"/>
                                          </p:stCondLst>
                                        </p:cTn>
                                        <p:tgtEl>
                                          <p:spTgt spid="48"/>
                                        </p:tgtEl>
                                      </p:cBhvr>
                                      <p:to x="100000" y="60000"/>
                                    </p:animScale>
                                    <p:animScale>
                                      <p:cBhvr>
                                        <p:cTn id="736" dur="166" decel="50000">
                                          <p:stCondLst>
                                            <p:cond delay="676"/>
                                          </p:stCondLst>
                                        </p:cTn>
                                        <p:tgtEl>
                                          <p:spTgt spid="48"/>
                                        </p:tgtEl>
                                      </p:cBhvr>
                                      <p:to x="100000" y="100000"/>
                                    </p:animScale>
                                    <p:animScale>
                                      <p:cBhvr>
                                        <p:cTn id="737" dur="26">
                                          <p:stCondLst>
                                            <p:cond delay="1312"/>
                                          </p:stCondLst>
                                        </p:cTn>
                                        <p:tgtEl>
                                          <p:spTgt spid="48"/>
                                        </p:tgtEl>
                                      </p:cBhvr>
                                      <p:to x="100000" y="80000"/>
                                    </p:animScale>
                                    <p:animScale>
                                      <p:cBhvr>
                                        <p:cTn id="738" dur="166" decel="50000">
                                          <p:stCondLst>
                                            <p:cond delay="1338"/>
                                          </p:stCondLst>
                                        </p:cTn>
                                        <p:tgtEl>
                                          <p:spTgt spid="48"/>
                                        </p:tgtEl>
                                      </p:cBhvr>
                                      <p:to x="100000" y="100000"/>
                                    </p:animScale>
                                    <p:animScale>
                                      <p:cBhvr>
                                        <p:cTn id="739" dur="26">
                                          <p:stCondLst>
                                            <p:cond delay="1642"/>
                                          </p:stCondLst>
                                        </p:cTn>
                                        <p:tgtEl>
                                          <p:spTgt spid="48"/>
                                        </p:tgtEl>
                                      </p:cBhvr>
                                      <p:to x="100000" y="90000"/>
                                    </p:animScale>
                                    <p:animScale>
                                      <p:cBhvr>
                                        <p:cTn id="740" dur="166" decel="50000">
                                          <p:stCondLst>
                                            <p:cond delay="1668"/>
                                          </p:stCondLst>
                                        </p:cTn>
                                        <p:tgtEl>
                                          <p:spTgt spid="48"/>
                                        </p:tgtEl>
                                      </p:cBhvr>
                                      <p:to x="100000" y="100000"/>
                                    </p:animScale>
                                    <p:animScale>
                                      <p:cBhvr>
                                        <p:cTn id="741" dur="26">
                                          <p:stCondLst>
                                            <p:cond delay="1808"/>
                                          </p:stCondLst>
                                        </p:cTn>
                                        <p:tgtEl>
                                          <p:spTgt spid="48"/>
                                        </p:tgtEl>
                                      </p:cBhvr>
                                      <p:to x="100000" y="95000"/>
                                    </p:animScale>
                                    <p:animScale>
                                      <p:cBhvr>
                                        <p:cTn id="742" dur="166" decel="50000">
                                          <p:stCondLst>
                                            <p:cond delay="1834"/>
                                          </p:stCondLst>
                                        </p:cTn>
                                        <p:tgtEl>
                                          <p:spTgt spid="48"/>
                                        </p:tgtEl>
                                      </p:cBhvr>
                                      <p:to x="100000" y="100000"/>
                                    </p:animScale>
                                  </p:childTnLst>
                                </p:cTn>
                              </p:par>
                            </p:childTnLst>
                          </p:cTn>
                        </p:par>
                        <p:par>
                          <p:cTn id="743" fill="hold">
                            <p:stCondLst>
                              <p:cond delay="70000"/>
                            </p:stCondLst>
                            <p:childTnLst>
                              <p:par>
                                <p:cTn id="744" presetID="26" presetClass="entr" presetSubtype="0" fill="hold" grpId="0" nodeType="afterEffect">
                                  <p:stCondLst>
                                    <p:cond delay="0"/>
                                  </p:stCondLst>
                                  <p:childTnLst>
                                    <p:set>
                                      <p:cBhvr>
                                        <p:cTn id="745" dur="1" fill="hold">
                                          <p:stCondLst>
                                            <p:cond delay="0"/>
                                          </p:stCondLst>
                                        </p:cTn>
                                        <p:tgtEl>
                                          <p:spTgt spid="49"/>
                                        </p:tgtEl>
                                        <p:attrNameLst>
                                          <p:attrName>style.visibility</p:attrName>
                                        </p:attrNameLst>
                                      </p:cBhvr>
                                      <p:to>
                                        <p:strVal val="visible"/>
                                      </p:to>
                                    </p:set>
                                    <p:animEffect transition="in" filter="wipe(down)">
                                      <p:cBhvr>
                                        <p:cTn id="746" dur="580">
                                          <p:stCondLst>
                                            <p:cond delay="0"/>
                                          </p:stCondLst>
                                        </p:cTn>
                                        <p:tgtEl>
                                          <p:spTgt spid="49"/>
                                        </p:tgtEl>
                                      </p:cBhvr>
                                    </p:animEffect>
                                    <p:anim calcmode="lin" valueType="num">
                                      <p:cBhvr>
                                        <p:cTn id="747"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748"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749"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750"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751"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752" dur="26">
                                          <p:stCondLst>
                                            <p:cond delay="650"/>
                                          </p:stCondLst>
                                        </p:cTn>
                                        <p:tgtEl>
                                          <p:spTgt spid="49"/>
                                        </p:tgtEl>
                                      </p:cBhvr>
                                      <p:to x="100000" y="60000"/>
                                    </p:animScale>
                                    <p:animScale>
                                      <p:cBhvr>
                                        <p:cTn id="753" dur="166" decel="50000">
                                          <p:stCondLst>
                                            <p:cond delay="676"/>
                                          </p:stCondLst>
                                        </p:cTn>
                                        <p:tgtEl>
                                          <p:spTgt spid="49"/>
                                        </p:tgtEl>
                                      </p:cBhvr>
                                      <p:to x="100000" y="100000"/>
                                    </p:animScale>
                                    <p:animScale>
                                      <p:cBhvr>
                                        <p:cTn id="754" dur="26">
                                          <p:stCondLst>
                                            <p:cond delay="1312"/>
                                          </p:stCondLst>
                                        </p:cTn>
                                        <p:tgtEl>
                                          <p:spTgt spid="49"/>
                                        </p:tgtEl>
                                      </p:cBhvr>
                                      <p:to x="100000" y="80000"/>
                                    </p:animScale>
                                    <p:animScale>
                                      <p:cBhvr>
                                        <p:cTn id="755" dur="166" decel="50000">
                                          <p:stCondLst>
                                            <p:cond delay="1338"/>
                                          </p:stCondLst>
                                        </p:cTn>
                                        <p:tgtEl>
                                          <p:spTgt spid="49"/>
                                        </p:tgtEl>
                                      </p:cBhvr>
                                      <p:to x="100000" y="100000"/>
                                    </p:animScale>
                                    <p:animScale>
                                      <p:cBhvr>
                                        <p:cTn id="756" dur="26">
                                          <p:stCondLst>
                                            <p:cond delay="1642"/>
                                          </p:stCondLst>
                                        </p:cTn>
                                        <p:tgtEl>
                                          <p:spTgt spid="49"/>
                                        </p:tgtEl>
                                      </p:cBhvr>
                                      <p:to x="100000" y="90000"/>
                                    </p:animScale>
                                    <p:animScale>
                                      <p:cBhvr>
                                        <p:cTn id="757" dur="166" decel="50000">
                                          <p:stCondLst>
                                            <p:cond delay="1668"/>
                                          </p:stCondLst>
                                        </p:cTn>
                                        <p:tgtEl>
                                          <p:spTgt spid="49"/>
                                        </p:tgtEl>
                                      </p:cBhvr>
                                      <p:to x="100000" y="100000"/>
                                    </p:animScale>
                                    <p:animScale>
                                      <p:cBhvr>
                                        <p:cTn id="758" dur="26">
                                          <p:stCondLst>
                                            <p:cond delay="1808"/>
                                          </p:stCondLst>
                                        </p:cTn>
                                        <p:tgtEl>
                                          <p:spTgt spid="49"/>
                                        </p:tgtEl>
                                      </p:cBhvr>
                                      <p:to x="100000" y="95000"/>
                                    </p:animScale>
                                    <p:animScale>
                                      <p:cBhvr>
                                        <p:cTn id="759" dur="166" decel="50000">
                                          <p:stCondLst>
                                            <p:cond delay="1834"/>
                                          </p:stCondLst>
                                        </p:cTn>
                                        <p:tgtEl>
                                          <p:spTgt spid="49"/>
                                        </p:tgtEl>
                                      </p:cBhvr>
                                      <p:to x="100000" y="100000"/>
                                    </p:animScale>
                                  </p:childTnLst>
                                </p:cTn>
                              </p:par>
                            </p:childTnLst>
                          </p:cTn>
                        </p:par>
                        <p:par>
                          <p:cTn id="760" fill="hold">
                            <p:stCondLst>
                              <p:cond delay="72000"/>
                            </p:stCondLst>
                            <p:childTnLst>
                              <p:par>
                                <p:cTn id="761" presetID="26" presetClass="entr" presetSubtype="0" fill="hold" grpId="0" nodeType="afterEffect">
                                  <p:stCondLst>
                                    <p:cond delay="0"/>
                                  </p:stCondLst>
                                  <p:childTnLst>
                                    <p:set>
                                      <p:cBhvr>
                                        <p:cTn id="762" dur="1" fill="hold">
                                          <p:stCondLst>
                                            <p:cond delay="0"/>
                                          </p:stCondLst>
                                        </p:cTn>
                                        <p:tgtEl>
                                          <p:spTgt spid="50"/>
                                        </p:tgtEl>
                                        <p:attrNameLst>
                                          <p:attrName>style.visibility</p:attrName>
                                        </p:attrNameLst>
                                      </p:cBhvr>
                                      <p:to>
                                        <p:strVal val="visible"/>
                                      </p:to>
                                    </p:set>
                                    <p:animEffect transition="in" filter="wipe(down)">
                                      <p:cBhvr>
                                        <p:cTn id="763" dur="580">
                                          <p:stCondLst>
                                            <p:cond delay="0"/>
                                          </p:stCondLst>
                                        </p:cTn>
                                        <p:tgtEl>
                                          <p:spTgt spid="50"/>
                                        </p:tgtEl>
                                      </p:cBhvr>
                                    </p:animEffect>
                                    <p:anim calcmode="lin" valueType="num">
                                      <p:cBhvr>
                                        <p:cTn id="764"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765"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766"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767"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768"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769" dur="26">
                                          <p:stCondLst>
                                            <p:cond delay="650"/>
                                          </p:stCondLst>
                                        </p:cTn>
                                        <p:tgtEl>
                                          <p:spTgt spid="50"/>
                                        </p:tgtEl>
                                      </p:cBhvr>
                                      <p:to x="100000" y="60000"/>
                                    </p:animScale>
                                    <p:animScale>
                                      <p:cBhvr>
                                        <p:cTn id="770" dur="166" decel="50000">
                                          <p:stCondLst>
                                            <p:cond delay="676"/>
                                          </p:stCondLst>
                                        </p:cTn>
                                        <p:tgtEl>
                                          <p:spTgt spid="50"/>
                                        </p:tgtEl>
                                      </p:cBhvr>
                                      <p:to x="100000" y="100000"/>
                                    </p:animScale>
                                    <p:animScale>
                                      <p:cBhvr>
                                        <p:cTn id="771" dur="26">
                                          <p:stCondLst>
                                            <p:cond delay="1312"/>
                                          </p:stCondLst>
                                        </p:cTn>
                                        <p:tgtEl>
                                          <p:spTgt spid="50"/>
                                        </p:tgtEl>
                                      </p:cBhvr>
                                      <p:to x="100000" y="80000"/>
                                    </p:animScale>
                                    <p:animScale>
                                      <p:cBhvr>
                                        <p:cTn id="772" dur="166" decel="50000">
                                          <p:stCondLst>
                                            <p:cond delay="1338"/>
                                          </p:stCondLst>
                                        </p:cTn>
                                        <p:tgtEl>
                                          <p:spTgt spid="50"/>
                                        </p:tgtEl>
                                      </p:cBhvr>
                                      <p:to x="100000" y="100000"/>
                                    </p:animScale>
                                    <p:animScale>
                                      <p:cBhvr>
                                        <p:cTn id="773" dur="26">
                                          <p:stCondLst>
                                            <p:cond delay="1642"/>
                                          </p:stCondLst>
                                        </p:cTn>
                                        <p:tgtEl>
                                          <p:spTgt spid="50"/>
                                        </p:tgtEl>
                                      </p:cBhvr>
                                      <p:to x="100000" y="90000"/>
                                    </p:animScale>
                                    <p:animScale>
                                      <p:cBhvr>
                                        <p:cTn id="774" dur="166" decel="50000">
                                          <p:stCondLst>
                                            <p:cond delay="1668"/>
                                          </p:stCondLst>
                                        </p:cTn>
                                        <p:tgtEl>
                                          <p:spTgt spid="50"/>
                                        </p:tgtEl>
                                      </p:cBhvr>
                                      <p:to x="100000" y="100000"/>
                                    </p:animScale>
                                    <p:animScale>
                                      <p:cBhvr>
                                        <p:cTn id="775" dur="26">
                                          <p:stCondLst>
                                            <p:cond delay="1808"/>
                                          </p:stCondLst>
                                        </p:cTn>
                                        <p:tgtEl>
                                          <p:spTgt spid="50"/>
                                        </p:tgtEl>
                                      </p:cBhvr>
                                      <p:to x="100000" y="95000"/>
                                    </p:animScale>
                                    <p:animScale>
                                      <p:cBhvr>
                                        <p:cTn id="776" dur="166" decel="50000">
                                          <p:stCondLst>
                                            <p:cond delay="1834"/>
                                          </p:stCondLst>
                                        </p:cTn>
                                        <p:tgtEl>
                                          <p:spTgt spid="50"/>
                                        </p:tgtEl>
                                      </p:cBhvr>
                                      <p:to x="100000" y="100000"/>
                                    </p:animScale>
                                  </p:childTnLst>
                                </p:cTn>
                              </p:par>
                            </p:childTnLst>
                          </p:cTn>
                        </p:par>
                        <p:par>
                          <p:cTn id="777" fill="hold">
                            <p:stCondLst>
                              <p:cond delay="74000"/>
                            </p:stCondLst>
                            <p:childTnLst>
                              <p:par>
                                <p:cTn id="778" presetID="26" presetClass="entr" presetSubtype="0" fill="hold" grpId="0" nodeType="afterEffect">
                                  <p:stCondLst>
                                    <p:cond delay="0"/>
                                  </p:stCondLst>
                                  <p:childTnLst>
                                    <p:set>
                                      <p:cBhvr>
                                        <p:cTn id="779" dur="1" fill="hold">
                                          <p:stCondLst>
                                            <p:cond delay="0"/>
                                          </p:stCondLst>
                                        </p:cTn>
                                        <p:tgtEl>
                                          <p:spTgt spid="51"/>
                                        </p:tgtEl>
                                        <p:attrNameLst>
                                          <p:attrName>style.visibility</p:attrName>
                                        </p:attrNameLst>
                                      </p:cBhvr>
                                      <p:to>
                                        <p:strVal val="visible"/>
                                      </p:to>
                                    </p:set>
                                    <p:animEffect transition="in" filter="wipe(down)">
                                      <p:cBhvr>
                                        <p:cTn id="780" dur="580">
                                          <p:stCondLst>
                                            <p:cond delay="0"/>
                                          </p:stCondLst>
                                        </p:cTn>
                                        <p:tgtEl>
                                          <p:spTgt spid="51"/>
                                        </p:tgtEl>
                                      </p:cBhvr>
                                    </p:animEffect>
                                    <p:anim calcmode="lin" valueType="num">
                                      <p:cBhvr>
                                        <p:cTn id="781"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782"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783"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784"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785"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786" dur="26">
                                          <p:stCondLst>
                                            <p:cond delay="650"/>
                                          </p:stCondLst>
                                        </p:cTn>
                                        <p:tgtEl>
                                          <p:spTgt spid="51"/>
                                        </p:tgtEl>
                                      </p:cBhvr>
                                      <p:to x="100000" y="60000"/>
                                    </p:animScale>
                                    <p:animScale>
                                      <p:cBhvr>
                                        <p:cTn id="787" dur="166" decel="50000">
                                          <p:stCondLst>
                                            <p:cond delay="676"/>
                                          </p:stCondLst>
                                        </p:cTn>
                                        <p:tgtEl>
                                          <p:spTgt spid="51"/>
                                        </p:tgtEl>
                                      </p:cBhvr>
                                      <p:to x="100000" y="100000"/>
                                    </p:animScale>
                                    <p:animScale>
                                      <p:cBhvr>
                                        <p:cTn id="788" dur="26">
                                          <p:stCondLst>
                                            <p:cond delay="1312"/>
                                          </p:stCondLst>
                                        </p:cTn>
                                        <p:tgtEl>
                                          <p:spTgt spid="51"/>
                                        </p:tgtEl>
                                      </p:cBhvr>
                                      <p:to x="100000" y="80000"/>
                                    </p:animScale>
                                    <p:animScale>
                                      <p:cBhvr>
                                        <p:cTn id="789" dur="166" decel="50000">
                                          <p:stCondLst>
                                            <p:cond delay="1338"/>
                                          </p:stCondLst>
                                        </p:cTn>
                                        <p:tgtEl>
                                          <p:spTgt spid="51"/>
                                        </p:tgtEl>
                                      </p:cBhvr>
                                      <p:to x="100000" y="100000"/>
                                    </p:animScale>
                                    <p:animScale>
                                      <p:cBhvr>
                                        <p:cTn id="790" dur="26">
                                          <p:stCondLst>
                                            <p:cond delay="1642"/>
                                          </p:stCondLst>
                                        </p:cTn>
                                        <p:tgtEl>
                                          <p:spTgt spid="51"/>
                                        </p:tgtEl>
                                      </p:cBhvr>
                                      <p:to x="100000" y="90000"/>
                                    </p:animScale>
                                    <p:animScale>
                                      <p:cBhvr>
                                        <p:cTn id="791" dur="166" decel="50000">
                                          <p:stCondLst>
                                            <p:cond delay="1668"/>
                                          </p:stCondLst>
                                        </p:cTn>
                                        <p:tgtEl>
                                          <p:spTgt spid="51"/>
                                        </p:tgtEl>
                                      </p:cBhvr>
                                      <p:to x="100000" y="100000"/>
                                    </p:animScale>
                                    <p:animScale>
                                      <p:cBhvr>
                                        <p:cTn id="792" dur="26">
                                          <p:stCondLst>
                                            <p:cond delay="1808"/>
                                          </p:stCondLst>
                                        </p:cTn>
                                        <p:tgtEl>
                                          <p:spTgt spid="51"/>
                                        </p:tgtEl>
                                      </p:cBhvr>
                                      <p:to x="100000" y="95000"/>
                                    </p:animScale>
                                    <p:animScale>
                                      <p:cBhvr>
                                        <p:cTn id="793" dur="166" decel="50000">
                                          <p:stCondLst>
                                            <p:cond delay="1834"/>
                                          </p:stCondLst>
                                        </p:cTn>
                                        <p:tgtEl>
                                          <p:spTgt spid="51"/>
                                        </p:tgtEl>
                                      </p:cBhvr>
                                      <p:to x="100000" y="100000"/>
                                    </p:animScale>
                                  </p:childTnLst>
                                </p:cTn>
                              </p:par>
                            </p:childTnLst>
                          </p:cTn>
                        </p:par>
                        <p:par>
                          <p:cTn id="794" fill="hold">
                            <p:stCondLst>
                              <p:cond delay="76000"/>
                            </p:stCondLst>
                            <p:childTnLst>
                              <p:par>
                                <p:cTn id="795" presetID="26" presetClass="entr" presetSubtype="0" fill="hold" grpId="0" nodeType="afterEffect">
                                  <p:stCondLst>
                                    <p:cond delay="0"/>
                                  </p:stCondLst>
                                  <p:childTnLst>
                                    <p:set>
                                      <p:cBhvr>
                                        <p:cTn id="796" dur="1" fill="hold">
                                          <p:stCondLst>
                                            <p:cond delay="0"/>
                                          </p:stCondLst>
                                        </p:cTn>
                                        <p:tgtEl>
                                          <p:spTgt spid="52"/>
                                        </p:tgtEl>
                                        <p:attrNameLst>
                                          <p:attrName>style.visibility</p:attrName>
                                        </p:attrNameLst>
                                      </p:cBhvr>
                                      <p:to>
                                        <p:strVal val="visible"/>
                                      </p:to>
                                    </p:set>
                                    <p:animEffect transition="in" filter="wipe(down)">
                                      <p:cBhvr>
                                        <p:cTn id="797" dur="580">
                                          <p:stCondLst>
                                            <p:cond delay="0"/>
                                          </p:stCondLst>
                                        </p:cTn>
                                        <p:tgtEl>
                                          <p:spTgt spid="52"/>
                                        </p:tgtEl>
                                      </p:cBhvr>
                                    </p:animEffect>
                                    <p:anim calcmode="lin" valueType="num">
                                      <p:cBhvr>
                                        <p:cTn id="798"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799"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800"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801"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802"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803" dur="26">
                                          <p:stCondLst>
                                            <p:cond delay="650"/>
                                          </p:stCondLst>
                                        </p:cTn>
                                        <p:tgtEl>
                                          <p:spTgt spid="52"/>
                                        </p:tgtEl>
                                      </p:cBhvr>
                                      <p:to x="100000" y="60000"/>
                                    </p:animScale>
                                    <p:animScale>
                                      <p:cBhvr>
                                        <p:cTn id="804" dur="166" decel="50000">
                                          <p:stCondLst>
                                            <p:cond delay="676"/>
                                          </p:stCondLst>
                                        </p:cTn>
                                        <p:tgtEl>
                                          <p:spTgt spid="52"/>
                                        </p:tgtEl>
                                      </p:cBhvr>
                                      <p:to x="100000" y="100000"/>
                                    </p:animScale>
                                    <p:animScale>
                                      <p:cBhvr>
                                        <p:cTn id="805" dur="26">
                                          <p:stCondLst>
                                            <p:cond delay="1312"/>
                                          </p:stCondLst>
                                        </p:cTn>
                                        <p:tgtEl>
                                          <p:spTgt spid="52"/>
                                        </p:tgtEl>
                                      </p:cBhvr>
                                      <p:to x="100000" y="80000"/>
                                    </p:animScale>
                                    <p:animScale>
                                      <p:cBhvr>
                                        <p:cTn id="806" dur="166" decel="50000">
                                          <p:stCondLst>
                                            <p:cond delay="1338"/>
                                          </p:stCondLst>
                                        </p:cTn>
                                        <p:tgtEl>
                                          <p:spTgt spid="52"/>
                                        </p:tgtEl>
                                      </p:cBhvr>
                                      <p:to x="100000" y="100000"/>
                                    </p:animScale>
                                    <p:animScale>
                                      <p:cBhvr>
                                        <p:cTn id="807" dur="26">
                                          <p:stCondLst>
                                            <p:cond delay="1642"/>
                                          </p:stCondLst>
                                        </p:cTn>
                                        <p:tgtEl>
                                          <p:spTgt spid="52"/>
                                        </p:tgtEl>
                                      </p:cBhvr>
                                      <p:to x="100000" y="90000"/>
                                    </p:animScale>
                                    <p:animScale>
                                      <p:cBhvr>
                                        <p:cTn id="808" dur="166" decel="50000">
                                          <p:stCondLst>
                                            <p:cond delay="1668"/>
                                          </p:stCondLst>
                                        </p:cTn>
                                        <p:tgtEl>
                                          <p:spTgt spid="52"/>
                                        </p:tgtEl>
                                      </p:cBhvr>
                                      <p:to x="100000" y="100000"/>
                                    </p:animScale>
                                    <p:animScale>
                                      <p:cBhvr>
                                        <p:cTn id="809" dur="26">
                                          <p:stCondLst>
                                            <p:cond delay="1808"/>
                                          </p:stCondLst>
                                        </p:cTn>
                                        <p:tgtEl>
                                          <p:spTgt spid="52"/>
                                        </p:tgtEl>
                                      </p:cBhvr>
                                      <p:to x="100000" y="95000"/>
                                    </p:animScale>
                                    <p:animScale>
                                      <p:cBhvr>
                                        <p:cTn id="810" dur="166" decel="50000">
                                          <p:stCondLst>
                                            <p:cond delay="1834"/>
                                          </p:stCondLst>
                                        </p:cTn>
                                        <p:tgtEl>
                                          <p:spTgt spid="52"/>
                                        </p:tgtEl>
                                      </p:cBhvr>
                                      <p:to x="100000" y="100000"/>
                                    </p:animScale>
                                  </p:childTnLst>
                                </p:cTn>
                              </p:par>
                            </p:childTnLst>
                          </p:cTn>
                        </p:par>
                        <p:par>
                          <p:cTn id="811" fill="hold">
                            <p:stCondLst>
                              <p:cond delay="78000"/>
                            </p:stCondLst>
                            <p:childTnLst>
                              <p:par>
                                <p:cTn id="812" presetID="26" presetClass="entr" presetSubtype="0" fill="hold" grpId="0" nodeType="afterEffect">
                                  <p:stCondLst>
                                    <p:cond delay="0"/>
                                  </p:stCondLst>
                                  <p:childTnLst>
                                    <p:set>
                                      <p:cBhvr>
                                        <p:cTn id="813" dur="1" fill="hold">
                                          <p:stCondLst>
                                            <p:cond delay="0"/>
                                          </p:stCondLst>
                                        </p:cTn>
                                        <p:tgtEl>
                                          <p:spTgt spid="53"/>
                                        </p:tgtEl>
                                        <p:attrNameLst>
                                          <p:attrName>style.visibility</p:attrName>
                                        </p:attrNameLst>
                                      </p:cBhvr>
                                      <p:to>
                                        <p:strVal val="visible"/>
                                      </p:to>
                                    </p:set>
                                    <p:animEffect transition="in" filter="wipe(down)">
                                      <p:cBhvr>
                                        <p:cTn id="814" dur="580">
                                          <p:stCondLst>
                                            <p:cond delay="0"/>
                                          </p:stCondLst>
                                        </p:cTn>
                                        <p:tgtEl>
                                          <p:spTgt spid="53"/>
                                        </p:tgtEl>
                                      </p:cBhvr>
                                    </p:animEffect>
                                    <p:anim calcmode="lin" valueType="num">
                                      <p:cBhvr>
                                        <p:cTn id="815"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816"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817"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818"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819"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820" dur="26">
                                          <p:stCondLst>
                                            <p:cond delay="650"/>
                                          </p:stCondLst>
                                        </p:cTn>
                                        <p:tgtEl>
                                          <p:spTgt spid="53"/>
                                        </p:tgtEl>
                                      </p:cBhvr>
                                      <p:to x="100000" y="60000"/>
                                    </p:animScale>
                                    <p:animScale>
                                      <p:cBhvr>
                                        <p:cTn id="821" dur="166" decel="50000">
                                          <p:stCondLst>
                                            <p:cond delay="676"/>
                                          </p:stCondLst>
                                        </p:cTn>
                                        <p:tgtEl>
                                          <p:spTgt spid="53"/>
                                        </p:tgtEl>
                                      </p:cBhvr>
                                      <p:to x="100000" y="100000"/>
                                    </p:animScale>
                                    <p:animScale>
                                      <p:cBhvr>
                                        <p:cTn id="822" dur="26">
                                          <p:stCondLst>
                                            <p:cond delay="1312"/>
                                          </p:stCondLst>
                                        </p:cTn>
                                        <p:tgtEl>
                                          <p:spTgt spid="53"/>
                                        </p:tgtEl>
                                      </p:cBhvr>
                                      <p:to x="100000" y="80000"/>
                                    </p:animScale>
                                    <p:animScale>
                                      <p:cBhvr>
                                        <p:cTn id="823" dur="166" decel="50000">
                                          <p:stCondLst>
                                            <p:cond delay="1338"/>
                                          </p:stCondLst>
                                        </p:cTn>
                                        <p:tgtEl>
                                          <p:spTgt spid="53"/>
                                        </p:tgtEl>
                                      </p:cBhvr>
                                      <p:to x="100000" y="100000"/>
                                    </p:animScale>
                                    <p:animScale>
                                      <p:cBhvr>
                                        <p:cTn id="824" dur="26">
                                          <p:stCondLst>
                                            <p:cond delay="1642"/>
                                          </p:stCondLst>
                                        </p:cTn>
                                        <p:tgtEl>
                                          <p:spTgt spid="53"/>
                                        </p:tgtEl>
                                      </p:cBhvr>
                                      <p:to x="100000" y="90000"/>
                                    </p:animScale>
                                    <p:animScale>
                                      <p:cBhvr>
                                        <p:cTn id="825" dur="166" decel="50000">
                                          <p:stCondLst>
                                            <p:cond delay="1668"/>
                                          </p:stCondLst>
                                        </p:cTn>
                                        <p:tgtEl>
                                          <p:spTgt spid="53"/>
                                        </p:tgtEl>
                                      </p:cBhvr>
                                      <p:to x="100000" y="100000"/>
                                    </p:animScale>
                                    <p:animScale>
                                      <p:cBhvr>
                                        <p:cTn id="826" dur="26">
                                          <p:stCondLst>
                                            <p:cond delay="1808"/>
                                          </p:stCondLst>
                                        </p:cTn>
                                        <p:tgtEl>
                                          <p:spTgt spid="53"/>
                                        </p:tgtEl>
                                      </p:cBhvr>
                                      <p:to x="100000" y="95000"/>
                                    </p:animScale>
                                    <p:animScale>
                                      <p:cBhvr>
                                        <p:cTn id="827" dur="166" decel="50000">
                                          <p:stCondLst>
                                            <p:cond delay="1834"/>
                                          </p:stCondLst>
                                        </p:cTn>
                                        <p:tgtEl>
                                          <p:spTgt spid="53"/>
                                        </p:tgtEl>
                                      </p:cBhvr>
                                      <p:to x="100000" y="100000"/>
                                    </p:animScale>
                                  </p:childTnLst>
                                </p:cTn>
                              </p:par>
                            </p:childTnLst>
                          </p:cTn>
                        </p:par>
                        <p:par>
                          <p:cTn id="828" fill="hold">
                            <p:stCondLst>
                              <p:cond delay="80000"/>
                            </p:stCondLst>
                            <p:childTnLst>
                              <p:par>
                                <p:cTn id="829" presetID="26" presetClass="entr" presetSubtype="0" fill="hold" grpId="0" nodeType="afterEffect">
                                  <p:stCondLst>
                                    <p:cond delay="0"/>
                                  </p:stCondLst>
                                  <p:childTnLst>
                                    <p:set>
                                      <p:cBhvr>
                                        <p:cTn id="830" dur="1" fill="hold">
                                          <p:stCondLst>
                                            <p:cond delay="0"/>
                                          </p:stCondLst>
                                        </p:cTn>
                                        <p:tgtEl>
                                          <p:spTgt spid="54"/>
                                        </p:tgtEl>
                                        <p:attrNameLst>
                                          <p:attrName>style.visibility</p:attrName>
                                        </p:attrNameLst>
                                      </p:cBhvr>
                                      <p:to>
                                        <p:strVal val="visible"/>
                                      </p:to>
                                    </p:set>
                                    <p:animEffect transition="in" filter="wipe(down)">
                                      <p:cBhvr>
                                        <p:cTn id="831" dur="580">
                                          <p:stCondLst>
                                            <p:cond delay="0"/>
                                          </p:stCondLst>
                                        </p:cTn>
                                        <p:tgtEl>
                                          <p:spTgt spid="54"/>
                                        </p:tgtEl>
                                      </p:cBhvr>
                                    </p:animEffect>
                                    <p:anim calcmode="lin" valueType="num">
                                      <p:cBhvr>
                                        <p:cTn id="832"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833"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834"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835"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836"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837" dur="26">
                                          <p:stCondLst>
                                            <p:cond delay="650"/>
                                          </p:stCondLst>
                                        </p:cTn>
                                        <p:tgtEl>
                                          <p:spTgt spid="54"/>
                                        </p:tgtEl>
                                      </p:cBhvr>
                                      <p:to x="100000" y="60000"/>
                                    </p:animScale>
                                    <p:animScale>
                                      <p:cBhvr>
                                        <p:cTn id="838" dur="166" decel="50000">
                                          <p:stCondLst>
                                            <p:cond delay="676"/>
                                          </p:stCondLst>
                                        </p:cTn>
                                        <p:tgtEl>
                                          <p:spTgt spid="54"/>
                                        </p:tgtEl>
                                      </p:cBhvr>
                                      <p:to x="100000" y="100000"/>
                                    </p:animScale>
                                    <p:animScale>
                                      <p:cBhvr>
                                        <p:cTn id="839" dur="26">
                                          <p:stCondLst>
                                            <p:cond delay="1312"/>
                                          </p:stCondLst>
                                        </p:cTn>
                                        <p:tgtEl>
                                          <p:spTgt spid="54"/>
                                        </p:tgtEl>
                                      </p:cBhvr>
                                      <p:to x="100000" y="80000"/>
                                    </p:animScale>
                                    <p:animScale>
                                      <p:cBhvr>
                                        <p:cTn id="840" dur="166" decel="50000">
                                          <p:stCondLst>
                                            <p:cond delay="1338"/>
                                          </p:stCondLst>
                                        </p:cTn>
                                        <p:tgtEl>
                                          <p:spTgt spid="54"/>
                                        </p:tgtEl>
                                      </p:cBhvr>
                                      <p:to x="100000" y="100000"/>
                                    </p:animScale>
                                    <p:animScale>
                                      <p:cBhvr>
                                        <p:cTn id="841" dur="26">
                                          <p:stCondLst>
                                            <p:cond delay="1642"/>
                                          </p:stCondLst>
                                        </p:cTn>
                                        <p:tgtEl>
                                          <p:spTgt spid="54"/>
                                        </p:tgtEl>
                                      </p:cBhvr>
                                      <p:to x="100000" y="90000"/>
                                    </p:animScale>
                                    <p:animScale>
                                      <p:cBhvr>
                                        <p:cTn id="842" dur="166" decel="50000">
                                          <p:stCondLst>
                                            <p:cond delay="1668"/>
                                          </p:stCondLst>
                                        </p:cTn>
                                        <p:tgtEl>
                                          <p:spTgt spid="54"/>
                                        </p:tgtEl>
                                      </p:cBhvr>
                                      <p:to x="100000" y="100000"/>
                                    </p:animScale>
                                    <p:animScale>
                                      <p:cBhvr>
                                        <p:cTn id="843" dur="26">
                                          <p:stCondLst>
                                            <p:cond delay="1808"/>
                                          </p:stCondLst>
                                        </p:cTn>
                                        <p:tgtEl>
                                          <p:spTgt spid="54"/>
                                        </p:tgtEl>
                                      </p:cBhvr>
                                      <p:to x="100000" y="95000"/>
                                    </p:animScale>
                                    <p:animScale>
                                      <p:cBhvr>
                                        <p:cTn id="844" dur="166" decel="50000">
                                          <p:stCondLst>
                                            <p:cond delay="1834"/>
                                          </p:stCondLst>
                                        </p:cTn>
                                        <p:tgtEl>
                                          <p:spTgt spid="54"/>
                                        </p:tgtEl>
                                      </p:cBhvr>
                                      <p:to x="100000" y="100000"/>
                                    </p:animScale>
                                  </p:childTnLst>
                                </p:cTn>
                              </p:par>
                              <p:par>
                                <p:cTn id="845" presetID="26" presetClass="entr" presetSubtype="0" fill="hold" grpId="0" nodeType="withEffect">
                                  <p:stCondLst>
                                    <p:cond delay="0"/>
                                  </p:stCondLst>
                                  <p:childTnLst>
                                    <p:set>
                                      <p:cBhvr>
                                        <p:cTn id="846" dur="1" fill="hold">
                                          <p:stCondLst>
                                            <p:cond delay="0"/>
                                          </p:stCondLst>
                                        </p:cTn>
                                        <p:tgtEl>
                                          <p:spTgt spid="55"/>
                                        </p:tgtEl>
                                        <p:attrNameLst>
                                          <p:attrName>style.visibility</p:attrName>
                                        </p:attrNameLst>
                                      </p:cBhvr>
                                      <p:to>
                                        <p:strVal val="visible"/>
                                      </p:to>
                                    </p:set>
                                    <p:animEffect transition="in" filter="wipe(down)">
                                      <p:cBhvr>
                                        <p:cTn id="847" dur="580">
                                          <p:stCondLst>
                                            <p:cond delay="0"/>
                                          </p:stCondLst>
                                        </p:cTn>
                                        <p:tgtEl>
                                          <p:spTgt spid="55"/>
                                        </p:tgtEl>
                                      </p:cBhvr>
                                    </p:animEffect>
                                    <p:anim calcmode="lin" valueType="num">
                                      <p:cBhvr>
                                        <p:cTn id="848"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49"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50"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51"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52"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53" dur="26">
                                          <p:stCondLst>
                                            <p:cond delay="650"/>
                                          </p:stCondLst>
                                        </p:cTn>
                                        <p:tgtEl>
                                          <p:spTgt spid="55"/>
                                        </p:tgtEl>
                                      </p:cBhvr>
                                      <p:to x="100000" y="60000"/>
                                    </p:animScale>
                                    <p:animScale>
                                      <p:cBhvr>
                                        <p:cTn id="854" dur="166" decel="50000">
                                          <p:stCondLst>
                                            <p:cond delay="676"/>
                                          </p:stCondLst>
                                        </p:cTn>
                                        <p:tgtEl>
                                          <p:spTgt spid="55"/>
                                        </p:tgtEl>
                                      </p:cBhvr>
                                      <p:to x="100000" y="100000"/>
                                    </p:animScale>
                                    <p:animScale>
                                      <p:cBhvr>
                                        <p:cTn id="855" dur="26">
                                          <p:stCondLst>
                                            <p:cond delay="1312"/>
                                          </p:stCondLst>
                                        </p:cTn>
                                        <p:tgtEl>
                                          <p:spTgt spid="55"/>
                                        </p:tgtEl>
                                      </p:cBhvr>
                                      <p:to x="100000" y="80000"/>
                                    </p:animScale>
                                    <p:animScale>
                                      <p:cBhvr>
                                        <p:cTn id="856" dur="166" decel="50000">
                                          <p:stCondLst>
                                            <p:cond delay="1338"/>
                                          </p:stCondLst>
                                        </p:cTn>
                                        <p:tgtEl>
                                          <p:spTgt spid="55"/>
                                        </p:tgtEl>
                                      </p:cBhvr>
                                      <p:to x="100000" y="100000"/>
                                    </p:animScale>
                                    <p:animScale>
                                      <p:cBhvr>
                                        <p:cTn id="857" dur="26">
                                          <p:stCondLst>
                                            <p:cond delay="1642"/>
                                          </p:stCondLst>
                                        </p:cTn>
                                        <p:tgtEl>
                                          <p:spTgt spid="55"/>
                                        </p:tgtEl>
                                      </p:cBhvr>
                                      <p:to x="100000" y="90000"/>
                                    </p:animScale>
                                    <p:animScale>
                                      <p:cBhvr>
                                        <p:cTn id="858" dur="166" decel="50000">
                                          <p:stCondLst>
                                            <p:cond delay="1668"/>
                                          </p:stCondLst>
                                        </p:cTn>
                                        <p:tgtEl>
                                          <p:spTgt spid="55"/>
                                        </p:tgtEl>
                                      </p:cBhvr>
                                      <p:to x="100000" y="100000"/>
                                    </p:animScale>
                                    <p:animScale>
                                      <p:cBhvr>
                                        <p:cTn id="859" dur="26">
                                          <p:stCondLst>
                                            <p:cond delay="1808"/>
                                          </p:stCondLst>
                                        </p:cTn>
                                        <p:tgtEl>
                                          <p:spTgt spid="55"/>
                                        </p:tgtEl>
                                      </p:cBhvr>
                                      <p:to x="100000" y="95000"/>
                                    </p:animScale>
                                    <p:animScale>
                                      <p:cBhvr>
                                        <p:cTn id="860" dur="166" decel="50000">
                                          <p:stCondLst>
                                            <p:cond delay="1834"/>
                                          </p:stCondLst>
                                        </p:cTn>
                                        <p:tgtEl>
                                          <p:spTgt spid="55"/>
                                        </p:tgtEl>
                                      </p:cBhvr>
                                      <p:to x="100000" y="100000"/>
                                    </p:animScale>
                                  </p:childTnLst>
                                </p:cTn>
                              </p:par>
                            </p:childTnLst>
                          </p:cTn>
                        </p:par>
                        <p:par>
                          <p:cTn id="861" fill="hold">
                            <p:stCondLst>
                              <p:cond delay="82000"/>
                            </p:stCondLst>
                            <p:childTnLst>
                              <p:par>
                                <p:cTn id="862" presetID="26" presetClass="entr" presetSubtype="0" fill="hold" grpId="0" nodeType="afterEffect">
                                  <p:stCondLst>
                                    <p:cond delay="0"/>
                                  </p:stCondLst>
                                  <p:childTnLst>
                                    <p:set>
                                      <p:cBhvr>
                                        <p:cTn id="863" dur="1" fill="hold">
                                          <p:stCondLst>
                                            <p:cond delay="0"/>
                                          </p:stCondLst>
                                        </p:cTn>
                                        <p:tgtEl>
                                          <p:spTgt spid="56"/>
                                        </p:tgtEl>
                                        <p:attrNameLst>
                                          <p:attrName>style.visibility</p:attrName>
                                        </p:attrNameLst>
                                      </p:cBhvr>
                                      <p:to>
                                        <p:strVal val="visible"/>
                                      </p:to>
                                    </p:set>
                                    <p:animEffect transition="in" filter="wipe(down)">
                                      <p:cBhvr>
                                        <p:cTn id="864" dur="580">
                                          <p:stCondLst>
                                            <p:cond delay="0"/>
                                          </p:stCondLst>
                                        </p:cTn>
                                        <p:tgtEl>
                                          <p:spTgt spid="56"/>
                                        </p:tgtEl>
                                      </p:cBhvr>
                                    </p:animEffect>
                                    <p:anim calcmode="lin" valueType="num">
                                      <p:cBhvr>
                                        <p:cTn id="865" dur="1822"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id="866" dur="664" tmFilter="0.0,0.0; 0.25,0.07; 0.50,0.2; 0.75,0.467; 1.0,1.0">
                                          <p:stCondLst>
                                            <p:cond delay="0"/>
                                          </p:stCondLst>
                                        </p:cTn>
                                        <p:tgtEl>
                                          <p:spTgt spid="56"/>
                                        </p:tgtEl>
                                        <p:attrNameLst>
                                          <p:attrName>ppt_y</p:attrName>
                                        </p:attrNameLst>
                                      </p:cBhvr>
                                      <p:tavLst>
                                        <p:tav tm="0" fmla="#ppt_y-sin(pi*$)/3">
                                          <p:val>
                                            <p:fltVal val="0.5"/>
                                          </p:val>
                                        </p:tav>
                                        <p:tav tm="100000">
                                          <p:val>
                                            <p:fltVal val="1"/>
                                          </p:val>
                                        </p:tav>
                                      </p:tavLst>
                                    </p:anim>
                                    <p:anim calcmode="lin" valueType="num">
                                      <p:cBhvr>
                                        <p:cTn id="867" dur="664" tmFilter="0, 0; 0.125,0.2665; 0.25,0.4; 0.375,0.465; 0.5,0.5;  0.625,0.535; 0.75,0.6; 0.875,0.7335; 1,1">
                                          <p:stCondLst>
                                            <p:cond delay="664"/>
                                          </p:stCondLst>
                                        </p:cTn>
                                        <p:tgtEl>
                                          <p:spTgt spid="56"/>
                                        </p:tgtEl>
                                        <p:attrNameLst>
                                          <p:attrName>ppt_y</p:attrName>
                                        </p:attrNameLst>
                                      </p:cBhvr>
                                      <p:tavLst>
                                        <p:tav tm="0" fmla="#ppt_y-sin(pi*$)/9">
                                          <p:val>
                                            <p:fltVal val="0"/>
                                          </p:val>
                                        </p:tav>
                                        <p:tav tm="100000">
                                          <p:val>
                                            <p:fltVal val="1"/>
                                          </p:val>
                                        </p:tav>
                                      </p:tavLst>
                                    </p:anim>
                                    <p:anim calcmode="lin" valueType="num">
                                      <p:cBhvr>
                                        <p:cTn id="868" dur="332" tmFilter="0, 0; 0.125,0.2665; 0.25,0.4; 0.375,0.465; 0.5,0.5;  0.625,0.535; 0.75,0.6; 0.875,0.7335; 1,1">
                                          <p:stCondLst>
                                            <p:cond delay="1324"/>
                                          </p:stCondLst>
                                        </p:cTn>
                                        <p:tgtEl>
                                          <p:spTgt spid="56"/>
                                        </p:tgtEl>
                                        <p:attrNameLst>
                                          <p:attrName>ppt_y</p:attrName>
                                        </p:attrNameLst>
                                      </p:cBhvr>
                                      <p:tavLst>
                                        <p:tav tm="0" fmla="#ppt_y-sin(pi*$)/27">
                                          <p:val>
                                            <p:fltVal val="0"/>
                                          </p:val>
                                        </p:tav>
                                        <p:tav tm="100000">
                                          <p:val>
                                            <p:fltVal val="1"/>
                                          </p:val>
                                        </p:tav>
                                      </p:tavLst>
                                    </p:anim>
                                    <p:anim calcmode="lin" valueType="num">
                                      <p:cBhvr>
                                        <p:cTn id="869" dur="164" tmFilter="0, 0; 0.125,0.2665; 0.25,0.4; 0.375,0.465; 0.5,0.5;  0.625,0.535; 0.75,0.6; 0.875,0.7335; 1,1">
                                          <p:stCondLst>
                                            <p:cond delay="1656"/>
                                          </p:stCondLst>
                                        </p:cTn>
                                        <p:tgtEl>
                                          <p:spTgt spid="56"/>
                                        </p:tgtEl>
                                        <p:attrNameLst>
                                          <p:attrName>ppt_y</p:attrName>
                                        </p:attrNameLst>
                                      </p:cBhvr>
                                      <p:tavLst>
                                        <p:tav tm="0" fmla="#ppt_y-sin(pi*$)/81">
                                          <p:val>
                                            <p:fltVal val="0"/>
                                          </p:val>
                                        </p:tav>
                                        <p:tav tm="100000">
                                          <p:val>
                                            <p:fltVal val="1"/>
                                          </p:val>
                                        </p:tav>
                                      </p:tavLst>
                                    </p:anim>
                                    <p:animScale>
                                      <p:cBhvr>
                                        <p:cTn id="870" dur="26">
                                          <p:stCondLst>
                                            <p:cond delay="650"/>
                                          </p:stCondLst>
                                        </p:cTn>
                                        <p:tgtEl>
                                          <p:spTgt spid="56"/>
                                        </p:tgtEl>
                                      </p:cBhvr>
                                      <p:to x="100000" y="60000"/>
                                    </p:animScale>
                                    <p:animScale>
                                      <p:cBhvr>
                                        <p:cTn id="871" dur="166" decel="50000">
                                          <p:stCondLst>
                                            <p:cond delay="676"/>
                                          </p:stCondLst>
                                        </p:cTn>
                                        <p:tgtEl>
                                          <p:spTgt spid="56"/>
                                        </p:tgtEl>
                                      </p:cBhvr>
                                      <p:to x="100000" y="100000"/>
                                    </p:animScale>
                                    <p:animScale>
                                      <p:cBhvr>
                                        <p:cTn id="872" dur="26">
                                          <p:stCondLst>
                                            <p:cond delay="1312"/>
                                          </p:stCondLst>
                                        </p:cTn>
                                        <p:tgtEl>
                                          <p:spTgt spid="56"/>
                                        </p:tgtEl>
                                      </p:cBhvr>
                                      <p:to x="100000" y="80000"/>
                                    </p:animScale>
                                    <p:animScale>
                                      <p:cBhvr>
                                        <p:cTn id="873" dur="166" decel="50000">
                                          <p:stCondLst>
                                            <p:cond delay="1338"/>
                                          </p:stCondLst>
                                        </p:cTn>
                                        <p:tgtEl>
                                          <p:spTgt spid="56"/>
                                        </p:tgtEl>
                                      </p:cBhvr>
                                      <p:to x="100000" y="100000"/>
                                    </p:animScale>
                                    <p:animScale>
                                      <p:cBhvr>
                                        <p:cTn id="874" dur="26">
                                          <p:stCondLst>
                                            <p:cond delay="1642"/>
                                          </p:stCondLst>
                                        </p:cTn>
                                        <p:tgtEl>
                                          <p:spTgt spid="56"/>
                                        </p:tgtEl>
                                      </p:cBhvr>
                                      <p:to x="100000" y="90000"/>
                                    </p:animScale>
                                    <p:animScale>
                                      <p:cBhvr>
                                        <p:cTn id="875" dur="166" decel="50000">
                                          <p:stCondLst>
                                            <p:cond delay="1668"/>
                                          </p:stCondLst>
                                        </p:cTn>
                                        <p:tgtEl>
                                          <p:spTgt spid="56"/>
                                        </p:tgtEl>
                                      </p:cBhvr>
                                      <p:to x="100000" y="100000"/>
                                    </p:animScale>
                                    <p:animScale>
                                      <p:cBhvr>
                                        <p:cTn id="876" dur="26">
                                          <p:stCondLst>
                                            <p:cond delay="1808"/>
                                          </p:stCondLst>
                                        </p:cTn>
                                        <p:tgtEl>
                                          <p:spTgt spid="56"/>
                                        </p:tgtEl>
                                      </p:cBhvr>
                                      <p:to x="100000" y="95000"/>
                                    </p:animScale>
                                    <p:animScale>
                                      <p:cBhvr>
                                        <p:cTn id="877" dur="166" decel="50000">
                                          <p:stCondLst>
                                            <p:cond delay="1834"/>
                                          </p:stCondLst>
                                        </p:cTn>
                                        <p:tgtEl>
                                          <p:spTgt spid="56"/>
                                        </p:tgtEl>
                                      </p:cBhvr>
                                      <p:to x="100000" y="100000"/>
                                    </p:animScale>
                                  </p:childTnLst>
                                </p:cTn>
                              </p:par>
                            </p:childTnLst>
                          </p:cTn>
                        </p:par>
                        <p:par>
                          <p:cTn id="878" fill="hold">
                            <p:stCondLst>
                              <p:cond delay="84000"/>
                            </p:stCondLst>
                            <p:childTnLst>
                              <p:par>
                                <p:cTn id="879" presetID="26" presetClass="entr" presetSubtype="0" fill="hold" grpId="0" nodeType="afterEffect">
                                  <p:stCondLst>
                                    <p:cond delay="0"/>
                                  </p:stCondLst>
                                  <p:childTnLst>
                                    <p:set>
                                      <p:cBhvr>
                                        <p:cTn id="880" dur="1" fill="hold">
                                          <p:stCondLst>
                                            <p:cond delay="0"/>
                                          </p:stCondLst>
                                        </p:cTn>
                                        <p:tgtEl>
                                          <p:spTgt spid="57"/>
                                        </p:tgtEl>
                                        <p:attrNameLst>
                                          <p:attrName>style.visibility</p:attrName>
                                        </p:attrNameLst>
                                      </p:cBhvr>
                                      <p:to>
                                        <p:strVal val="visible"/>
                                      </p:to>
                                    </p:set>
                                    <p:animEffect transition="in" filter="wipe(down)">
                                      <p:cBhvr>
                                        <p:cTn id="881" dur="580">
                                          <p:stCondLst>
                                            <p:cond delay="0"/>
                                          </p:stCondLst>
                                        </p:cTn>
                                        <p:tgtEl>
                                          <p:spTgt spid="57"/>
                                        </p:tgtEl>
                                      </p:cBhvr>
                                    </p:animEffect>
                                    <p:anim calcmode="lin" valueType="num">
                                      <p:cBhvr>
                                        <p:cTn id="882" dur="1822"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883" dur="664"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884" dur="664" tmFilter="0, 0; 0.125,0.2665; 0.25,0.4; 0.375,0.465; 0.5,0.5;  0.625,0.535; 0.75,0.6; 0.875,0.7335; 1,1">
                                          <p:stCondLst>
                                            <p:cond delay="664"/>
                                          </p:stCondLst>
                                        </p:cTn>
                                        <p:tgtEl>
                                          <p:spTgt spid="57"/>
                                        </p:tgtEl>
                                        <p:attrNameLst>
                                          <p:attrName>ppt_y</p:attrName>
                                        </p:attrNameLst>
                                      </p:cBhvr>
                                      <p:tavLst>
                                        <p:tav tm="0" fmla="#ppt_y-sin(pi*$)/9">
                                          <p:val>
                                            <p:fltVal val="0"/>
                                          </p:val>
                                        </p:tav>
                                        <p:tav tm="100000">
                                          <p:val>
                                            <p:fltVal val="1"/>
                                          </p:val>
                                        </p:tav>
                                      </p:tavLst>
                                    </p:anim>
                                    <p:anim calcmode="lin" valueType="num">
                                      <p:cBhvr>
                                        <p:cTn id="885" dur="332" tmFilter="0, 0; 0.125,0.2665; 0.25,0.4; 0.375,0.465; 0.5,0.5;  0.625,0.535; 0.75,0.6; 0.875,0.7335; 1,1">
                                          <p:stCondLst>
                                            <p:cond delay="1324"/>
                                          </p:stCondLst>
                                        </p:cTn>
                                        <p:tgtEl>
                                          <p:spTgt spid="57"/>
                                        </p:tgtEl>
                                        <p:attrNameLst>
                                          <p:attrName>ppt_y</p:attrName>
                                        </p:attrNameLst>
                                      </p:cBhvr>
                                      <p:tavLst>
                                        <p:tav tm="0" fmla="#ppt_y-sin(pi*$)/27">
                                          <p:val>
                                            <p:fltVal val="0"/>
                                          </p:val>
                                        </p:tav>
                                        <p:tav tm="100000">
                                          <p:val>
                                            <p:fltVal val="1"/>
                                          </p:val>
                                        </p:tav>
                                      </p:tavLst>
                                    </p:anim>
                                    <p:anim calcmode="lin" valueType="num">
                                      <p:cBhvr>
                                        <p:cTn id="886" dur="164" tmFilter="0, 0; 0.125,0.2665; 0.25,0.4; 0.375,0.465; 0.5,0.5;  0.625,0.535; 0.75,0.6; 0.875,0.7335; 1,1">
                                          <p:stCondLst>
                                            <p:cond delay="1656"/>
                                          </p:stCondLst>
                                        </p:cTn>
                                        <p:tgtEl>
                                          <p:spTgt spid="57"/>
                                        </p:tgtEl>
                                        <p:attrNameLst>
                                          <p:attrName>ppt_y</p:attrName>
                                        </p:attrNameLst>
                                      </p:cBhvr>
                                      <p:tavLst>
                                        <p:tav tm="0" fmla="#ppt_y-sin(pi*$)/81">
                                          <p:val>
                                            <p:fltVal val="0"/>
                                          </p:val>
                                        </p:tav>
                                        <p:tav tm="100000">
                                          <p:val>
                                            <p:fltVal val="1"/>
                                          </p:val>
                                        </p:tav>
                                      </p:tavLst>
                                    </p:anim>
                                    <p:animScale>
                                      <p:cBhvr>
                                        <p:cTn id="887" dur="26">
                                          <p:stCondLst>
                                            <p:cond delay="650"/>
                                          </p:stCondLst>
                                        </p:cTn>
                                        <p:tgtEl>
                                          <p:spTgt spid="57"/>
                                        </p:tgtEl>
                                      </p:cBhvr>
                                      <p:to x="100000" y="60000"/>
                                    </p:animScale>
                                    <p:animScale>
                                      <p:cBhvr>
                                        <p:cTn id="888" dur="166" decel="50000">
                                          <p:stCondLst>
                                            <p:cond delay="676"/>
                                          </p:stCondLst>
                                        </p:cTn>
                                        <p:tgtEl>
                                          <p:spTgt spid="57"/>
                                        </p:tgtEl>
                                      </p:cBhvr>
                                      <p:to x="100000" y="100000"/>
                                    </p:animScale>
                                    <p:animScale>
                                      <p:cBhvr>
                                        <p:cTn id="889" dur="26">
                                          <p:stCondLst>
                                            <p:cond delay="1312"/>
                                          </p:stCondLst>
                                        </p:cTn>
                                        <p:tgtEl>
                                          <p:spTgt spid="57"/>
                                        </p:tgtEl>
                                      </p:cBhvr>
                                      <p:to x="100000" y="80000"/>
                                    </p:animScale>
                                    <p:animScale>
                                      <p:cBhvr>
                                        <p:cTn id="890" dur="166" decel="50000">
                                          <p:stCondLst>
                                            <p:cond delay="1338"/>
                                          </p:stCondLst>
                                        </p:cTn>
                                        <p:tgtEl>
                                          <p:spTgt spid="57"/>
                                        </p:tgtEl>
                                      </p:cBhvr>
                                      <p:to x="100000" y="100000"/>
                                    </p:animScale>
                                    <p:animScale>
                                      <p:cBhvr>
                                        <p:cTn id="891" dur="26">
                                          <p:stCondLst>
                                            <p:cond delay="1642"/>
                                          </p:stCondLst>
                                        </p:cTn>
                                        <p:tgtEl>
                                          <p:spTgt spid="57"/>
                                        </p:tgtEl>
                                      </p:cBhvr>
                                      <p:to x="100000" y="90000"/>
                                    </p:animScale>
                                    <p:animScale>
                                      <p:cBhvr>
                                        <p:cTn id="892" dur="166" decel="50000">
                                          <p:stCondLst>
                                            <p:cond delay="1668"/>
                                          </p:stCondLst>
                                        </p:cTn>
                                        <p:tgtEl>
                                          <p:spTgt spid="57"/>
                                        </p:tgtEl>
                                      </p:cBhvr>
                                      <p:to x="100000" y="100000"/>
                                    </p:animScale>
                                    <p:animScale>
                                      <p:cBhvr>
                                        <p:cTn id="893" dur="26">
                                          <p:stCondLst>
                                            <p:cond delay="1808"/>
                                          </p:stCondLst>
                                        </p:cTn>
                                        <p:tgtEl>
                                          <p:spTgt spid="57"/>
                                        </p:tgtEl>
                                      </p:cBhvr>
                                      <p:to x="100000" y="95000"/>
                                    </p:animScale>
                                    <p:animScale>
                                      <p:cBhvr>
                                        <p:cTn id="894" dur="166" decel="50000">
                                          <p:stCondLst>
                                            <p:cond delay="1834"/>
                                          </p:stCondLst>
                                        </p:cTn>
                                        <p:tgtEl>
                                          <p:spTgt spid="57"/>
                                        </p:tgtEl>
                                      </p:cBhvr>
                                      <p:to x="100000" y="100000"/>
                                    </p:animScale>
                                  </p:childTnLst>
                                </p:cTn>
                              </p:par>
                            </p:childTnLst>
                          </p:cTn>
                        </p:par>
                        <p:par>
                          <p:cTn id="895" fill="hold">
                            <p:stCondLst>
                              <p:cond delay="86000"/>
                            </p:stCondLst>
                            <p:childTnLst>
                              <p:par>
                                <p:cTn id="896" presetID="26" presetClass="entr" presetSubtype="0" fill="hold" grpId="0" nodeType="afterEffect">
                                  <p:stCondLst>
                                    <p:cond delay="0"/>
                                  </p:stCondLst>
                                  <p:childTnLst>
                                    <p:set>
                                      <p:cBhvr>
                                        <p:cTn id="897" dur="1" fill="hold">
                                          <p:stCondLst>
                                            <p:cond delay="0"/>
                                          </p:stCondLst>
                                        </p:cTn>
                                        <p:tgtEl>
                                          <p:spTgt spid="58"/>
                                        </p:tgtEl>
                                        <p:attrNameLst>
                                          <p:attrName>style.visibility</p:attrName>
                                        </p:attrNameLst>
                                      </p:cBhvr>
                                      <p:to>
                                        <p:strVal val="visible"/>
                                      </p:to>
                                    </p:set>
                                    <p:animEffect transition="in" filter="wipe(down)">
                                      <p:cBhvr>
                                        <p:cTn id="898" dur="580">
                                          <p:stCondLst>
                                            <p:cond delay="0"/>
                                          </p:stCondLst>
                                        </p:cTn>
                                        <p:tgtEl>
                                          <p:spTgt spid="58"/>
                                        </p:tgtEl>
                                      </p:cBhvr>
                                    </p:animEffect>
                                    <p:anim calcmode="lin" valueType="num">
                                      <p:cBhvr>
                                        <p:cTn id="899"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900"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901"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902"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903"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904" dur="26">
                                          <p:stCondLst>
                                            <p:cond delay="650"/>
                                          </p:stCondLst>
                                        </p:cTn>
                                        <p:tgtEl>
                                          <p:spTgt spid="58"/>
                                        </p:tgtEl>
                                      </p:cBhvr>
                                      <p:to x="100000" y="60000"/>
                                    </p:animScale>
                                    <p:animScale>
                                      <p:cBhvr>
                                        <p:cTn id="905" dur="166" decel="50000">
                                          <p:stCondLst>
                                            <p:cond delay="676"/>
                                          </p:stCondLst>
                                        </p:cTn>
                                        <p:tgtEl>
                                          <p:spTgt spid="58"/>
                                        </p:tgtEl>
                                      </p:cBhvr>
                                      <p:to x="100000" y="100000"/>
                                    </p:animScale>
                                    <p:animScale>
                                      <p:cBhvr>
                                        <p:cTn id="906" dur="26">
                                          <p:stCondLst>
                                            <p:cond delay="1312"/>
                                          </p:stCondLst>
                                        </p:cTn>
                                        <p:tgtEl>
                                          <p:spTgt spid="58"/>
                                        </p:tgtEl>
                                      </p:cBhvr>
                                      <p:to x="100000" y="80000"/>
                                    </p:animScale>
                                    <p:animScale>
                                      <p:cBhvr>
                                        <p:cTn id="907" dur="166" decel="50000">
                                          <p:stCondLst>
                                            <p:cond delay="1338"/>
                                          </p:stCondLst>
                                        </p:cTn>
                                        <p:tgtEl>
                                          <p:spTgt spid="58"/>
                                        </p:tgtEl>
                                      </p:cBhvr>
                                      <p:to x="100000" y="100000"/>
                                    </p:animScale>
                                    <p:animScale>
                                      <p:cBhvr>
                                        <p:cTn id="908" dur="26">
                                          <p:stCondLst>
                                            <p:cond delay="1642"/>
                                          </p:stCondLst>
                                        </p:cTn>
                                        <p:tgtEl>
                                          <p:spTgt spid="58"/>
                                        </p:tgtEl>
                                      </p:cBhvr>
                                      <p:to x="100000" y="90000"/>
                                    </p:animScale>
                                    <p:animScale>
                                      <p:cBhvr>
                                        <p:cTn id="909" dur="166" decel="50000">
                                          <p:stCondLst>
                                            <p:cond delay="1668"/>
                                          </p:stCondLst>
                                        </p:cTn>
                                        <p:tgtEl>
                                          <p:spTgt spid="58"/>
                                        </p:tgtEl>
                                      </p:cBhvr>
                                      <p:to x="100000" y="100000"/>
                                    </p:animScale>
                                    <p:animScale>
                                      <p:cBhvr>
                                        <p:cTn id="910" dur="26">
                                          <p:stCondLst>
                                            <p:cond delay="1808"/>
                                          </p:stCondLst>
                                        </p:cTn>
                                        <p:tgtEl>
                                          <p:spTgt spid="58"/>
                                        </p:tgtEl>
                                      </p:cBhvr>
                                      <p:to x="100000" y="95000"/>
                                    </p:animScale>
                                    <p:animScale>
                                      <p:cBhvr>
                                        <p:cTn id="911" dur="166" decel="50000">
                                          <p:stCondLst>
                                            <p:cond delay="1834"/>
                                          </p:stCondLst>
                                        </p:cTn>
                                        <p:tgtEl>
                                          <p:spTgt spid="58"/>
                                        </p:tgtEl>
                                      </p:cBhvr>
                                      <p:to x="100000" y="100000"/>
                                    </p:animScale>
                                  </p:childTnLst>
                                </p:cTn>
                              </p:par>
                            </p:childTnLst>
                          </p:cTn>
                        </p:par>
                        <p:par>
                          <p:cTn id="912" fill="hold">
                            <p:stCondLst>
                              <p:cond delay="88000"/>
                            </p:stCondLst>
                            <p:childTnLst>
                              <p:par>
                                <p:cTn id="913" presetID="26" presetClass="entr" presetSubtype="0" fill="hold" grpId="0" nodeType="afterEffect">
                                  <p:stCondLst>
                                    <p:cond delay="0"/>
                                  </p:stCondLst>
                                  <p:childTnLst>
                                    <p:set>
                                      <p:cBhvr>
                                        <p:cTn id="914" dur="1" fill="hold">
                                          <p:stCondLst>
                                            <p:cond delay="0"/>
                                          </p:stCondLst>
                                        </p:cTn>
                                        <p:tgtEl>
                                          <p:spTgt spid="59"/>
                                        </p:tgtEl>
                                        <p:attrNameLst>
                                          <p:attrName>style.visibility</p:attrName>
                                        </p:attrNameLst>
                                      </p:cBhvr>
                                      <p:to>
                                        <p:strVal val="visible"/>
                                      </p:to>
                                    </p:set>
                                    <p:animEffect transition="in" filter="wipe(down)">
                                      <p:cBhvr>
                                        <p:cTn id="915" dur="580">
                                          <p:stCondLst>
                                            <p:cond delay="0"/>
                                          </p:stCondLst>
                                        </p:cTn>
                                        <p:tgtEl>
                                          <p:spTgt spid="59"/>
                                        </p:tgtEl>
                                      </p:cBhvr>
                                    </p:animEffect>
                                    <p:anim calcmode="lin" valueType="num">
                                      <p:cBhvr>
                                        <p:cTn id="916" dur="1822"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917" dur="664"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918" dur="664" tmFilter="0, 0; 0.125,0.2665; 0.25,0.4; 0.375,0.465; 0.5,0.5;  0.625,0.535; 0.75,0.6; 0.875,0.7335; 1,1">
                                          <p:stCondLst>
                                            <p:cond delay="664"/>
                                          </p:stCondLst>
                                        </p:cTn>
                                        <p:tgtEl>
                                          <p:spTgt spid="59"/>
                                        </p:tgtEl>
                                        <p:attrNameLst>
                                          <p:attrName>ppt_y</p:attrName>
                                        </p:attrNameLst>
                                      </p:cBhvr>
                                      <p:tavLst>
                                        <p:tav tm="0" fmla="#ppt_y-sin(pi*$)/9">
                                          <p:val>
                                            <p:fltVal val="0"/>
                                          </p:val>
                                        </p:tav>
                                        <p:tav tm="100000">
                                          <p:val>
                                            <p:fltVal val="1"/>
                                          </p:val>
                                        </p:tav>
                                      </p:tavLst>
                                    </p:anim>
                                    <p:anim calcmode="lin" valueType="num">
                                      <p:cBhvr>
                                        <p:cTn id="919" dur="332" tmFilter="0, 0; 0.125,0.2665; 0.25,0.4; 0.375,0.465; 0.5,0.5;  0.625,0.535; 0.75,0.6; 0.875,0.7335; 1,1">
                                          <p:stCondLst>
                                            <p:cond delay="1324"/>
                                          </p:stCondLst>
                                        </p:cTn>
                                        <p:tgtEl>
                                          <p:spTgt spid="59"/>
                                        </p:tgtEl>
                                        <p:attrNameLst>
                                          <p:attrName>ppt_y</p:attrName>
                                        </p:attrNameLst>
                                      </p:cBhvr>
                                      <p:tavLst>
                                        <p:tav tm="0" fmla="#ppt_y-sin(pi*$)/27">
                                          <p:val>
                                            <p:fltVal val="0"/>
                                          </p:val>
                                        </p:tav>
                                        <p:tav tm="100000">
                                          <p:val>
                                            <p:fltVal val="1"/>
                                          </p:val>
                                        </p:tav>
                                      </p:tavLst>
                                    </p:anim>
                                    <p:anim calcmode="lin" valueType="num">
                                      <p:cBhvr>
                                        <p:cTn id="920" dur="164" tmFilter="0, 0; 0.125,0.2665; 0.25,0.4; 0.375,0.465; 0.5,0.5;  0.625,0.535; 0.75,0.6; 0.875,0.7335; 1,1">
                                          <p:stCondLst>
                                            <p:cond delay="1656"/>
                                          </p:stCondLst>
                                        </p:cTn>
                                        <p:tgtEl>
                                          <p:spTgt spid="59"/>
                                        </p:tgtEl>
                                        <p:attrNameLst>
                                          <p:attrName>ppt_y</p:attrName>
                                        </p:attrNameLst>
                                      </p:cBhvr>
                                      <p:tavLst>
                                        <p:tav tm="0" fmla="#ppt_y-sin(pi*$)/81">
                                          <p:val>
                                            <p:fltVal val="0"/>
                                          </p:val>
                                        </p:tav>
                                        <p:tav tm="100000">
                                          <p:val>
                                            <p:fltVal val="1"/>
                                          </p:val>
                                        </p:tav>
                                      </p:tavLst>
                                    </p:anim>
                                    <p:animScale>
                                      <p:cBhvr>
                                        <p:cTn id="921" dur="26">
                                          <p:stCondLst>
                                            <p:cond delay="650"/>
                                          </p:stCondLst>
                                        </p:cTn>
                                        <p:tgtEl>
                                          <p:spTgt spid="59"/>
                                        </p:tgtEl>
                                      </p:cBhvr>
                                      <p:to x="100000" y="60000"/>
                                    </p:animScale>
                                    <p:animScale>
                                      <p:cBhvr>
                                        <p:cTn id="922" dur="166" decel="50000">
                                          <p:stCondLst>
                                            <p:cond delay="676"/>
                                          </p:stCondLst>
                                        </p:cTn>
                                        <p:tgtEl>
                                          <p:spTgt spid="59"/>
                                        </p:tgtEl>
                                      </p:cBhvr>
                                      <p:to x="100000" y="100000"/>
                                    </p:animScale>
                                    <p:animScale>
                                      <p:cBhvr>
                                        <p:cTn id="923" dur="26">
                                          <p:stCondLst>
                                            <p:cond delay="1312"/>
                                          </p:stCondLst>
                                        </p:cTn>
                                        <p:tgtEl>
                                          <p:spTgt spid="59"/>
                                        </p:tgtEl>
                                      </p:cBhvr>
                                      <p:to x="100000" y="80000"/>
                                    </p:animScale>
                                    <p:animScale>
                                      <p:cBhvr>
                                        <p:cTn id="924" dur="166" decel="50000">
                                          <p:stCondLst>
                                            <p:cond delay="1338"/>
                                          </p:stCondLst>
                                        </p:cTn>
                                        <p:tgtEl>
                                          <p:spTgt spid="59"/>
                                        </p:tgtEl>
                                      </p:cBhvr>
                                      <p:to x="100000" y="100000"/>
                                    </p:animScale>
                                    <p:animScale>
                                      <p:cBhvr>
                                        <p:cTn id="925" dur="26">
                                          <p:stCondLst>
                                            <p:cond delay="1642"/>
                                          </p:stCondLst>
                                        </p:cTn>
                                        <p:tgtEl>
                                          <p:spTgt spid="59"/>
                                        </p:tgtEl>
                                      </p:cBhvr>
                                      <p:to x="100000" y="90000"/>
                                    </p:animScale>
                                    <p:animScale>
                                      <p:cBhvr>
                                        <p:cTn id="926" dur="166" decel="50000">
                                          <p:stCondLst>
                                            <p:cond delay="1668"/>
                                          </p:stCondLst>
                                        </p:cTn>
                                        <p:tgtEl>
                                          <p:spTgt spid="59"/>
                                        </p:tgtEl>
                                      </p:cBhvr>
                                      <p:to x="100000" y="100000"/>
                                    </p:animScale>
                                    <p:animScale>
                                      <p:cBhvr>
                                        <p:cTn id="927" dur="26">
                                          <p:stCondLst>
                                            <p:cond delay="1808"/>
                                          </p:stCondLst>
                                        </p:cTn>
                                        <p:tgtEl>
                                          <p:spTgt spid="59"/>
                                        </p:tgtEl>
                                      </p:cBhvr>
                                      <p:to x="100000" y="95000"/>
                                    </p:animScale>
                                    <p:animScale>
                                      <p:cBhvr>
                                        <p:cTn id="928" dur="166" decel="50000">
                                          <p:stCondLst>
                                            <p:cond delay="1834"/>
                                          </p:stCondLst>
                                        </p:cTn>
                                        <p:tgtEl>
                                          <p:spTgt spid="5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p:bldP spid="9" grpId="0" animBg="1"/>
      <p:bldP spid="10" grpId="0"/>
      <p:bldP spid="11" grpId="0" animBg="1"/>
      <p:bldP spid="12" grpId="0"/>
      <p:bldP spid="13" grpId="0" animBg="1"/>
      <p:bldP spid="14" grpId="0"/>
      <p:bldP spid="15" grpId="0" animBg="1"/>
      <p:bldP spid="16" grpId="0"/>
      <p:bldP spid="17" grpId="0" animBg="1"/>
      <p:bldP spid="18" grpId="0"/>
      <p:bldP spid="19" grpId="0" animBg="1"/>
      <p:bldP spid="20" grpId="0"/>
      <p:bldP spid="21" grpId="0" animBg="1"/>
      <p:bldP spid="22" grpId="0"/>
      <p:bldP spid="23" grpId="0" animBg="1"/>
      <p:bldP spid="24" grpId="0"/>
      <p:bldP spid="25" grpId="0" animBg="1"/>
      <p:bldP spid="26" grpId="0"/>
      <p:bldP spid="27" grpId="0" animBg="1"/>
      <p:bldP spid="28" grpId="0"/>
      <p:bldP spid="29"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1" grpId="0" animBg="1"/>
      <p:bldP spid="42" grpId="0"/>
      <p:bldP spid="43" grpId="0" animBg="1"/>
      <p:bldP spid="44" grpId="0"/>
      <p:bldP spid="45" grpId="0" animBg="1"/>
      <p:bldP spid="46" grpId="0"/>
      <p:bldP spid="47" grpId="0" animBg="1"/>
      <p:bldP spid="48" grpId="0"/>
      <p:bldP spid="49" grpId="0" animBg="1"/>
      <p:bldP spid="50" grpId="0"/>
      <p:bldP spid="51" grpId="0" animBg="1"/>
      <p:bldP spid="52" grpId="0"/>
      <p:bldP spid="53" grpId="0" animBg="1"/>
      <p:bldP spid="54" grpId="0"/>
      <p:bldP spid="55" grpId="0"/>
      <p:bldP spid="56" grpId="0"/>
      <p:bldP spid="57" grpId="0"/>
      <p:bldP spid="58" grpId="0"/>
      <p:bldP spid="5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1679321"/>
            <a:ext cx="3746696" cy="5178679"/>
          </a:xfrm>
          <a:prstGeom prst="rect">
            <a:avLst/>
          </a:prstGeom>
        </p:spPr>
      </p:pic>
      <p:sp>
        <p:nvSpPr>
          <p:cNvPr id="2" name="Title 1"/>
          <p:cNvSpPr>
            <a:spLocks noGrp="1"/>
          </p:cNvSpPr>
          <p:nvPr>
            <p:ph type="ctrTitle"/>
          </p:nvPr>
        </p:nvSpPr>
        <p:spPr>
          <a:xfrm>
            <a:off x="685800" y="701678"/>
            <a:ext cx="7772400" cy="1470025"/>
          </a:xfrm>
        </p:spPr>
        <p:txBody>
          <a:bodyPr>
            <a:normAutofit/>
          </a:bodyPr>
          <a:lstStyle/>
          <a:p>
            <a:r>
              <a:rPr lang="en-US" sz="7200" dirty="0">
                <a:latin typeface="Britannic Bold"/>
                <a:cs typeface="Britannic Bold"/>
              </a:rPr>
              <a:t>6: Drawing</a:t>
            </a:r>
          </a:p>
        </p:txBody>
      </p:sp>
      <p:sp>
        <p:nvSpPr>
          <p:cNvPr id="3" name="Subtitle 2"/>
          <p:cNvSpPr>
            <a:spLocks noGrp="1"/>
          </p:cNvSpPr>
          <p:nvPr>
            <p:ph type="subTitle" idx="1"/>
          </p:nvPr>
        </p:nvSpPr>
        <p:spPr>
          <a:xfrm>
            <a:off x="4061714" y="4569557"/>
            <a:ext cx="5346860" cy="1752600"/>
          </a:xfrm>
        </p:spPr>
        <p:txBody>
          <a:bodyPr>
            <a:normAutofit/>
          </a:bodyPr>
          <a:lstStyle/>
          <a:p>
            <a:r>
              <a:rPr lang="en-US" sz="2400" dirty="0"/>
              <a:t>Teaching Templates for </a:t>
            </a:r>
          </a:p>
          <a:p>
            <a:r>
              <a:rPr lang="en-US" sz="2400" dirty="0"/>
              <a:t>The Basic Pattern Outcomes</a:t>
            </a:r>
          </a:p>
        </p:txBody>
      </p:sp>
    </p:spTree>
    <p:extLst>
      <p:ext uri="{BB962C8B-B14F-4D97-AF65-F5344CB8AC3E}">
        <p14:creationId xmlns:p14="http://schemas.microsoft.com/office/powerpoint/2010/main" val="4117818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3826412" y="479931"/>
            <a:ext cx="5317588" cy="5016758"/>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800" dirty="0"/>
              <a:t>	“It is often difficult to teach the intangible aspects of the gospel. The Savior often referred to earthly objects (like bread, water, candles, and bushels) to help His listeners understand spiritual principles.</a:t>
            </a:r>
          </a:p>
          <a:p>
            <a:pPr defTabSz="914400" eaLnBrk="0" fontAlgn="base" hangingPunct="0">
              <a:spcBef>
                <a:spcPct val="0"/>
              </a:spcBef>
              <a:spcAft>
                <a:spcPct val="0"/>
              </a:spcAft>
            </a:pPr>
            <a:r>
              <a:rPr lang="en-US" sz="2800" dirty="0"/>
              <a:t>  	“Pictures can be used to help students visualize what the people, places, events, objects, and symbols in the scriptures looked like.” </a:t>
            </a:r>
            <a:r>
              <a:rPr lang="en-US" dirty="0"/>
              <a:t>(</a:t>
            </a:r>
            <a:r>
              <a:rPr lang="en-US" i="1" dirty="0"/>
              <a:t>Teaching the Gospel: A Handbook for CES Teachers and Leaders</a:t>
            </a:r>
            <a:r>
              <a:rPr lang="en-US" dirty="0"/>
              <a:t>).</a:t>
            </a:r>
          </a:p>
          <a:p>
            <a:pPr marL="0" marR="0" lvl="0" indent="0" algn="l" defTabSz="914400" rtl="0" eaLnBrk="0" fontAlgn="base" latinLnBrk="0" hangingPunct="0">
              <a:lnSpc>
                <a:spcPct val="100000"/>
              </a:lnSpc>
              <a:spcBef>
                <a:spcPct val="0"/>
              </a:spcBef>
              <a:spcAft>
                <a:spcPct val="0"/>
              </a:spcAft>
              <a:buClrTx/>
              <a:buSzTx/>
              <a:buFontTx/>
              <a:buNone/>
              <a:tabLst/>
            </a:pPr>
            <a:endParaRPr lang="en-US" sz="2800" dirty="0"/>
          </a:p>
        </p:txBody>
      </p:sp>
      <p:pic>
        <p:nvPicPr>
          <p:cNvPr id="7172" name="Picture 4" descr="http://2.bp.blogspot.com/-Z9wLMZ9pzAk/T63Al0TWV8I/AAAAAAAAAik/u7mkrPvmD6k/s1600/P3120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33" y="609264"/>
            <a:ext cx="3568568" cy="4758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881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355"/>
            <a:ext cx="8229600" cy="584710"/>
          </a:xfrm>
        </p:spPr>
        <p:txBody>
          <a:bodyPr>
            <a:normAutofit fontScale="90000"/>
          </a:bodyPr>
          <a:lstStyle/>
          <a:p>
            <a:r>
              <a:rPr lang="en-US" dirty="0"/>
              <a:t>Drawing</a:t>
            </a:r>
          </a:p>
        </p:txBody>
      </p:sp>
      <p:sp>
        <p:nvSpPr>
          <p:cNvPr id="4" name="Rectangle 3"/>
          <p:cNvSpPr/>
          <p:nvPr/>
        </p:nvSpPr>
        <p:spPr>
          <a:xfrm>
            <a:off x="136553" y="3269790"/>
            <a:ext cx="8903323" cy="3170099"/>
          </a:xfrm>
          <a:prstGeom prst="rect">
            <a:avLst/>
          </a:prstGeom>
        </p:spPr>
        <p:txBody>
          <a:bodyPr wrap="square">
            <a:spAutoFit/>
          </a:bodyPr>
          <a:lstStyle/>
          <a:p>
            <a:r>
              <a:rPr lang="en-US" sz="2000" u="sng" dirty="0"/>
              <a:t>Context: </a:t>
            </a:r>
            <a:r>
              <a:rPr lang="en-US" sz="2000" dirty="0"/>
              <a:t>What is the background of this story?</a:t>
            </a:r>
            <a:endParaRPr lang="en-US" sz="2000" u="sng" dirty="0"/>
          </a:p>
          <a:p>
            <a:r>
              <a:rPr lang="en-US" sz="2000" u="sng" dirty="0"/>
              <a:t>Identify:</a:t>
            </a:r>
            <a:r>
              <a:rPr lang="en-US" sz="2000" dirty="0"/>
              <a:t> Find one or two doctrines in this verse.  </a:t>
            </a:r>
          </a:p>
          <a:p>
            <a:r>
              <a:rPr lang="en-US" sz="2000" u="sng" dirty="0"/>
              <a:t>Understand</a:t>
            </a:r>
            <a:r>
              <a:rPr lang="en-US" sz="2000" dirty="0"/>
              <a:t>:  Are there any challenging words in the verse that need clarification? What’s the moral or application of the story? What have the prophets taught about this doctrine? </a:t>
            </a:r>
          </a:p>
          <a:p>
            <a:r>
              <a:rPr lang="en-US" sz="2000" u="sng" dirty="0"/>
              <a:t>Feel</a:t>
            </a:r>
            <a:r>
              <a:rPr lang="en-US" sz="2000" dirty="0"/>
              <a:t>:  How have you seen the power of this principle your life? Is there a hymn or primary song that can help? A Mormon Message? An object lesson that would demonstrate application? </a:t>
            </a:r>
          </a:p>
          <a:p>
            <a:r>
              <a:rPr lang="en-US" sz="2000" u="sng" dirty="0"/>
              <a:t>Apply</a:t>
            </a:r>
            <a:r>
              <a:rPr lang="en-US" sz="2000" dirty="0"/>
              <a:t>:  What do you think God wants us to do because of this principle? What goal could a person make to better live this principle? </a:t>
            </a:r>
          </a:p>
        </p:txBody>
      </p:sp>
      <p:sp>
        <p:nvSpPr>
          <p:cNvPr id="5" name="Rectangle 4"/>
          <p:cNvSpPr/>
          <p:nvPr/>
        </p:nvSpPr>
        <p:spPr>
          <a:xfrm>
            <a:off x="136553" y="572585"/>
            <a:ext cx="8903323" cy="646331"/>
          </a:xfrm>
          <a:prstGeom prst="rect">
            <a:avLst/>
          </a:prstGeom>
        </p:spPr>
        <p:txBody>
          <a:bodyPr wrap="square">
            <a:spAutoFit/>
          </a:bodyPr>
          <a:lstStyle/>
          <a:p>
            <a:pPr algn="ctr"/>
            <a:r>
              <a:rPr lang="en-US" b="1" dirty="0"/>
              <a:t>Draw a picture of your story and then point out principles from your drawing. In return, you will see pictures and see applications from each member of your group.</a:t>
            </a:r>
          </a:p>
        </p:txBody>
      </p:sp>
      <p:sp>
        <p:nvSpPr>
          <p:cNvPr id="7" name="Rectangle 6"/>
          <p:cNvSpPr/>
          <p:nvPr/>
        </p:nvSpPr>
        <p:spPr>
          <a:xfrm>
            <a:off x="2672282" y="1363277"/>
            <a:ext cx="4572000" cy="1754327"/>
          </a:xfrm>
          <a:prstGeom prst="rect">
            <a:avLst/>
          </a:prstGeom>
        </p:spPr>
        <p:txBody>
          <a:bodyPr>
            <a:spAutoFit/>
          </a:bodyPr>
          <a:lstStyle/>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p:txBody>
      </p:sp>
      <p:pic>
        <p:nvPicPr>
          <p:cNvPr id="3" name="Picture 2" descr="lds-seminary-300x2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2442" y="1431425"/>
            <a:ext cx="2743828" cy="1838365"/>
          </a:xfrm>
          <a:prstGeom prst="rect">
            <a:avLst/>
          </a:prstGeom>
        </p:spPr>
      </p:pic>
    </p:spTree>
    <p:extLst>
      <p:ext uri="{BB962C8B-B14F-4D97-AF65-F5344CB8AC3E}">
        <p14:creationId xmlns:p14="http://schemas.microsoft.com/office/powerpoint/2010/main" val="1592362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1679321"/>
            <a:ext cx="3746696" cy="5178679"/>
          </a:xfrm>
          <a:prstGeom prst="rect">
            <a:avLst/>
          </a:prstGeom>
        </p:spPr>
      </p:pic>
      <p:sp>
        <p:nvSpPr>
          <p:cNvPr id="2" name="Title 1"/>
          <p:cNvSpPr>
            <a:spLocks noGrp="1"/>
          </p:cNvSpPr>
          <p:nvPr>
            <p:ph type="ctrTitle"/>
          </p:nvPr>
        </p:nvSpPr>
        <p:spPr>
          <a:xfrm>
            <a:off x="685800" y="701678"/>
            <a:ext cx="7772400" cy="1470025"/>
          </a:xfrm>
        </p:spPr>
        <p:txBody>
          <a:bodyPr>
            <a:normAutofit fontScale="90000"/>
          </a:bodyPr>
          <a:lstStyle/>
          <a:p>
            <a:r>
              <a:rPr lang="en-US" sz="7200" dirty="0">
                <a:latin typeface="Britannic Bold"/>
                <a:cs typeface="Britannic Bold"/>
              </a:rPr>
              <a:t>7: Finding Yourself</a:t>
            </a:r>
          </a:p>
        </p:txBody>
      </p:sp>
      <p:sp>
        <p:nvSpPr>
          <p:cNvPr id="3" name="Subtitle 2"/>
          <p:cNvSpPr>
            <a:spLocks noGrp="1"/>
          </p:cNvSpPr>
          <p:nvPr>
            <p:ph type="subTitle" idx="1"/>
          </p:nvPr>
        </p:nvSpPr>
        <p:spPr>
          <a:xfrm>
            <a:off x="4061714" y="4569557"/>
            <a:ext cx="5346860" cy="1752600"/>
          </a:xfrm>
        </p:spPr>
        <p:txBody>
          <a:bodyPr>
            <a:normAutofit/>
          </a:bodyPr>
          <a:lstStyle/>
          <a:p>
            <a:r>
              <a:rPr lang="en-US" sz="2400" dirty="0"/>
              <a:t>Teaching Templates for </a:t>
            </a:r>
          </a:p>
          <a:p>
            <a:r>
              <a:rPr lang="en-US" sz="2400" dirty="0"/>
              <a:t>The Basic Pattern Outcomes</a:t>
            </a:r>
          </a:p>
        </p:txBody>
      </p:sp>
    </p:spTree>
    <p:extLst>
      <p:ext uri="{BB962C8B-B14F-4D97-AF65-F5344CB8AC3E}">
        <p14:creationId xmlns:p14="http://schemas.microsoft.com/office/powerpoint/2010/main" val="2616975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24200" y="1143000"/>
            <a:ext cx="5562600" cy="5605998"/>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77824" y="1347216"/>
            <a:ext cx="8034529" cy="4585871"/>
          </a:xfrm>
          <a:prstGeom prst="rect">
            <a:avLst/>
          </a:prstGeom>
        </p:spPr>
        <p:txBody>
          <a:bodyPr wrap="square">
            <a:spAutoFit/>
          </a:bodyPr>
          <a:lstStyle/>
          <a:p>
            <a:r>
              <a:rPr lang="en-US" sz="2800" b="1" dirty="0"/>
              <a:t>Practice</a:t>
            </a:r>
            <a:r>
              <a:rPr lang="en-US" sz="2800" dirty="0"/>
              <a:t>:</a:t>
            </a:r>
          </a:p>
          <a:p>
            <a:pPr marL="457200" indent="-457200">
              <a:buFont typeface="+mj-lt"/>
              <a:buAutoNum type="arabicPeriod"/>
            </a:pPr>
            <a:r>
              <a:rPr lang="en-US" sz="2400" dirty="0"/>
              <a:t>Think of a favorite scripture  or scripture story.  </a:t>
            </a:r>
          </a:p>
          <a:p>
            <a:pPr marL="457200" indent="-457200">
              <a:buFont typeface="+mj-lt"/>
              <a:buAutoNum type="arabicPeriod"/>
            </a:pPr>
            <a:r>
              <a:rPr lang="en-US" sz="2400" dirty="0"/>
              <a:t>Share the </a:t>
            </a:r>
            <a:r>
              <a:rPr lang="en-US" sz="2400" u="sng" dirty="0"/>
              <a:t>context</a:t>
            </a:r>
          </a:p>
          <a:p>
            <a:pPr marL="457200" indent="-457200">
              <a:buFont typeface="+mj-lt"/>
              <a:buAutoNum type="arabicPeriod"/>
            </a:pPr>
            <a:r>
              <a:rPr lang="en-US" sz="2400" u="sng" dirty="0"/>
              <a:t>Identify</a:t>
            </a:r>
            <a:r>
              <a:rPr lang="en-US" sz="2400" dirty="0"/>
              <a:t> the doctrine (gospel truth).</a:t>
            </a:r>
          </a:p>
          <a:p>
            <a:pPr marL="914400" lvl="1" indent="-457200">
              <a:buFont typeface="Arial" panose="020B0604020202020204" pitchFamily="34" charset="0"/>
              <a:buChar char="•"/>
            </a:pPr>
            <a:r>
              <a:rPr lang="en-US" sz="2400" dirty="0"/>
              <a:t>Usually one or two words (‘faith’,  ‘obedience’, </a:t>
            </a:r>
            <a:r>
              <a:rPr lang="en-US" sz="2400" dirty="0" err="1"/>
              <a:t>etc</a:t>
            </a:r>
            <a:r>
              <a:rPr lang="en-US" sz="2400" dirty="0"/>
              <a:t>)</a:t>
            </a:r>
          </a:p>
          <a:p>
            <a:pPr marL="457200" indent="-457200">
              <a:buFont typeface="+mj-lt"/>
              <a:buAutoNum type="arabicPeriod"/>
            </a:pPr>
            <a:r>
              <a:rPr lang="en-US" sz="2400" dirty="0"/>
              <a:t>Show </a:t>
            </a:r>
            <a:r>
              <a:rPr lang="en-US" sz="2400" u="sng" dirty="0"/>
              <a:t>understanding</a:t>
            </a:r>
            <a:r>
              <a:rPr lang="en-US" sz="2400" dirty="0"/>
              <a:t> of a principle (moral of the story).</a:t>
            </a:r>
          </a:p>
          <a:p>
            <a:pPr marL="914400" lvl="1" indent="-457200">
              <a:buFont typeface="Arial" panose="020B0604020202020204" pitchFamily="34" charset="0"/>
              <a:buChar char="•"/>
            </a:pPr>
            <a:r>
              <a:rPr lang="en-US" sz="2400" dirty="0"/>
              <a:t>Usually a sentence that uses “we” or “if…then”</a:t>
            </a:r>
          </a:p>
          <a:p>
            <a:pPr marL="457200" indent="-457200">
              <a:buFont typeface="+mj-lt"/>
              <a:buAutoNum type="arabicPeriod"/>
            </a:pPr>
            <a:r>
              <a:rPr lang="en-US" sz="2400" u="sng" dirty="0"/>
              <a:t>Feel</a:t>
            </a:r>
            <a:r>
              <a:rPr lang="en-US" sz="2400" dirty="0"/>
              <a:t> the importance by sharing a personal</a:t>
            </a:r>
            <a:r>
              <a:rPr lang="en-US" sz="2400" u="sng" dirty="0"/>
              <a:t> application </a:t>
            </a:r>
          </a:p>
          <a:p>
            <a:pPr marL="800100" lvl="1" indent="-342900">
              <a:buFont typeface="Arial" panose="020B0604020202020204" pitchFamily="34" charset="0"/>
              <a:buChar char="•"/>
            </a:pPr>
            <a:r>
              <a:rPr lang="en-US" sz="2400" dirty="0"/>
              <a:t>Typically uses “I statement (“If I…” or “I will…” or “I just know that if I…”)</a:t>
            </a:r>
          </a:p>
          <a:p>
            <a:pPr marL="2800350" lvl="5" indent="-514350">
              <a:buFont typeface="+mj-lt"/>
              <a:buAutoNum type="arabicPeriod"/>
            </a:pPr>
            <a:endParaRPr lang="en-US" sz="2400" dirty="0"/>
          </a:p>
          <a:p>
            <a:pPr lvl="5"/>
            <a:endParaRPr lang="en-US" sz="2400" dirty="0"/>
          </a:p>
        </p:txBody>
      </p:sp>
      <p:sp>
        <p:nvSpPr>
          <p:cNvPr id="8" name="Title 1"/>
          <p:cNvSpPr>
            <a:spLocks noGrp="1"/>
          </p:cNvSpPr>
          <p:nvPr>
            <p:ph type="title"/>
          </p:nvPr>
        </p:nvSpPr>
        <p:spPr>
          <a:xfrm>
            <a:off x="457200" y="0"/>
            <a:ext cx="8229600" cy="990600"/>
          </a:xfrm>
        </p:spPr>
        <p:txBody>
          <a:bodyPr>
            <a:noAutofit/>
          </a:bodyPr>
          <a:lstStyle/>
          <a:p>
            <a:r>
              <a:rPr lang="en-US" sz="4500" b="1" dirty="0">
                <a:ln w="17780" cmpd="sng">
                  <a:solidFill>
                    <a:schemeClr val="accent1">
                      <a:tint val="3000"/>
                    </a:schemeClr>
                  </a:solidFill>
                  <a:prstDash val="solid"/>
                  <a:miter lim="800000"/>
                </a:ln>
                <a:solidFill>
                  <a:schemeClr val="tx2">
                    <a:lumMod val="50000"/>
                  </a:schemeClr>
                </a:solidFill>
                <a:effectLst>
                  <a:outerShdw blurRad="38100" dist="38100" dir="2700000" algn="tl">
                    <a:srgbClr val="000000">
                      <a:alpha val="43137"/>
                    </a:srgbClr>
                  </a:outerShdw>
                </a:effectLst>
              </a:rPr>
              <a:t>Principles and Doctrines</a:t>
            </a:r>
          </a:p>
        </p:txBody>
      </p:sp>
    </p:spTree>
    <p:extLst>
      <p:ext uri="{BB962C8B-B14F-4D97-AF65-F5344CB8AC3E}">
        <p14:creationId xmlns:p14="http://schemas.microsoft.com/office/powerpoint/2010/main" val="25607609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additive="base">
                                        <p:cTn id="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 calcmode="lin" valueType="num">
                                      <p:cBhvr additive="base">
                                        <p:cTn id="11"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anim calcmode="lin" valueType="num">
                                      <p:cBhvr additive="base">
                                        <p:cTn id="1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 calcmode="lin" valueType="num">
                                      <p:cBhvr additive="base">
                                        <p:cTn id="19"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anim calcmode="lin" valueType="num">
                                      <p:cBhvr additive="base">
                                        <p:cTn id="23"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 calcmode="lin" valueType="num">
                                      <p:cBhvr additive="base">
                                        <p:cTn id="27"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xEl>
                                              <p:pRg st="7" end="7"/>
                                            </p:txEl>
                                          </p:spTgt>
                                        </p:tgtEl>
                                        <p:attrNameLst>
                                          <p:attrName>style.visibility</p:attrName>
                                        </p:attrNameLst>
                                      </p:cBhvr>
                                      <p:to>
                                        <p:strVal val="visible"/>
                                      </p:to>
                                    </p:set>
                                    <p:anim calcmode="lin" valueType="num">
                                      <p:cBhvr additive="base">
                                        <p:cTn id="31"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xEl>
                                              <p:pRg st="8" end="8"/>
                                            </p:txEl>
                                          </p:spTgt>
                                        </p:tgtEl>
                                        <p:attrNameLst>
                                          <p:attrName>style.visibility</p:attrName>
                                        </p:attrNameLst>
                                      </p:cBhvr>
                                      <p:to>
                                        <p:strVal val="visible"/>
                                      </p:to>
                                    </p:set>
                                    <p:anim calcmode="lin" valueType="num">
                                      <p:cBhvr additive="base">
                                        <p:cTn id="35"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370832" y="201168"/>
            <a:ext cx="4517136" cy="5139869"/>
          </a:xfrm>
          <a:prstGeom prst="rect">
            <a:avLst/>
          </a:prstGeom>
        </p:spPr>
        <p:txBody>
          <a:bodyPr wrap="square">
            <a:spAutoFit/>
          </a:bodyPr>
          <a:lstStyle/>
          <a:p>
            <a:r>
              <a:rPr lang="en-US" sz="3200" dirty="0"/>
              <a:t>	“Writing down what we learn, think, and feel as we study the scriptures is another form of pondering and a powerful invitation to the Holy Ghost for continuing instruction” </a:t>
            </a:r>
            <a:r>
              <a:rPr lang="en-US" sz="2400" dirty="0"/>
              <a:t>(Elder </a:t>
            </a:r>
            <a:r>
              <a:rPr lang="en-US" sz="2400" dirty="0" err="1"/>
              <a:t>Bednar</a:t>
            </a:r>
            <a:r>
              <a:rPr lang="en-US" sz="2400" dirty="0"/>
              <a:t>, “Because We Have Them before Our Eyes, </a:t>
            </a:r>
            <a:r>
              <a:rPr lang="en-US" sz="2400" i="1" dirty="0"/>
              <a:t>New Era,</a:t>
            </a:r>
            <a:r>
              <a:rPr lang="en-US" sz="2400" dirty="0"/>
              <a:t> Apr. 2006, 6–7).</a:t>
            </a:r>
          </a:p>
        </p:txBody>
      </p:sp>
      <p:sp>
        <p:nvSpPr>
          <p:cNvPr id="8" name="AutoShape 2" descr="data:image/jpeg;base64,/9j/4AAQSkZJRgABAQAAAQABAAD/2wCEAAkGBxQTEhQUEhQUFRQUFBQVFBQXFBcUFRQUFxQWFhQUFBQYHCggGBwlHBUUITEhJSkrLi4uFx8zODMsNygtLisBCgoKDg0OGhAQFywcHxwsLCwsLCwsLCwsLCwsLCwsLCwsKywsLCwsLCwsLCwsLCwsLCwsLCwsLCwsLCwsLCwsLP/AABEIAPsAyQMBIgACEQEDEQH/xAAcAAACAgMBAQAAAAAAAAAAAAACAwEEAAUGBwj/xABAEAACAQIEAwUFBwIEBQUAAAABAgADEQQSITEFQVETYXGBoQYiMlKRBxRCscHR8CPxcoKz4RUzQ2KSJDRTc4P/xAAZAQEBAQEBAQAAAAAAAAAAAAAAAQIDBAX/xAAjEQEBAAICAgEEAwAAAAAAAAAAAQIRAyESMUEEEzJxIlFh/9oADAMBAAIRAxEAPwDzICMVJiCWVWclBTSPUSFEaBAgTGWTaQxhFVxMUQnmJIIIhqZjQIBVIiOMAiFZTaPDSusYDAJmgWvBYwqUIMLJUQ1WMyShGWQUjWElVkUkUowJHaQCZdBbLFPaOeVWMgkpByRiGTACmkegkUlj1WUCqxgWEFhWhCiIsiWbRFWBXqQaZg1jL/A+E1cQ2WmNviY7L4yLojJfvPIDc+E2GG9n6zakBAfnNj/47idnwvgVOjzuSLFr6nr4DwgYkE8yBa+vIePO+vrFamLlH4PTXRmZj3WAB/WV2w1Mfh9TebnitVQAALG1tvzJ2/OaoNYe8oJvpyt/NZi108YqPST5foTEtSXvHrzmVq2uwGvLX1gB/Lwt1k3U8YI0e+8lViQ5uRaOapYXJ66Hn4d/dNTJm4mJGyaeFZqfarZkvuCLjvI6abxV5thBkEyGMAGAbNIzQWiibSA6jyq7Q2a8jJAmm0bmiwsKFWkWPWAghrKyYBJCyFMIvAW5tK1Vo2tUlYtAdw/h71qgppudydlXmzdwnofDqdPD0xSpC9tWa/vM3Nu7na3Sc/7MYYU6RqE+/V90dyA+HM6nwE2qYhWYgagXuTtb5j+gmbdOmOLYGppdhtyHvaX2HIn+XmuxeKJJsMqjzNrbm25PW+ndJ+/o2lma+iqo36AX5ScXwqo4F0NMcl87XOu+u+kxc3fHiv8ATlq+ILE22FzpYm3jNPiwSdP1H9p2DcAdvdRKjAEbCw6Zu898TivZasB/yj3bfvM+TX27XFWtt5wlpncX+l509P2bqn8BA74L8DZeQ/Iy+afZrQU76/3iuJYkCmwvqRYef86TdVOGFTNXxrBHJccu6XGzyZy48pBYTFlcLSUH4Q7Wtb8R0vzFv5vGYOtnGu/5iVaWGK0+lgGHeCbMPX0gYX3Kg6X/AD3/AJ3Te+3Gzps6iSuwl2qJXZZpzJvBdYTLIaRScsICTa8aqQAVYXZxgSFGhNOpDzSkraxweUWC8U9SB2kEmEYTFVIV4zDLmqIOrqPXWRY7jD0ctNR0AVvCxzeBNrfWN9m+F9szNUFkBvl+a+1+63KKo1i1RlCg2Fh4jc9+s63g+HyU+/n48xOOdezinZ2CwVOkSyLZm3Y6kDovQeEvKL/7xaLLdOnOUm3otkAQZXrnlL8TXpixm7izMmirj3f513mkxyTpMRTss0WOW95zsb20OJS812Nw91M3dSj/ADlKlenoZqMVz+IS9Db4Sw8QdbfkZrjTvbyv47Gb6vRApE9Sb+v+/pNb2BBHl6afrOm3kyhiC4F9+fjzkPTlkAfz1guJ3jhfaqUialOWnWJMBSUpYVYu8NTAkiDaFMga+0K8YyxYEgy8IQBCBgYyyaDZWU9DIzSR1hY6rg2Lyu7k2zEgfUjT+cxO/wCFG6DoTpPI6Fcna2ht+W3nPV+BqclNTqbelpwyvWnrw97bqmt5cRYg1FUa6aRFbjdFd2A2379ZMY6XJaqAiLUE3v0ldcelT4W3t5jqJiYqzeMu1Bi6dt5oMb8RHSbPiXEFHxHly8ZpG4rQ6seZ00B5azF7Xy1FarTImvrpvpyM2zcQpkG1rctdT4TWs4LXHnDG9tQ5FmTYj8jb9vWUlTbuGv8APKbPitGxDjz8DpNaalr9+k6RxyCYF4594OSd56ea+y2iGWWWEWyQiswkAxpEBoVBaZmgQoCC8AtCZZCpIIWTGBZIWAq0bhqD1HWnTGZ3YKq9SfGSVjOGvlr0jcj+oguNwCwU+hMVZ7bHE8Hq4aqlOsoUtlIIYMrC9rqw0Np6Q1cr8I5ADuHd9JpPaegxGGVrk08Rkzn4ipFjfzUTpUo5lIXfr4/wzz277e6YeN056vjHdmBqCmikB3KlzmOyU0GrPb6aTm8ZxKgWCU2xLO3aEtejcBGKlnoj3k62bcai89DpcLpKBdNRuwXU92msoY/hVEMXp0Fzt8TMlgbnN+I9dbW8pZrXa/yl/i0/AVrZgFJaxIYWHIXNyLZTbrO3qoqoG52v6Shwai6KQQBvcgWuTvaWcUbUieg9LTPpu915r7Q8Wd6lkGl7amwHO7QMVg3pYcVyj1gwYrYNlLKVsuRLEBsx95j+HaMekS+cGxvfuOvOdhwzGuVAsL256DyKkS46+U5Jdal04zDtVKAvQy6C4+JdgdyAQdbc7GSjDdcw5EHcd3SdViqNVj8KgHoxJ9fOanFcPy6kDTlvrM5Wb6TGXXfapjLNTI68zNQlIsbc+vTW83C08wI6yvRTIGzEXJtex00sNOfWal6YuO8pFPsgtwSxcWJ0soB6c+n1g2jcUdSTzVBfrqxP5CJBnbju48/1Ekz1AtFtGtEMJtwLaLIjCsW0KW0K8zLJtASZirJQRwWAu0LLDyySsBBiajEajcajxGoj6glestwR1BkV6xxMdtTDMLEotfvF1uuvLVvObDhlfY9ZU4ey18ItYMRmw4p5OQKoFbvNiukVw2rYA+E8eXT6s1XUooOsns+70iMNX6QeJY3INASeQHpNTLpPHdHXP+wmV8KWot6TVcTq1qKApSNR2NgA1hmPzMfh8ZruIcerJSValPs2PLOrqD4jf0if6avWnO4hQjEHkTOh4JiQUBHScY/EnLHMq5QdDmu30taWeD4tkb/tYnSStyO6xNYW0OvKc5jmudd5bqYoEb8pralTW8ntm9Jpr6zXcZQBWboQR3kkD95t6cpY2mGKg8vesPP950+HHH82lSoWRb8s1vSFHYuoCxtsNBaJnfCajx82XlnbAmLaWIphNORREr1ZbIlWsIUomZeATMvAMCEDAUybwpyyGMhTDVIQlxAySyyRbLA3/st7Trh17GqCaeYlWGuXN8QYdOd51WEZSSUN0JupvcZTqJ5dUE7D2Dq3pOvy1LjwZR+oM8/Lh8vZ9Py3fjXb0KtheW1IJDN468uk1tJNr8iDE8R7diEpAEk7k5VHext+U5YvVe/TcYivf+80eJoK9QXFxbyjG4bi9l7A6anM59CBKjcLx4N+1or5X08J03/izjmvyanjXCUV/dWwI6SggUaTaY7guJNzVxS37lNtf836TWf8GzkjtXYdRZfoQJlbjqe1thcaGL5eJEu1KIRFA/CLSrTN8v1kctrFPaanilfUqOfxHuGy/rNoG5TnMRVzMT1M7YTby8uWp+2JGxIaFOzysdot3g1DEu0BxeIqwc0JjCqrCRaMqRV4FhVkssSKkPtIUaGNvKyiPSEFeSw0kESIVWcazbeyOM7OvlO1QW8xqP1muKwVWxBG4Nx3GZym5prDLxylesJU9RLuBxQOnWcpwPi4qUxm0bY9Lje029KuAe8Ty610+juXuOhOv7yjiMOdTuT1h4fGAjU69YONxSgaGVdtJiMNfeVaiZb8hL2OrruDvNJi8Zm05Xmddrb0XXr30iqbaXld60wVJWFntN++aOsNSO+bQNKfEcOyP7wtmUOP8J2nXi9vP9TJJFdId4CCSTO7xl1YgxzmKaFA0EmE0WRAFzFwyIOWAtWhgyuBDV5FW6RjpRVzHJUlDs8zPEsZggPvMMBYVpBvPZVlY1Kb7MAw5EEaEg8jqPpLeKapTa3xDkefn1mk4CxGJpBQSWbJYbnNppO1r0A4/L9px5JqvZw3eP6aZuLNbUGJqcVYy5X4aZqcTQZdxp5zHTfZr4hm3vFVGtuZWd35AgdYFPqd46a1VkSc8TmlzhuBas1gNB8Tch/vJ3W5rCbq5wPAmtUA/CNWPd084X2qZaeHpVRpUSqFQ7XUg50PVbAfSdXw7DLSTKvn1M81+2HiGatQoDZENRumZzZR4hVJ/wA09fHh4x8zm5vuZ7+IRg8SKiB12PoeYMNmnG8M4i1FrjVT8S9e8d86zDV1qDMpuD6dxHIy2aYhhMgx604LpIKrSCI0pIKQpYEi0O0GBTIigJbywckjRarHIIIEasqMtMIjFhEQBWEJKiSxCi50EiLvs6+XGYVumJof6iielca4S1FzzRiSjDbXWx6EdJ5HwvHXxmFA0AxWG8T/AF0E+lmpB1KMLqdCIuHlHTDl8K8zBg4nCoy3IE6Di/AjRJZdafX5e5v3nPYymcptprOFxs9vbjlMu41VTDgkiVKuB6CbTA4Yk6f2nUcM9lGqgF706Z/83Hd8oPU6zMxuV1Gss8cJuuM4L7PNiHsNKan337/lXqfynZ0uFpSUKi5VH8uTzM6pMElNAlNQqqLACUcRSnqw45jHzubly5L36aF6drk6AbnoJ89+0fFPvOJq1uTscncg0T0APnPaPtP4r93wbhTZ6v8ASXr7wOY+Shj9J4KJ0jjGR2GxL0zmRiD6HxHOJmTTTqMH7SIdKgKHqNV/cTbpVDC6kEdQbzgAI6hVZDdGKnuO/iOcxcV27tVi3miwPtAw0qC46jQ/TnNrTx9Op8LC/Q6H6GZ0GGRaQxkXkUq0y0K0ww0AiEkyESBqdIQaiEJTq49Rtr6CU6+MLc/IQNnVxar3nu/UzW4jEljr9OkQpgVDLoWuF1suIoN0xNA+S1lM+rF3PifznyQTlyHpUQnus4P6T60pvfUc9frrNYs1YtcWOoPKcx7R8JpU6bOGSmpOudsq3PRjt56TplM4T284ugqFKmIfDomRBU7MOO0ezFUBvd8uQ58rBFB5sJbhMuqY8lw7jaeyHCqZprVzI4JOXKcymxtcnnrynTuZwfsDxB0xOJw1WlRo5z29DI+ZqyqFR6zj5iMlzYbbaXPcO0TCY9RcuS590uqZRxEtuZovafiYw+Hq1m2pU2e3zED3V82IHnDFeIfazxftsYaYPuYf3O4uQC58tF8mnDES3iqxdmZjdnJZj1ZiS3qTKxEsXQLSQJIhgSqC2sMCQ42hSDAJIEi8KQW8PxB05kjodRLP/Gm+VfWauZYyag6u8RWxaLubnoNZqa+MZudu4Stnk01ts6vEDyFvzlR8QTuSZWLTLy6Du0kA3ixGIIDlMJRrfkIq19PrHCSixgsL2tVKe98xI7gP3In0/wAMQilTDbhEB8QoE+e/s9pB8dTB6qD4Gol/yn0amt+kuLORqTyf2j4vVWpiWoOmIq/eB2lGq+WnhKABu9MXtmtvVWxW+UgkT1SrUyqzfKrH6AmeE8dxbYhErOpwyI3a0VWoqV8SbhTiK9JVsqljrU5X2IuZuf2xVDgPFVwuIw9eizVMN95LvWqOXYMwanVpUwRpamxJc6stjpYCfQbNPnRMK1Ts7plaqig0h7tOmczKEpp+EXudbn3tyLT37hgYUaaubuqKjt8zIAC3naZ320sVDPJfts4xlp0sMp1qE1anciG1MebFj/8AnPU8S+mm/Lx5T5u+0Div3jHV3BuqOaKf4aRKX8CwY+cJPbmmkESYQENFWhgSCJMCKg0/nKYDMcyKewgTJmWkwJEy8wSdOkDCZkyTCpAk2mATIA5rGNz8hBKX8IaKBtAah6fzrGLFrCEyrqfs6NsRVc/gFH1dz+k+hab2pqe68+bPYViatRRvUqYdB3ks4A9Z9DcdxnYUHcKXNNDlpr8VRwPdRe8mwlntnJzH2oe09TD4Z/uwVnR6XaMQSEzhmS3IsMobXa69Z57xRzbDVcQlNsX2P/pEVj/XwwUArWbZ9Ccov7xzX5S57X4apicUlDE4hRTq0kqGghAKVEXPWsfhBujqCxJ2lfjNQUqeGLuSa6r9xzUgPuXuAUiwGzWyLl20z7zrrpz32sezNHLiqXaMHqdqO0FrZbrakTbQEpkuBoCpE9kpfBcfMx+rH9LTw7gtXs6ypkBrK967A37Cr8fZbf8ALJzte9g5YDv9r4HiRUohtxax/Wc/ltqfa3iwwuFrVybZEbJ31GGWmB3liPWfMlQnx7+/nPXPtqxzZadM3UGoSinTMtMWapbpmdVH+E9Z5AxgibfzlGLAAhwoHgF+Q1MaFguLG4+kAAvXUwhMEm0CJkmYIEiZfvmXmQJEIQFjBCshpAjEgYZiiFaDIDEZAQSah0kHcfYfghVxrsdqX9T/ADAWT1a/lPRvbbi2WtRTOEpoRUxTn/p0aiVqStprmLCwtrOD+wKpbEYkfNTFvIibv2ixFN8ZXNcr92FT7viL7s5CPhFUjX3cztcbDtDN4TtnNXocL7OiCKLPVwr1Ci1WXtq9JnXMwVSctAvbXVrXAAvKHtTloVjlNao2McDUrU+5MKYFktcZ1vv8unKbpGrAmpkptxKmAjopsBRL5VbLtfLYb6IVac/xtEpM1LDh2XFs5rVg+YUHAsQrHbKefMTtfTlPbS4N6lN+zRkavRCffKh2q0FNxlY7hPd13bQ8p639mOJL4Jif/me3hYWnjqUWINGm5U4UKatYrpXpgEgKeYF/dXmDPS/YLiIw3B8RiD/0zVcDqwUZF82sJwvt2n415x9q/Fe34jVsbpRC0E6e4CXPm7P9BOMEdiKjEksbsSWY8yxNyfMkxSwCAkwhIcQMEgiYpmMYCn02hwF1N/p+8OBkyZIgSYN5hMXnlD0MImDShka+QkGLGJFr/PpG0/1gS0wGYd4MimKZlU6SJFXaB2P2M4rs8aP+4sD4Zb/pOhTEDt3NRroapw2QpmDYx2FajiW6qqZV78gH4jOQ+y//AN4v+Jv9Npt+CYhglwTccG7YHmKoxDqKl/mygC++k1h8s8nw6te1Ay02pnHUBTXGVKmgajcl/etrlHuuba2Ftpy/FRSOajhhlwdbO1Wvm1Wpfqfl1FugnS18Sy0uGlTY4hkSubAmqq+4ocnf3SROZ9qMKiU6tBFC0gmcINBmzD3r731M7X04z21q4c1EZAXpLg9c25xAC3yjq3TlabHjvFez4JhaC6Nia9Wo3/1U2/Vin0Mpe12n3JQSFVioAJGgG2m803tPVJ+7rfRaAyjpepUJtOOft1x9NAxkLIaEkjQxJMxRMO0gDLrf6/pAc3NvrGnaJpc5QcyZymQM5SCZMAwIOukf2YiKfxR+WK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0" name="Picture 4" descr="http://www.ldschurchnews.com/media/photos/2012/60695-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907552"/>
            <a:ext cx="3810000"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039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355"/>
            <a:ext cx="8229600" cy="584710"/>
          </a:xfrm>
        </p:spPr>
        <p:txBody>
          <a:bodyPr>
            <a:normAutofit fontScale="90000"/>
          </a:bodyPr>
          <a:lstStyle/>
          <a:p>
            <a:r>
              <a:rPr lang="en-US" b="1" dirty="0"/>
              <a:t>Finding Yourself in the Scriptures</a:t>
            </a:r>
          </a:p>
        </p:txBody>
      </p:sp>
      <p:sp>
        <p:nvSpPr>
          <p:cNvPr id="7" name="Rectangle 6"/>
          <p:cNvSpPr/>
          <p:nvPr/>
        </p:nvSpPr>
        <p:spPr>
          <a:xfrm>
            <a:off x="1183979" y="385150"/>
            <a:ext cx="4572000" cy="1200329"/>
          </a:xfrm>
          <a:prstGeom prst="rect">
            <a:avLst/>
          </a:prstGeom>
        </p:spPr>
        <p:txBody>
          <a:bodyPr>
            <a:spAutoFit/>
          </a:bodyPr>
          <a:lstStyle/>
          <a:p>
            <a:pPr marL="514350" indent="-514350">
              <a:buFont typeface="+mj-lt"/>
              <a:buAutoNum type="arabicPeriod"/>
            </a:pPr>
            <a:endParaRPr lang="en-US" b="1" dirty="0">
              <a:solidFill>
                <a:srgbClr val="FF0000"/>
              </a:solidFill>
              <a:effectLst>
                <a:outerShdw blurRad="38100" dist="38100" dir="2700000" algn="tl">
                  <a:srgbClr val="000000">
                    <a:alpha val="43137"/>
                  </a:srgbClr>
                </a:outerShdw>
              </a:effectLst>
            </a:endParaRP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p:txBody>
      </p:sp>
      <p:graphicFrame>
        <p:nvGraphicFramePr>
          <p:cNvPr id="8" name="Table 7"/>
          <p:cNvGraphicFramePr>
            <a:graphicFrameLocks noGrp="1"/>
          </p:cNvGraphicFramePr>
          <p:nvPr>
            <p:extLst>
              <p:ext uri="{D42A27DB-BD31-4B8C-83A1-F6EECF244321}">
                <p14:modId xmlns:p14="http://schemas.microsoft.com/office/powerpoint/2010/main" val="207344361"/>
              </p:ext>
            </p:extLst>
          </p:nvPr>
        </p:nvGraphicFramePr>
        <p:xfrm>
          <a:off x="158749" y="1839077"/>
          <a:ext cx="8794080" cy="4724400"/>
        </p:xfrm>
        <a:graphic>
          <a:graphicData uri="http://schemas.openxmlformats.org/drawingml/2006/table">
            <a:tbl>
              <a:tblPr firstRow="1" bandRow="1">
                <a:tableStyleId>{5C22544A-7EE6-4342-B048-85BDC9FD1C3A}</a:tableStyleId>
              </a:tblPr>
              <a:tblGrid>
                <a:gridCol w="2198520">
                  <a:extLst>
                    <a:ext uri="{9D8B030D-6E8A-4147-A177-3AD203B41FA5}">
                      <a16:colId xmlns:a16="http://schemas.microsoft.com/office/drawing/2014/main" val="20000"/>
                    </a:ext>
                  </a:extLst>
                </a:gridCol>
                <a:gridCol w="2198520">
                  <a:extLst>
                    <a:ext uri="{9D8B030D-6E8A-4147-A177-3AD203B41FA5}">
                      <a16:colId xmlns:a16="http://schemas.microsoft.com/office/drawing/2014/main" val="20001"/>
                    </a:ext>
                  </a:extLst>
                </a:gridCol>
                <a:gridCol w="2198520">
                  <a:extLst>
                    <a:ext uri="{9D8B030D-6E8A-4147-A177-3AD203B41FA5}">
                      <a16:colId xmlns:a16="http://schemas.microsoft.com/office/drawing/2014/main" val="20002"/>
                    </a:ext>
                  </a:extLst>
                </a:gridCol>
                <a:gridCol w="2198520">
                  <a:extLst>
                    <a:ext uri="{9D8B030D-6E8A-4147-A177-3AD203B41FA5}">
                      <a16:colId xmlns:a16="http://schemas.microsoft.com/office/drawing/2014/main" val="20003"/>
                    </a:ext>
                  </a:extLst>
                </a:gridCol>
              </a:tblGrid>
              <a:tr h="518602">
                <a:tc>
                  <a:txBody>
                    <a:bodyPr/>
                    <a:lstStyle/>
                    <a:p>
                      <a:pPr algn="ctr"/>
                      <a:r>
                        <a:rPr lang="en-US" sz="2000" dirty="0"/>
                        <a:t>Element/Symbol</a:t>
                      </a:r>
                    </a:p>
                  </a:txBody>
                  <a:tcPr/>
                </a:tc>
                <a:tc>
                  <a:txBody>
                    <a:bodyPr/>
                    <a:lstStyle/>
                    <a:p>
                      <a:pPr algn="ctr"/>
                      <a:r>
                        <a:rPr lang="en-US" sz="2000" dirty="0"/>
                        <a:t>Interpretation</a:t>
                      </a:r>
                    </a:p>
                  </a:txBody>
                  <a:tcPr/>
                </a:tc>
                <a:tc>
                  <a:txBody>
                    <a:bodyPr/>
                    <a:lstStyle/>
                    <a:p>
                      <a:pPr algn="ctr"/>
                      <a:r>
                        <a:rPr lang="en-US" sz="2000" dirty="0"/>
                        <a:t>So What?</a:t>
                      </a:r>
                    </a:p>
                  </a:txBody>
                  <a:tcPr/>
                </a:tc>
                <a:tc>
                  <a:txBody>
                    <a:bodyPr/>
                    <a:lstStyle/>
                    <a:p>
                      <a:pPr algn="ctr"/>
                      <a:r>
                        <a:rPr lang="en-US" sz="2000" dirty="0"/>
                        <a:t>Personal Experience</a:t>
                      </a:r>
                    </a:p>
                  </a:txBody>
                  <a:tcPr/>
                </a:tc>
                <a:extLst>
                  <a:ext uri="{0D108BD9-81ED-4DB2-BD59-A6C34878D82A}">
                    <a16:rowId xmlns:a16="http://schemas.microsoft.com/office/drawing/2014/main" val="10000"/>
                  </a:ext>
                </a:extLst>
              </a:tr>
              <a:tr h="3496474">
                <a:tc>
                  <a:txBody>
                    <a:bodyPr/>
                    <a:lstStyle/>
                    <a:p>
                      <a:pPr algn="ctr"/>
                      <a:r>
                        <a:rPr lang="en-US" b="1" dirty="0">
                          <a:solidFill>
                            <a:srgbClr val="FF0000"/>
                          </a:solidFill>
                        </a:rPr>
                        <a:t>Identify the...</a:t>
                      </a:r>
                    </a:p>
                    <a:p>
                      <a:pPr marL="285750" indent="-285750" algn="l">
                        <a:buFont typeface="Arial" panose="020B0604020202020204" pitchFamily="34" charset="0"/>
                        <a:buChar char="•"/>
                      </a:pPr>
                      <a:r>
                        <a:rPr lang="en-US" dirty="0"/>
                        <a:t>Context</a:t>
                      </a:r>
                    </a:p>
                    <a:p>
                      <a:pPr marL="285750" indent="-285750" algn="l">
                        <a:buFont typeface="Arial" panose="020B0604020202020204" pitchFamily="34" charset="0"/>
                        <a:buChar char="•"/>
                      </a:pPr>
                      <a:r>
                        <a:rPr lang="en-US" dirty="0"/>
                        <a:t>People </a:t>
                      </a:r>
                    </a:p>
                    <a:p>
                      <a:pPr marL="285750" indent="-285750" algn="l">
                        <a:buFont typeface="Arial" panose="020B0604020202020204" pitchFamily="34" charset="0"/>
                        <a:buChar char="•"/>
                      </a:pPr>
                      <a:r>
                        <a:rPr lang="en-US" dirty="0"/>
                        <a:t>Things </a:t>
                      </a:r>
                    </a:p>
                    <a:p>
                      <a:pPr marL="285750" indent="-285750" algn="l">
                        <a:buFont typeface="Arial" panose="020B0604020202020204" pitchFamily="34" charset="0"/>
                        <a:buChar char="•"/>
                      </a:pPr>
                      <a:r>
                        <a:rPr lang="en-US" dirty="0"/>
                        <a:t>Actions taken </a:t>
                      </a:r>
                    </a:p>
                    <a:p>
                      <a:pPr marL="285750" indent="-285750" algn="l">
                        <a:buFont typeface="Arial" panose="020B0604020202020204" pitchFamily="34" charset="0"/>
                        <a:buChar char="•"/>
                      </a:pPr>
                      <a:r>
                        <a:rPr lang="en-US" dirty="0"/>
                        <a:t>Consequences of Actions </a:t>
                      </a:r>
                    </a:p>
                    <a:p>
                      <a:pPr marL="285750" indent="-285750" algn="l">
                        <a:buFont typeface="Arial" panose="020B0604020202020204" pitchFamily="34" charset="0"/>
                        <a:buChar char="•"/>
                      </a:pPr>
                      <a:r>
                        <a:rPr lang="en-US" dirty="0"/>
                        <a:t>Feelings experienced </a:t>
                      </a:r>
                    </a:p>
                  </a:txBody>
                  <a:tcPr/>
                </a:tc>
                <a:tc>
                  <a:txBody>
                    <a:bodyPr/>
                    <a:lstStyle/>
                    <a:p>
                      <a:pPr algn="ctr"/>
                      <a:r>
                        <a:rPr lang="en-US" dirty="0">
                          <a:solidFill>
                            <a:srgbClr val="FF0000"/>
                          </a:solidFill>
                        </a:rPr>
                        <a:t>Figure out...</a:t>
                      </a:r>
                    </a:p>
                    <a:p>
                      <a:pPr algn="ctr"/>
                      <a:r>
                        <a:rPr lang="en-US" sz="1400" dirty="0"/>
                        <a:t>The interpretations of the elements/</a:t>
                      </a:r>
                    </a:p>
                    <a:p>
                      <a:pPr algn="ctr"/>
                      <a:r>
                        <a:rPr lang="en-US" sz="1400" dirty="0"/>
                        <a:t>Symbols </a:t>
                      </a:r>
                    </a:p>
                    <a:p>
                      <a:pPr marL="342900" indent="-342900" algn="ctr">
                        <a:buAutoNum type="arabicPeriod"/>
                      </a:pPr>
                      <a:r>
                        <a:rPr lang="en-US" dirty="0"/>
                        <a:t>How the elements are like general principles and practices. </a:t>
                      </a:r>
                    </a:p>
                    <a:p>
                      <a:pPr marL="342900" indent="-342900" algn="ctr">
                        <a:buAutoNum type="arabicPeriod"/>
                      </a:pPr>
                      <a:r>
                        <a:rPr lang="en-US" dirty="0"/>
                        <a:t>How the elements are like</a:t>
                      </a:r>
                      <a:r>
                        <a:rPr lang="en-US" baseline="0" dirty="0"/>
                        <a:t> </a:t>
                      </a:r>
                      <a:r>
                        <a:rPr lang="en-US" dirty="0"/>
                        <a:t>ME and God. </a:t>
                      </a:r>
                    </a:p>
                    <a:p>
                      <a:pPr algn="ctr"/>
                      <a:endParaRPr lang="en-US" dirty="0"/>
                    </a:p>
                    <a:p>
                      <a:pPr algn="ctr"/>
                      <a:r>
                        <a:rPr lang="en-US" dirty="0"/>
                        <a:t>What/Who do I think this story is </a:t>
                      </a:r>
                    </a:p>
                    <a:p>
                      <a:pPr algn="ctr"/>
                      <a:r>
                        <a:rPr lang="en-US" i="1" dirty="0"/>
                        <a:t>really</a:t>
                      </a:r>
                      <a:r>
                        <a:rPr lang="en-US" dirty="0"/>
                        <a:t> about?</a:t>
                      </a:r>
                    </a:p>
                  </a:txBody>
                  <a:tcPr/>
                </a:tc>
                <a:tc>
                  <a:txBody>
                    <a:bodyPr/>
                    <a:lstStyle/>
                    <a:p>
                      <a:pPr algn="ctr"/>
                      <a:r>
                        <a:rPr lang="en-US" dirty="0">
                          <a:solidFill>
                            <a:srgbClr val="FF0000"/>
                          </a:solidFill>
                        </a:rPr>
                        <a:t>Ask...</a:t>
                      </a:r>
                    </a:p>
                    <a:p>
                      <a:pPr algn="ctr"/>
                      <a:r>
                        <a:rPr lang="en-US" dirty="0"/>
                        <a:t>What connections do I see? </a:t>
                      </a:r>
                    </a:p>
                    <a:p>
                      <a:pPr algn="ctr"/>
                      <a:r>
                        <a:rPr lang="en-US" dirty="0"/>
                        <a:t>What is the moral of the story?</a:t>
                      </a:r>
                    </a:p>
                    <a:p>
                      <a:pPr algn="ctr"/>
                      <a:r>
                        <a:rPr lang="en-US" dirty="0"/>
                        <a:t>What PRINCIPLE</a:t>
                      </a:r>
                    </a:p>
                    <a:p>
                      <a:pPr algn="ctr"/>
                      <a:r>
                        <a:rPr lang="en-US" dirty="0"/>
                        <a:t>could I use from this story to help me in my life NOW?</a:t>
                      </a:r>
                    </a:p>
                  </a:txBody>
                  <a:tcPr/>
                </a:tc>
                <a:tc>
                  <a:txBody>
                    <a:bodyPr/>
                    <a:lstStyle/>
                    <a:p>
                      <a:pPr algn="ctr"/>
                      <a:r>
                        <a:rPr lang="en-US" dirty="0">
                          <a:solidFill>
                            <a:srgbClr val="FF0000"/>
                          </a:solidFill>
                        </a:rPr>
                        <a:t>Consider...</a:t>
                      </a:r>
                    </a:p>
                    <a:p>
                      <a:pPr algn="ctr"/>
                      <a:r>
                        <a:rPr lang="en-US" dirty="0"/>
                        <a:t>When was a time in my life that I saw the</a:t>
                      </a:r>
                      <a:r>
                        <a:rPr lang="en-US" baseline="0" dirty="0"/>
                        <a:t> “so what” </a:t>
                      </a:r>
                      <a:r>
                        <a:rPr lang="en-US" dirty="0"/>
                        <a:t>happen? </a:t>
                      </a:r>
                    </a:p>
                    <a:p>
                      <a:pPr algn="ctr"/>
                      <a:endParaRPr lang="en-US" dirty="0"/>
                    </a:p>
                    <a:p>
                      <a:pPr algn="ctr"/>
                      <a:r>
                        <a:rPr lang="en-US" dirty="0"/>
                        <a:t>How could this principle affect future decisions?</a:t>
                      </a:r>
                    </a:p>
                  </a:txBody>
                  <a:tcPr/>
                </a:tc>
                <a:extLst>
                  <a:ext uri="{0D108BD9-81ED-4DB2-BD59-A6C34878D82A}">
                    <a16:rowId xmlns:a16="http://schemas.microsoft.com/office/drawing/2014/main" val="10001"/>
                  </a:ext>
                </a:extLst>
              </a:tr>
            </a:tbl>
          </a:graphicData>
        </a:graphic>
      </p:graphicFrame>
      <p:sp>
        <p:nvSpPr>
          <p:cNvPr id="10" name="Rectangle 9"/>
          <p:cNvSpPr/>
          <p:nvPr/>
        </p:nvSpPr>
        <p:spPr>
          <a:xfrm>
            <a:off x="4668298" y="414655"/>
            <a:ext cx="4572000" cy="1200329"/>
          </a:xfrm>
          <a:prstGeom prst="rect">
            <a:avLst/>
          </a:prstGeom>
        </p:spPr>
        <p:txBody>
          <a:bodyPr>
            <a:spAutoFit/>
          </a:bodyPr>
          <a:lstStyle/>
          <a:p>
            <a:pPr marL="514350" indent="-514350">
              <a:buFont typeface="+mj-lt"/>
              <a:buAutoNum type="arabicPeriod" startAt="4"/>
            </a:pPr>
            <a:endParaRPr lang="en-US" b="1" dirty="0">
              <a:solidFill>
                <a:srgbClr val="FF0000"/>
              </a:solidFill>
              <a:effectLst>
                <a:outerShdw blurRad="38100" dist="38100" dir="2700000" algn="tl">
                  <a:srgbClr val="000000">
                    <a:alpha val="43137"/>
                  </a:srgbClr>
                </a:outerShdw>
              </a:effectLst>
            </a:endParaRPr>
          </a:p>
          <a:p>
            <a:pPr marL="514350" indent="-514350">
              <a:buFont typeface="+mj-lt"/>
              <a:buAutoNum type="arabicPeriod" startAt="4"/>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startAt="4"/>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startAt="4"/>
            </a:pPr>
            <a:r>
              <a:rPr lang="en-US" b="1" dirty="0">
                <a:solidFill>
                  <a:srgbClr val="FF0000"/>
                </a:solidFill>
                <a:effectLst>
                  <a:outerShdw blurRad="38100" dist="38100" dir="2700000" algn="tl">
                    <a:srgbClr val="000000">
                      <a:alpha val="43137"/>
                    </a:srgbClr>
                  </a:outerShdw>
                </a:effectLst>
              </a:rPr>
              <a:t>Insert scripture passage</a:t>
            </a:r>
          </a:p>
        </p:txBody>
      </p:sp>
    </p:spTree>
    <p:extLst>
      <p:ext uri="{BB962C8B-B14F-4D97-AF65-F5344CB8AC3E}">
        <p14:creationId xmlns:p14="http://schemas.microsoft.com/office/powerpoint/2010/main" val="364344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1679321"/>
            <a:ext cx="3746696" cy="5178679"/>
          </a:xfrm>
          <a:prstGeom prst="rect">
            <a:avLst/>
          </a:prstGeom>
        </p:spPr>
      </p:pic>
      <p:sp>
        <p:nvSpPr>
          <p:cNvPr id="2" name="Title 1"/>
          <p:cNvSpPr>
            <a:spLocks noGrp="1"/>
          </p:cNvSpPr>
          <p:nvPr>
            <p:ph type="ctrTitle"/>
          </p:nvPr>
        </p:nvSpPr>
        <p:spPr>
          <a:xfrm>
            <a:off x="685800" y="701678"/>
            <a:ext cx="7772400" cy="1470025"/>
          </a:xfrm>
        </p:spPr>
        <p:txBody>
          <a:bodyPr>
            <a:normAutofit fontScale="90000"/>
          </a:bodyPr>
          <a:lstStyle/>
          <a:p>
            <a:r>
              <a:rPr lang="en-US" sz="7200" dirty="0">
                <a:latin typeface="Britannic Bold"/>
                <a:cs typeface="Britannic Bold"/>
              </a:rPr>
              <a:t>8: Jesus Satan You</a:t>
            </a:r>
          </a:p>
        </p:txBody>
      </p:sp>
      <p:sp>
        <p:nvSpPr>
          <p:cNvPr id="3" name="Subtitle 2"/>
          <p:cNvSpPr>
            <a:spLocks noGrp="1"/>
          </p:cNvSpPr>
          <p:nvPr>
            <p:ph type="subTitle" idx="1"/>
          </p:nvPr>
        </p:nvSpPr>
        <p:spPr>
          <a:xfrm>
            <a:off x="4061714" y="4569557"/>
            <a:ext cx="5346860" cy="1752600"/>
          </a:xfrm>
        </p:spPr>
        <p:txBody>
          <a:bodyPr>
            <a:normAutofit/>
          </a:bodyPr>
          <a:lstStyle/>
          <a:p>
            <a:r>
              <a:rPr lang="en-US" sz="2400" dirty="0"/>
              <a:t>Teaching Templates for </a:t>
            </a:r>
          </a:p>
          <a:p>
            <a:r>
              <a:rPr lang="en-US" sz="2400" dirty="0"/>
              <a:t>The Basic Pattern Outcomes</a:t>
            </a:r>
          </a:p>
        </p:txBody>
      </p:sp>
    </p:spTree>
    <p:extLst>
      <p:ext uri="{BB962C8B-B14F-4D97-AF65-F5344CB8AC3E}">
        <p14:creationId xmlns:p14="http://schemas.microsoft.com/office/powerpoint/2010/main" val="3004619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61564" y="791570"/>
            <a:ext cx="5500048" cy="3416320"/>
          </a:xfrm>
          <a:prstGeom prst="rect">
            <a:avLst/>
          </a:prstGeom>
        </p:spPr>
        <p:txBody>
          <a:bodyPr wrap="square">
            <a:spAutoFit/>
          </a:bodyPr>
          <a:lstStyle/>
          <a:p>
            <a:r>
              <a:rPr lang="en-US" sz="2400" dirty="0"/>
              <a:t>	“Symbols help with this spiritual communication. Through symbols, the Lord forges a link with us by using the things of this earth to represent the things of heaven. He has given us revelations, prophecies, teachings, ordinances, and ceremonies filled with symbols that can give us spiritual insights if we are prepared to receive them.” (February 2007 New Era)</a:t>
            </a:r>
          </a:p>
        </p:txBody>
      </p:sp>
      <p:pic>
        <p:nvPicPr>
          <p:cNvPr id="10242" name="Picture 2" descr="http://www.mormonwiki.com/wiki/images/e/ea/Mormon_CTR_Ring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59723"/>
            <a:ext cx="2784143" cy="2784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27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355"/>
            <a:ext cx="8229600" cy="584710"/>
          </a:xfrm>
        </p:spPr>
        <p:txBody>
          <a:bodyPr>
            <a:normAutofit fontScale="90000"/>
          </a:bodyPr>
          <a:lstStyle/>
          <a:p>
            <a:r>
              <a:rPr lang="en-US" dirty="0"/>
              <a:t>Jesus Satan You</a:t>
            </a:r>
          </a:p>
        </p:txBody>
      </p:sp>
      <p:sp>
        <p:nvSpPr>
          <p:cNvPr id="5" name="Rectangle 4"/>
          <p:cNvSpPr/>
          <p:nvPr/>
        </p:nvSpPr>
        <p:spPr>
          <a:xfrm>
            <a:off x="481870" y="572585"/>
            <a:ext cx="8080068" cy="646331"/>
          </a:xfrm>
          <a:prstGeom prst="rect">
            <a:avLst/>
          </a:prstGeom>
        </p:spPr>
        <p:txBody>
          <a:bodyPr wrap="square">
            <a:spAutoFit/>
          </a:bodyPr>
          <a:lstStyle/>
          <a:p>
            <a:pPr algn="ctr"/>
            <a:r>
              <a:rPr lang="en-US" b="1" dirty="0"/>
              <a:t>You will be assigned one passage; look for symbols or principles of Jesus and Satan and then ask yourself how the principles you’ve written apply you.  </a:t>
            </a:r>
          </a:p>
        </p:txBody>
      </p:sp>
      <p:sp>
        <p:nvSpPr>
          <p:cNvPr id="7" name="Rectangle 6"/>
          <p:cNvSpPr/>
          <p:nvPr/>
        </p:nvSpPr>
        <p:spPr>
          <a:xfrm>
            <a:off x="3109256" y="1244047"/>
            <a:ext cx="3281474" cy="1754327"/>
          </a:xfrm>
          <a:prstGeom prst="rect">
            <a:avLst/>
          </a:prstGeom>
        </p:spPr>
        <p:txBody>
          <a:bodyPr wrap="square">
            <a:spAutoFit/>
          </a:bodyPr>
          <a:lstStyle/>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p:txBody>
      </p:sp>
      <p:graphicFrame>
        <p:nvGraphicFramePr>
          <p:cNvPr id="3" name="Table 2"/>
          <p:cNvGraphicFramePr>
            <a:graphicFrameLocks noGrp="1"/>
          </p:cNvGraphicFramePr>
          <p:nvPr>
            <p:extLst>
              <p:ext uri="{D42A27DB-BD31-4B8C-83A1-F6EECF244321}">
                <p14:modId xmlns:p14="http://schemas.microsoft.com/office/powerpoint/2010/main" val="2382703687"/>
              </p:ext>
            </p:extLst>
          </p:nvPr>
        </p:nvGraphicFramePr>
        <p:xfrm>
          <a:off x="481870" y="3058615"/>
          <a:ext cx="8204931" cy="3305069"/>
        </p:xfrm>
        <a:graphic>
          <a:graphicData uri="http://schemas.openxmlformats.org/drawingml/2006/table">
            <a:tbl>
              <a:tblPr firstRow="1" bandRow="1">
                <a:tableStyleId>{5C22544A-7EE6-4342-B048-85BDC9FD1C3A}</a:tableStyleId>
              </a:tblPr>
              <a:tblGrid>
                <a:gridCol w="2734977">
                  <a:extLst>
                    <a:ext uri="{9D8B030D-6E8A-4147-A177-3AD203B41FA5}">
                      <a16:colId xmlns:a16="http://schemas.microsoft.com/office/drawing/2014/main" val="20000"/>
                    </a:ext>
                  </a:extLst>
                </a:gridCol>
                <a:gridCol w="2734977">
                  <a:extLst>
                    <a:ext uri="{9D8B030D-6E8A-4147-A177-3AD203B41FA5}">
                      <a16:colId xmlns:a16="http://schemas.microsoft.com/office/drawing/2014/main" val="20001"/>
                    </a:ext>
                  </a:extLst>
                </a:gridCol>
                <a:gridCol w="2734977">
                  <a:extLst>
                    <a:ext uri="{9D8B030D-6E8A-4147-A177-3AD203B41FA5}">
                      <a16:colId xmlns:a16="http://schemas.microsoft.com/office/drawing/2014/main" val="20002"/>
                    </a:ext>
                  </a:extLst>
                </a:gridCol>
              </a:tblGrid>
              <a:tr h="557491">
                <a:tc>
                  <a:txBody>
                    <a:bodyPr/>
                    <a:lstStyle/>
                    <a:p>
                      <a:pPr algn="ctr"/>
                      <a:r>
                        <a:rPr lang="en-US" sz="3600" dirty="0"/>
                        <a:t>Jesus</a:t>
                      </a:r>
                    </a:p>
                  </a:txBody>
                  <a:tcPr/>
                </a:tc>
                <a:tc>
                  <a:txBody>
                    <a:bodyPr/>
                    <a:lstStyle/>
                    <a:p>
                      <a:pPr algn="ctr"/>
                      <a:r>
                        <a:rPr lang="en-US" sz="3600" dirty="0"/>
                        <a:t>Satan</a:t>
                      </a:r>
                    </a:p>
                  </a:txBody>
                  <a:tcPr/>
                </a:tc>
                <a:tc>
                  <a:txBody>
                    <a:bodyPr/>
                    <a:lstStyle/>
                    <a:p>
                      <a:pPr algn="ctr"/>
                      <a:r>
                        <a:rPr lang="en-US" sz="3600" dirty="0"/>
                        <a:t>You</a:t>
                      </a:r>
                    </a:p>
                  </a:txBody>
                  <a:tcPr/>
                </a:tc>
                <a:extLst>
                  <a:ext uri="{0D108BD9-81ED-4DB2-BD59-A6C34878D82A}">
                    <a16:rowId xmlns:a16="http://schemas.microsoft.com/office/drawing/2014/main" val="10000"/>
                  </a:ext>
                </a:extLst>
              </a:tr>
              <a:tr h="2664989">
                <a:tc>
                  <a:txBody>
                    <a:bodyPr/>
                    <a:lstStyle/>
                    <a:p>
                      <a:pPr algn="ctr"/>
                      <a:r>
                        <a:rPr lang="en-US" sz="1400" dirty="0"/>
                        <a:t>What symbols and</a:t>
                      </a:r>
                      <a:r>
                        <a:rPr lang="en-US" sz="1400" baseline="0" dirty="0"/>
                        <a:t> principles of the Savior are in this passage?</a:t>
                      </a:r>
                    </a:p>
                    <a:p>
                      <a:pPr algn="ctr"/>
                      <a:endParaRPr lang="en-US" sz="1400" baseline="0" dirty="0"/>
                    </a:p>
                    <a:p>
                      <a:pPr algn="ctr"/>
                      <a:endParaRPr lang="en-US" sz="1400" baseline="0" dirty="0"/>
                    </a:p>
                    <a:p>
                      <a:pPr algn="ctr"/>
                      <a:endParaRPr lang="en-US" sz="1400" baseline="0" dirty="0"/>
                    </a:p>
                    <a:p>
                      <a:pPr algn="ctr"/>
                      <a:endParaRPr lang="en-US" sz="1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t>What symbols or </a:t>
                      </a:r>
                      <a:r>
                        <a:rPr lang="en-US" sz="1400" baseline="0" dirty="0"/>
                        <a:t>principles of Satan are in this passage?</a:t>
                      </a:r>
                      <a:endParaRPr lang="en-US" sz="1400" dirty="0"/>
                    </a:p>
                    <a:p>
                      <a:pPr algn="ctr"/>
                      <a:endParaRPr lang="en-US" sz="1400" dirty="0"/>
                    </a:p>
                  </a:txBody>
                  <a:tcPr/>
                </a:tc>
                <a:tc>
                  <a:txBody>
                    <a:bodyPr/>
                    <a:lstStyle/>
                    <a:p>
                      <a:pPr algn="ctr"/>
                      <a:r>
                        <a:rPr lang="en-US" sz="1400" dirty="0"/>
                        <a:t>What application or conclusion</a:t>
                      </a:r>
                      <a:r>
                        <a:rPr lang="en-US" sz="1400" baseline="0" dirty="0"/>
                        <a:t> can be drawn for myself based on the symbols of Jesus and Satan in the passage?</a:t>
                      </a:r>
                      <a:endParaRPr lang="en-US" sz="1400" dirty="0"/>
                    </a:p>
                  </a:txBody>
                  <a:tcPr/>
                </a:tc>
                <a:extLst>
                  <a:ext uri="{0D108BD9-81ED-4DB2-BD59-A6C34878D82A}">
                    <a16:rowId xmlns:a16="http://schemas.microsoft.com/office/drawing/2014/main" val="10001"/>
                  </a:ext>
                </a:extLst>
              </a:tr>
            </a:tbl>
          </a:graphicData>
        </a:graphic>
      </p:graphicFrame>
      <p:pic>
        <p:nvPicPr>
          <p:cNvPr id="6" name="Picture 5" descr="url-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892" y="1359461"/>
            <a:ext cx="1307042" cy="1699154"/>
          </a:xfrm>
          <a:prstGeom prst="rect">
            <a:avLst/>
          </a:prstGeom>
        </p:spPr>
      </p:pic>
      <p:pic>
        <p:nvPicPr>
          <p:cNvPr id="8" name="Picture 7" descr="ur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7756" y="1352842"/>
            <a:ext cx="1234101" cy="1705773"/>
          </a:xfrm>
          <a:prstGeom prst="rect">
            <a:avLst/>
          </a:prstGeom>
        </p:spPr>
      </p:pic>
    </p:spTree>
    <p:extLst>
      <p:ext uri="{BB962C8B-B14F-4D97-AF65-F5344CB8AC3E}">
        <p14:creationId xmlns:p14="http://schemas.microsoft.com/office/powerpoint/2010/main" val="176908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1679321"/>
            <a:ext cx="3746696" cy="5178679"/>
          </a:xfrm>
          <a:prstGeom prst="rect">
            <a:avLst/>
          </a:prstGeom>
        </p:spPr>
      </p:pic>
      <p:sp>
        <p:nvSpPr>
          <p:cNvPr id="2" name="Title 1"/>
          <p:cNvSpPr>
            <a:spLocks noGrp="1"/>
          </p:cNvSpPr>
          <p:nvPr>
            <p:ph type="ctrTitle"/>
          </p:nvPr>
        </p:nvSpPr>
        <p:spPr>
          <a:xfrm>
            <a:off x="685800" y="701678"/>
            <a:ext cx="7772400" cy="1470025"/>
          </a:xfrm>
        </p:spPr>
        <p:txBody>
          <a:bodyPr>
            <a:normAutofit/>
          </a:bodyPr>
          <a:lstStyle/>
          <a:p>
            <a:r>
              <a:rPr lang="en-US" sz="7200" dirty="0">
                <a:latin typeface="Britannic Bold"/>
                <a:cs typeface="Britannic Bold"/>
              </a:rPr>
              <a:t>9: Speed Dating</a:t>
            </a:r>
          </a:p>
        </p:txBody>
      </p:sp>
      <p:sp>
        <p:nvSpPr>
          <p:cNvPr id="3" name="Subtitle 2"/>
          <p:cNvSpPr>
            <a:spLocks noGrp="1"/>
          </p:cNvSpPr>
          <p:nvPr>
            <p:ph type="subTitle" idx="1"/>
          </p:nvPr>
        </p:nvSpPr>
        <p:spPr>
          <a:xfrm>
            <a:off x="4061714" y="4569557"/>
            <a:ext cx="5346860" cy="1752600"/>
          </a:xfrm>
        </p:spPr>
        <p:txBody>
          <a:bodyPr>
            <a:normAutofit/>
          </a:bodyPr>
          <a:lstStyle/>
          <a:p>
            <a:r>
              <a:rPr lang="en-US" sz="2400" dirty="0"/>
              <a:t>Teaching Templates for </a:t>
            </a:r>
          </a:p>
          <a:p>
            <a:r>
              <a:rPr lang="en-US" sz="2400" dirty="0"/>
              <a:t>The Basic Pattern Outcomes</a:t>
            </a:r>
          </a:p>
        </p:txBody>
      </p:sp>
    </p:spTree>
    <p:extLst>
      <p:ext uri="{BB962C8B-B14F-4D97-AF65-F5344CB8AC3E}">
        <p14:creationId xmlns:p14="http://schemas.microsoft.com/office/powerpoint/2010/main" val="662696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07475" y="335846"/>
            <a:ext cx="5377217" cy="3785652"/>
          </a:xfrm>
          <a:prstGeom prst="rect">
            <a:avLst/>
          </a:prstGeom>
        </p:spPr>
        <p:txBody>
          <a:bodyPr wrap="square">
            <a:spAutoFit/>
          </a:bodyPr>
          <a:lstStyle/>
          <a:p>
            <a:pPr fontAlgn="base"/>
            <a:r>
              <a:rPr lang="en-US" sz="2400" dirty="0"/>
              <a:t>	“You can help one another stay strong and make good decisions.   Getting together as friends can be a great setting. Some youth feel comfortable talking and socializing with members of the opposite sex. But others feel very nervous and awkward. This is not unusual. Those who are less comfortable can learn from those who are more comfortable.”  (Brad Wilcox, </a:t>
            </a:r>
            <a:r>
              <a:rPr lang="en-US" sz="2400" i="1" dirty="0"/>
              <a:t>New Era,</a:t>
            </a:r>
            <a:r>
              <a:rPr lang="en-US" sz="2400" dirty="0"/>
              <a:t> Aug. 2001)</a:t>
            </a:r>
          </a:p>
        </p:txBody>
      </p:sp>
      <p:pic>
        <p:nvPicPr>
          <p:cNvPr id="11266" name="Picture 2" descr="https://www.lds.org/youth/bc/youth/article/from-shyness-to-strength/images/shyness-to-strength-123x124-AV110331_cah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424" y="335846"/>
            <a:ext cx="3160832" cy="3186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615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84355"/>
            <a:ext cx="8229600" cy="584710"/>
          </a:xfrm>
        </p:spPr>
        <p:txBody>
          <a:bodyPr>
            <a:normAutofit fontScale="90000"/>
          </a:bodyPr>
          <a:lstStyle/>
          <a:p>
            <a:r>
              <a:rPr lang="en-US" b="1" dirty="0"/>
              <a:t>Speed Dating</a:t>
            </a:r>
          </a:p>
        </p:txBody>
      </p:sp>
      <p:sp>
        <p:nvSpPr>
          <p:cNvPr id="10" name="Rectangle 9"/>
          <p:cNvSpPr/>
          <p:nvPr/>
        </p:nvSpPr>
        <p:spPr>
          <a:xfrm>
            <a:off x="1" y="2983000"/>
            <a:ext cx="8903323" cy="1631216"/>
          </a:xfrm>
          <a:prstGeom prst="rect">
            <a:avLst/>
          </a:prstGeom>
        </p:spPr>
        <p:txBody>
          <a:bodyPr wrap="square">
            <a:spAutoFit/>
          </a:bodyPr>
          <a:lstStyle/>
          <a:p>
            <a:r>
              <a:rPr lang="en-US" sz="2000" u="sng" dirty="0"/>
              <a:t>Context: </a:t>
            </a:r>
            <a:r>
              <a:rPr lang="en-US" sz="2000" dirty="0"/>
              <a:t>What is the background of this story?</a:t>
            </a:r>
            <a:endParaRPr lang="en-US" sz="2000" u="sng" dirty="0"/>
          </a:p>
          <a:p>
            <a:r>
              <a:rPr lang="en-US" sz="2000" u="sng" dirty="0"/>
              <a:t>Identify:</a:t>
            </a:r>
            <a:r>
              <a:rPr lang="en-US" sz="2000" dirty="0"/>
              <a:t> Find one doctrines in this verse.  </a:t>
            </a:r>
          </a:p>
          <a:p>
            <a:r>
              <a:rPr lang="en-US" sz="2000" u="sng" dirty="0"/>
              <a:t>Understand</a:t>
            </a:r>
            <a:r>
              <a:rPr lang="en-US" sz="2000" dirty="0"/>
              <a:t>:  What’s the moral or application of the story? </a:t>
            </a:r>
          </a:p>
          <a:p>
            <a:r>
              <a:rPr lang="en-US" sz="2000" u="sng" dirty="0"/>
              <a:t>Feel</a:t>
            </a:r>
            <a:r>
              <a:rPr lang="en-US" sz="2000" dirty="0"/>
              <a:t>:  How have you seen the power of this principle your life? </a:t>
            </a:r>
          </a:p>
          <a:p>
            <a:r>
              <a:rPr lang="en-US" sz="2000" u="sng" dirty="0"/>
              <a:t>Apply</a:t>
            </a:r>
            <a:r>
              <a:rPr lang="en-US" sz="2000" dirty="0"/>
              <a:t>:  What do you think God wants us to do because of this principle? </a:t>
            </a:r>
          </a:p>
        </p:txBody>
      </p:sp>
      <p:sp>
        <p:nvSpPr>
          <p:cNvPr id="11" name="Rectangle 10"/>
          <p:cNvSpPr/>
          <p:nvPr/>
        </p:nvSpPr>
        <p:spPr>
          <a:xfrm>
            <a:off x="1" y="572585"/>
            <a:ext cx="9092496" cy="615553"/>
          </a:xfrm>
          <a:prstGeom prst="rect">
            <a:avLst/>
          </a:prstGeom>
        </p:spPr>
        <p:txBody>
          <a:bodyPr wrap="square">
            <a:spAutoFit/>
          </a:bodyPr>
          <a:lstStyle/>
          <a:p>
            <a:pPr algn="ctr"/>
            <a:r>
              <a:rPr lang="en-US" sz="1700" b="1" dirty="0"/>
              <a:t>You will meet 12 new people today; as you meet your new friend, share one thing about yourself with them, work through the teaching questions, and then ask them a random question</a:t>
            </a:r>
          </a:p>
        </p:txBody>
      </p:sp>
      <p:sp>
        <p:nvSpPr>
          <p:cNvPr id="12" name="Rectangle 11"/>
          <p:cNvSpPr/>
          <p:nvPr/>
        </p:nvSpPr>
        <p:spPr>
          <a:xfrm>
            <a:off x="136553" y="1196137"/>
            <a:ext cx="3335453" cy="1754327"/>
          </a:xfrm>
          <a:prstGeom prst="rect">
            <a:avLst/>
          </a:prstGeom>
        </p:spPr>
        <p:txBody>
          <a:bodyPr wrap="square">
            <a:spAutoFit/>
          </a:bodyPr>
          <a:lstStyle/>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p:txBody>
      </p:sp>
      <p:pic>
        <p:nvPicPr>
          <p:cNvPr id="1026" name="Picture 2" descr="http://bloximages.chicago2.vip.townnews.com/yourhoustonnews.com/content/tncms/assets/v3/editorial/f/8c/f8cfff26-e613-57da-a94c-67c28a712b92/511ab0298a158.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8294" y="1256002"/>
            <a:ext cx="2554203" cy="191565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3202841" y="1202554"/>
            <a:ext cx="3335453" cy="1754327"/>
          </a:xfrm>
          <a:prstGeom prst="rect">
            <a:avLst/>
          </a:prstGeom>
        </p:spPr>
        <p:txBody>
          <a:bodyPr wrap="square">
            <a:spAutoFit/>
          </a:bodyPr>
          <a:lstStyle/>
          <a:p>
            <a:pPr marL="514350" indent="-514350">
              <a:buFont typeface="+mj-lt"/>
              <a:buAutoNum type="arabicPeriod" startAt="7"/>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startAt="7"/>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startAt="7"/>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startAt="7"/>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startAt="7"/>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startAt="7"/>
            </a:pPr>
            <a:r>
              <a:rPr lang="en-US" b="1" dirty="0">
                <a:solidFill>
                  <a:srgbClr val="FF0000"/>
                </a:solidFill>
                <a:effectLst>
                  <a:outerShdw blurRad="38100" dist="38100" dir="2700000" algn="tl">
                    <a:srgbClr val="000000">
                      <a:alpha val="43137"/>
                    </a:srgbClr>
                  </a:outerShdw>
                </a:effectLst>
              </a:rPr>
              <a:t>Insert scripture passage</a:t>
            </a:r>
          </a:p>
        </p:txBody>
      </p:sp>
      <p:sp>
        <p:nvSpPr>
          <p:cNvPr id="16" name="TextBox 15"/>
          <p:cNvSpPr txBox="1"/>
          <p:nvPr/>
        </p:nvSpPr>
        <p:spPr>
          <a:xfrm>
            <a:off x="2737162" y="4654865"/>
            <a:ext cx="3429000" cy="2585323"/>
          </a:xfrm>
          <a:prstGeom prst="rect">
            <a:avLst/>
          </a:prstGeom>
          <a:noFill/>
        </p:spPr>
        <p:txBody>
          <a:bodyPr wrap="square" rtlCol="0">
            <a:spAutoFit/>
          </a:bodyPr>
          <a:lstStyle/>
          <a:p>
            <a:r>
              <a:rPr lang="en-US" i="1" dirty="0">
                <a:solidFill>
                  <a:schemeClr val="tx2">
                    <a:lumMod val="25000"/>
                  </a:schemeClr>
                </a:solidFill>
              </a:rPr>
              <a:t>If you could choose your mission, where would it be?</a:t>
            </a:r>
          </a:p>
          <a:p>
            <a:r>
              <a:rPr lang="en-US" i="1" dirty="0">
                <a:solidFill>
                  <a:schemeClr val="tx2">
                    <a:lumMod val="25000"/>
                  </a:schemeClr>
                </a:solidFill>
              </a:rPr>
              <a:t>Favorite bread?</a:t>
            </a:r>
          </a:p>
          <a:p>
            <a:r>
              <a:rPr lang="en-US" i="1" dirty="0">
                <a:solidFill>
                  <a:schemeClr val="tx2">
                    <a:lumMod val="25000"/>
                  </a:schemeClr>
                </a:solidFill>
              </a:rPr>
              <a:t>Favorite apostle?</a:t>
            </a:r>
          </a:p>
          <a:p>
            <a:r>
              <a:rPr lang="en-US" i="1" dirty="0">
                <a:solidFill>
                  <a:schemeClr val="tx2">
                    <a:lumMod val="25000"/>
                  </a:schemeClr>
                </a:solidFill>
              </a:rPr>
              <a:t>Favorite primary song?</a:t>
            </a:r>
          </a:p>
          <a:p>
            <a:r>
              <a:rPr lang="en-US" i="1" dirty="0">
                <a:solidFill>
                  <a:schemeClr val="tx2">
                    <a:lumMod val="25000"/>
                  </a:schemeClr>
                </a:solidFill>
              </a:rPr>
              <a:t>Favorite Temple?</a:t>
            </a:r>
          </a:p>
          <a:p>
            <a:r>
              <a:rPr lang="en-US" i="1" dirty="0">
                <a:solidFill>
                  <a:schemeClr val="tx2">
                    <a:lumMod val="25000"/>
                  </a:schemeClr>
                </a:solidFill>
              </a:rPr>
              <a:t>Why did your parents name you your name?</a:t>
            </a:r>
          </a:p>
          <a:p>
            <a:endParaRPr lang="en-US" i="1" dirty="0">
              <a:solidFill>
                <a:schemeClr val="tx2">
                  <a:lumMod val="25000"/>
                </a:schemeClr>
              </a:solidFill>
            </a:endParaRPr>
          </a:p>
        </p:txBody>
      </p:sp>
      <p:sp>
        <p:nvSpPr>
          <p:cNvPr id="17" name="TextBox 16"/>
          <p:cNvSpPr txBox="1"/>
          <p:nvPr/>
        </p:nvSpPr>
        <p:spPr>
          <a:xfrm>
            <a:off x="0" y="4732442"/>
            <a:ext cx="2914649" cy="2031325"/>
          </a:xfrm>
          <a:prstGeom prst="rect">
            <a:avLst/>
          </a:prstGeom>
          <a:noFill/>
        </p:spPr>
        <p:txBody>
          <a:bodyPr wrap="square" rtlCol="0">
            <a:spAutoFit/>
          </a:bodyPr>
          <a:lstStyle/>
          <a:p>
            <a:r>
              <a:rPr lang="en-US" i="1" dirty="0">
                <a:solidFill>
                  <a:schemeClr val="tx2">
                    <a:lumMod val="25000"/>
                  </a:schemeClr>
                </a:solidFill>
              </a:rPr>
              <a:t>What are your post High-School plans?</a:t>
            </a:r>
          </a:p>
          <a:p>
            <a:r>
              <a:rPr lang="en-US" i="1" dirty="0">
                <a:solidFill>
                  <a:schemeClr val="tx2">
                    <a:lumMod val="25000"/>
                  </a:schemeClr>
                </a:solidFill>
              </a:rPr>
              <a:t>Choose a second language?</a:t>
            </a:r>
          </a:p>
          <a:p>
            <a:r>
              <a:rPr lang="en-US" i="1" dirty="0">
                <a:solidFill>
                  <a:schemeClr val="tx2">
                    <a:lumMod val="25000"/>
                  </a:schemeClr>
                </a:solidFill>
              </a:rPr>
              <a:t>Underwater or outer space?</a:t>
            </a:r>
          </a:p>
          <a:p>
            <a:r>
              <a:rPr lang="en-US" i="1" dirty="0">
                <a:solidFill>
                  <a:schemeClr val="tx2">
                    <a:lumMod val="25000"/>
                  </a:schemeClr>
                </a:solidFill>
              </a:rPr>
              <a:t>Favorite shoe brand?</a:t>
            </a:r>
          </a:p>
          <a:p>
            <a:r>
              <a:rPr lang="en-US" i="1" dirty="0">
                <a:solidFill>
                  <a:schemeClr val="tx2">
                    <a:lumMod val="25000"/>
                  </a:schemeClr>
                </a:solidFill>
              </a:rPr>
              <a:t>Favorite commandment?</a:t>
            </a:r>
          </a:p>
          <a:p>
            <a:r>
              <a:rPr lang="en-US" i="1" dirty="0">
                <a:solidFill>
                  <a:schemeClr val="tx2">
                    <a:lumMod val="25000"/>
                  </a:schemeClr>
                </a:solidFill>
              </a:rPr>
              <a:t>Favorite soup?</a:t>
            </a:r>
          </a:p>
        </p:txBody>
      </p:sp>
      <p:sp>
        <p:nvSpPr>
          <p:cNvPr id="18" name="TextBox 17"/>
          <p:cNvSpPr txBox="1"/>
          <p:nvPr/>
        </p:nvSpPr>
        <p:spPr>
          <a:xfrm>
            <a:off x="5919371" y="4729275"/>
            <a:ext cx="3429000" cy="2031325"/>
          </a:xfrm>
          <a:prstGeom prst="rect">
            <a:avLst/>
          </a:prstGeom>
          <a:noFill/>
        </p:spPr>
        <p:txBody>
          <a:bodyPr wrap="square" rtlCol="0">
            <a:spAutoFit/>
          </a:bodyPr>
          <a:lstStyle/>
          <a:p>
            <a:r>
              <a:rPr lang="en-US" i="1" dirty="0">
                <a:solidFill>
                  <a:schemeClr val="tx2">
                    <a:lumMod val="25000"/>
                  </a:schemeClr>
                </a:solidFill>
              </a:rPr>
              <a:t>Favorite Animal?</a:t>
            </a:r>
          </a:p>
          <a:p>
            <a:r>
              <a:rPr lang="en-US" i="1" dirty="0">
                <a:solidFill>
                  <a:schemeClr val="tx2">
                    <a:lumMod val="25000"/>
                  </a:schemeClr>
                </a:solidFill>
              </a:rPr>
              <a:t>Favorite actor or actress?</a:t>
            </a:r>
          </a:p>
          <a:p>
            <a:r>
              <a:rPr lang="en-US" i="1" dirty="0">
                <a:solidFill>
                  <a:schemeClr val="tx2">
                    <a:lumMod val="25000"/>
                  </a:schemeClr>
                </a:solidFill>
              </a:rPr>
              <a:t>What is your favorite vacation?</a:t>
            </a:r>
          </a:p>
          <a:p>
            <a:r>
              <a:rPr lang="en-US" i="1" dirty="0">
                <a:solidFill>
                  <a:schemeClr val="tx2">
                    <a:lumMod val="25000"/>
                  </a:schemeClr>
                </a:solidFill>
              </a:rPr>
              <a:t>Who is your celebrity crush?</a:t>
            </a:r>
          </a:p>
          <a:p>
            <a:r>
              <a:rPr lang="en-US" i="1" dirty="0">
                <a:solidFill>
                  <a:schemeClr val="tx2">
                    <a:lumMod val="25000"/>
                  </a:schemeClr>
                </a:solidFill>
              </a:rPr>
              <a:t>Favorite thing to do in the summer?</a:t>
            </a:r>
          </a:p>
          <a:p>
            <a:r>
              <a:rPr lang="en-US" i="1" dirty="0">
                <a:solidFill>
                  <a:schemeClr val="tx2">
                    <a:lumMod val="25000"/>
                  </a:schemeClr>
                </a:solidFill>
              </a:rPr>
              <a:t>Favorite hymn?</a:t>
            </a:r>
          </a:p>
        </p:txBody>
      </p:sp>
    </p:spTree>
    <p:extLst>
      <p:ext uri="{BB962C8B-B14F-4D97-AF65-F5344CB8AC3E}">
        <p14:creationId xmlns:p14="http://schemas.microsoft.com/office/powerpoint/2010/main" val="866291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1679321"/>
            <a:ext cx="3746696" cy="5178679"/>
          </a:xfrm>
          <a:prstGeom prst="rect">
            <a:avLst/>
          </a:prstGeom>
        </p:spPr>
      </p:pic>
      <p:sp>
        <p:nvSpPr>
          <p:cNvPr id="2" name="Title 1"/>
          <p:cNvSpPr>
            <a:spLocks noGrp="1"/>
          </p:cNvSpPr>
          <p:nvPr>
            <p:ph type="ctrTitle"/>
          </p:nvPr>
        </p:nvSpPr>
        <p:spPr>
          <a:xfrm>
            <a:off x="685800" y="701678"/>
            <a:ext cx="7772400" cy="1470025"/>
          </a:xfrm>
        </p:spPr>
        <p:txBody>
          <a:bodyPr>
            <a:normAutofit/>
          </a:bodyPr>
          <a:lstStyle/>
          <a:p>
            <a:r>
              <a:rPr lang="en-US" sz="7200" dirty="0">
                <a:latin typeface="Britannic Bold"/>
                <a:cs typeface="Britannic Bold"/>
              </a:rPr>
              <a:t>10: Social Media</a:t>
            </a:r>
          </a:p>
        </p:txBody>
      </p:sp>
      <p:sp>
        <p:nvSpPr>
          <p:cNvPr id="3" name="Subtitle 2"/>
          <p:cNvSpPr>
            <a:spLocks noGrp="1"/>
          </p:cNvSpPr>
          <p:nvPr>
            <p:ph type="subTitle" idx="1"/>
          </p:nvPr>
        </p:nvSpPr>
        <p:spPr>
          <a:xfrm>
            <a:off x="4061714" y="4569557"/>
            <a:ext cx="5346860" cy="1752600"/>
          </a:xfrm>
        </p:spPr>
        <p:txBody>
          <a:bodyPr>
            <a:normAutofit/>
          </a:bodyPr>
          <a:lstStyle/>
          <a:p>
            <a:r>
              <a:rPr lang="en-US" sz="2400" dirty="0"/>
              <a:t>Teaching Templates for </a:t>
            </a:r>
          </a:p>
          <a:p>
            <a:r>
              <a:rPr lang="en-US" sz="2400" dirty="0"/>
              <a:t>The Basic Pattern Outcomes</a:t>
            </a:r>
          </a:p>
        </p:txBody>
      </p:sp>
    </p:spTree>
    <p:extLst>
      <p:ext uri="{BB962C8B-B14F-4D97-AF65-F5344CB8AC3E}">
        <p14:creationId xmlns:p14="http://schemas.microsoft.com/office/powerpoint/2010/main" val="17416273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58768" y="289679"/>
            <a:ext cx="4992624" cy="5170646"/>
          </a:xfrm>
          <a:prstGeom prst="rect">
            <a:avLst/>
          </a:prstGeom>
        </p:spPr>
        <p:txBody>
          <a:bodyPr wrap="square">
            <a:spAutoFit/>
          </a:bodyPr>
          <a:lstStyle/>
          <a:p>
            <a:r>
              <a:rPr lang="en-US" dirty="0"/>
              <a:t>	</a:t>
            </a:r>
            <a:r>
              <a:rPr lang="en-US" sz="2400" dirty="0"/>
              <a:t>“Occasionally, inviting students to respond to a thought-provoking question in writing helps deepen and clarify their thinking. Inviting students to respond to a question in writing before sharing their thoughts with the class gives them time to formulate their ideas and receive impressions from the Holy Ghost. Students may be more inclined to share their thoughts when they have written them first, and what they share will often be more meaningful.” </a:t>
            </a:r>
            <a:r>
              <a:rPr lang="en-US" dirty="0"/>
              <a:t>(</a:t>
            </a:r>
            <a:r>
              <a:rPr lang="en-US" i="1" dirty="0"/>
              <a:t>Teaching the Gospel: A Handbook for CES Teachers and Leaders</a:t>
            </a:r>
            <a:r>
              <a:rPr lang="en-US" dirty="0"/>
              <a:t>).</a:t>
            </a:r>
          </a:p>
        </p:txBody>
      </p:sp>
      <p:pic>
        <p:nvPicPr>
          <p:cNvPr id="6146" name="Picture 2" descr="student wri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590" y="544838"/>
            <a:ext cx="3355721" cy="4868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065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67644"/>
            <a:ext cx="8039100" cy="6678751"/>
          </a:xfrm>
          <a:prstGeom prst="rect">
            <a:avLst/>
          </a:prstGeom>
          <a:noFill/>
        </p:spPr>
        <p:txBody>
          <a:bodyPr wrap="square" rtlCol="0">
            <a:spAutoFit/>
          </a:bodyPr>
          <a:lstStyle/>
          <a:p>
            <a:pPr marL="514350" indent="-514350">
              <a:buFont typeface="+mj-lt"/>
              <a:buAutoNum type="arabicPeriod"/>
            </a:pPr>
            <a:r>
              <a:rPr lang="en-US" sz="2800"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sz="2800"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sz="2800"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sz="2800"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sz="2800"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sz="2800"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endParaRPr lang="en-US" sz="2800" b="1" dirty="0">
              <a:effectLst>
                <a:outerShdw blurRad="38100" dist="38100" dir="2700000" algn="tl">
                  <a:srgbClr val="000000">
                    <a:alpha val="43137"/>
                  </a:srgbClr>
                </a:outerShdw>
              </a:effectLst>
            </a:endParaRPr>
          </a:p>
          <a:p>
            <a:pPr>
              <a:buFont typeface="Arial" pitchFamily="34" charset="0"/>
              <a:buChar char="•"/>
            </a:pPr>
            <a:r>
              <a:rPr lang="en-US" sz="3200" b="1" i="1" dirty="0"/>
              <a:t>Share the </a:t>
            </a:r>
            <a:r>
              <a:rPr lang="en-US" sz="3200" b="1" i="1" u="sng" dirty="0"/>
              <a:t>context </a:t>
            </a:r>
            <a:r>
              <a:rPr lang="en-US" sz="3200" b="1" i="1" dirty="0"/>
              <a:t>(storyline).</a:t>
            </a:r>
          </a:p>
          <a:p>
            <a:pPr>
              <a:buFont typeface="Arial" pitchFamily="34" charset="0"/>
              <a:buChar char="•"/>
            </a:pPr>
            <a:r>
              <a:rPr lang="en-US" sz="3200" b="1" i="1" u="sng" dirty="0"/>
              <a:t>Identify</a:t>
            </a:r>
            <a:r>
              <a:rPr lang="en-US" sz="3200" b="1" i="1" dirty="0"/>
              <a:t> a doctrine (gospel truth).</a:t>
            </a:r>
          </a:p>
          <a:p>
            <a:pPr>
              <a:buFont typeface="Arial" pitchFamily="34" charset="0"/>
              <a:buChar char="•"/>
            </a:pPr>
            <a:r>
              <a:rPr lang="en-US" sz="3200" b="1" i="1" u="sng" dirty="0"/>
              <a:t>Understand</a:t>
            </a:r>
            <a:r>
              <a:rPr lang="en-US" sz="3200" b="1" i="1" dirty="0"/>
              <a:t> (share) a principle (moral of the story).</a:t>
            </a:r>
          </a:p>
          <a:p>
            <a:pPr>
              <a:buFont typeface="Arial" pitchFamily="34" charset="0"/>
              <a:buChar char="•"/>
            </a:pPr>
            <a:r>
              <a:rPr lang="en-US" sz="3200" b="1" i="1" u="sng" dirty="0"/>
              <a:t>Feel</a:t>
            </a:r>
            <a:r>
              <a:rPr lang="en-US" sz="3200" b="1" i="1" dirty="0"/>
              <a:t> the importance by sharing a personal </a:t>
            </a:r>
            <a:r>
              <a:rPr lang="en-US" sz="3200" b="1" i="1" u="sng" dirty="0"/>
              <a:t>Application</a:t>
            </a:r>
            <a:r>
              <a:rPr lang="en-US" sz="3200" b="1" i="1" dirty="0"/>
              <a:t> (“I once…” or “If I…” or “I will…”)</a:t>
            </a:r>
          </a:p>
          <a:p>
            <a:endParaRPr lang="en-US" sz="4000" b="1" dirty="0">
              <a:effectLst>
                <a:outerShdw blurRad="38100" dist="38100" dir="2700000" algn="tl">
                  <a:srgbClr val="000000">
                    <a:alpha val="43137"/>
                  </a:srgbClr>
                </a:outerShdw>
              </a:effectLst>
            </a:endParaRPr>
          </a:p>
        </p:txBody>
      </p:sp>
      <p:pic>
        <p:nvPicPr>
          <p:cNvPr id="7" name="Picture 9" descr="C:\Users\RichardsED\Desktop\Latter-day_Saint_Scripture_Quadruple_Combin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4583" y="220714"/>
            <a:ext cx="2294117" cy="412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779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 calcmode="lin" valueType="num">
                                      <p:cBhvr additive="base">
                                        <p:cTn id="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anim calcmode="lin" valueType="num">
                                      <p:cBhvr additive="base">
                                        <p:cTn id="1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additive="base">
                                        <p:cTn id="3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calcmode="lin" valueType="num">
                                      <p:cBhvr additive="base">
                                        <p:cTn id="3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 calcmode="lin" valueType="num">
                                      <p:cBhvr additive="base">
                                        <p:cTn id="4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 calcmode="lin" valueType="num">
                                      <p:cBhvr additive="base">
                                        <p:cTn id="4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additive="base">
                                        <p:cTn id="5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10" end="10"/>
                                            </p:txEl>
                                          </p:spTgt>
                                        </p:tgtEl>
                                        <p:attrNameLst>
                                          <p:attrName>style.visibility</p:attrName>
                                        </p:attrNameLst>
                                      </p:cBhvr>
                                      <p:to>
                                        <p:strVal val="visible"/>
                                      </p:to>
                                    </p:set>
                                    <p:anim calcmode="lin" valueType="num">
                                      <p:cBhvr additive="base">
                                        <p:cTn id="6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84355"/>
            <a:ext cx="8229600" cy="584710"/>
          </a:xfrm>
        </p:spPr>
        <p:txBody>
          <a:bodyPr>
            <a:normAutofit fontScale="90000"/>
          </a:bodyPr>
          <a:lstStyle/>
          <a:p>
            <a:r>
              <a:rPr lang="en-US" b="1" dirty="0"/>
              <a:t>Social Media</a:t>
            </a:r>
          </a:p>
        </p:txBody>
      </p:sp>
      <p:sp>
        <p:nvSpPr>
          <p:cNvPr id="10" name="Rectangle 9"/>
          <p:cNvSpPr/>
          <p:nvPr/>
        </p:nvSpPr>
        <p:spPr>
          <a:xfrm>
            <a:off x="908095" y="3230557"/>
            <a:ext cx="7970398" cy="400110"/>
          </a:xfrm>
          <a:prstGeom prst="rect">
            <a:avLst/>
          </a:prstGeom>
        </p:spPr>
        <p:txBody>
          <a:bodyPr wrap="square">
            <a:spAutoFit/>
          </a:bodyPr>
          <a:lstStyle/>
          <a:p>
            <a:r>
              <a:rPr lang="en-US" sz="2000" dirty="0"/>
              <a:t>Create a tweet that summarizes a principle based on the passage</a:t>
            </a:r>
          </a:p>
        </p:txBody>
      </p:sp>
      <p:sp>
        <p:nvSpPr>
          <p:cNvPr id="11" name="Rectangle 10"/>
          <p:cNvSpPr/>
          <p:nvPr/>
        </p:nvSpPr>
        <p:spPr>
          <a:xfrm>
            <a:off x="1" y="572585"/>
            <a:ext cx="9092496" cy="646331"/>
          </a:xfrm>
          <a:prstGeom prst="rect">
            <a:avLst/>
          </a:prstGeom>
        </p:spPr>
        <p:txBody>
          <a:bodyPr wrap="square">
            <a:spAutoFit/>
          </a:bodyPr>
          <a:lstStyle/>
          <a:p>
            <a:pPr algn="ctr"/>
            <a:r>
              <a:rPr lang="en-US" b="1" dirty="0"/>
              <a:t>You will study a few passages of scripture today; for each one, you will need to choose to a Hashtag, Status Update, Tweet or Instagram Caption to demonstrate a truth from the passage.</a:t>
            </a:r>
          </a:p>
        </p:txBody>
      </p:sp>
      <p:sp>
        <p:nvSpPr>
          <p:cNvPr id="12" name="Rectangle 11"/>
          <p:cNvSpPr/>
          <p:nvPr/>
        </p:nvSpPr>
        <p:spPr>
          <a:xfrm>
            <a:off x="475972" y="1449054"/>
            <a:ext cx="3335453" cy="923330"/>
          </a:xfrm>
          <a:prstGeom prst="rect">
            <a:avLst/>
          </a:prstGeom>
        </p:spPr>
        <p:txBody>
          <a:bodyPr wrap="square">
            <a:spAutoFit/>
          </a:bodyPr>
          <a:lstStyle/>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p:txBody>
      </p:sp>
      <p:pic>
        <p:nvPicPr>
          <p:cNvPr id="2" name="Picture 2" descr="C:\Users\RichardsED\Desktop\twit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17" y="2950463"/>
            <a:ext cx="896111" cy="8921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ichardsED\Desktop\facebook-icon-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118" y="3942930"/>
            <a:ext cx="836968" cy="8369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RichardsED\Desktop\ur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2086" y="4807281"/>
            <a:ext cx="836968" cy="8369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RichardsED\Desktop\imgr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4199" y="5644248"/>
            <a:ext cx="833759" cy="83375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1592086" y="3994192"/>
            <a:ext cx="7551914" cy="707886"/>
          </a:xfrm>
          <a:prstGeom prst="rect">
            <a:avLst/>
          </a:prstGeom>
        </p:spPr>
        <p:txBody>
          <a:bodyPr wrap="square">
            <a:spAutoFit/>
          </a:bodyPr>
          <a:lstStyle/>
          <a:p>
            <a:r>
              <a:rPr lang="en-US" sz="2000" dirty="0"/>
              <a:t>What would a Facebook status update sound like if a person were to post about a truth found in this passage</a:t>
            </a:r>
          </a:p>
        </p:txBody>
      </p:sp>
      <p:sp>
        <p:nvSpPr>
          <p:cNvPr id="20" name="Rectangle 19"/>
          <p:cNvSpPr/>
          <p:nvPr/>
        </p:nvSpPr>
        <p:spPr>
          <a:xfrm>
            <a:off x="2429054" y="4965921"/>
            <a:ext cx="6449439" cy="400110"/>
          </a:xfrm>
          <a:prstGeom prst="rect">
            <a:avLst/>
          </a:prstGeom>
        </p:spPr>
        <p:txBody>
          <a:bodyPr wrap="square">
            <a:spAutoFit/>
          </a:bodyPr>
          <a:lstStyle/>
          <a:p>
            <a:r>
              <a:rPr lang="en-US" sz="2000" dirty="0"/>
              <a:t>Create a caption for an Instagram image of the passage</a:t>
            </a:r>
          </a:p>
        </p:txBody>
      </p:sp>
      <p:sp>
        <p:nvSpPr>
          <p:cNvPr id="21" name="Rectangle 20"/>
          <p:cNvSpPr/>
          <p:nvPr/>
        </p:nvSpPr>
        <p:spPr>
          <a:xfrm>
            <a:off x="3337958" y="5861072"/>
            <a:ext cx="6449439" cy="400110"/>
          </a:xfrm>
          <a:prstGeom prst="rect">
            <a:avLst/>
          </a:prstGeom>
        </p:spPr>
        <p:txBody>
          <a:bodyPr wrap="square">
            <a:spAutoFit/>
          </a:bodyPr>
          <a:lstStyle/>
          <a:p>
            <a:r>
              <a:rPr lang="en-US" sz="2000" dirty="0"/>
              <a:t>What hashtag  would summarize this passage?</a:t>
            </a:r>
          </a:p>
        </p:txBody>
      </p:sp>
      <p:sp>
        <p:nvSpPr>
          <p:cNvPr id="23" name="Rectangle 22"/>
          <p:cNvSpPr/>
          <p:nvPr/>
        </p:nvSpPr>
        <p:spPr>
          <a:xfrm>
            <a:off x="4580100" y="1449054"/>
            <a:ext cx="3335453" cy="923330"/>
          </a:xfrm>
          <a:prstGeom prst="rect">
            <a:avLst/>
          </a:prstGeom>
        </p:spPr>
        <p:txBody>
          <a:bodyPr wrap="square">
            <a:spAutoFit/>
          </a:bodyPr>
          <a:lstStyle/>
          <a:p>
            <a:pPr marL="514350" indent="-514350">
              <a:buFont typeface="+mj-lt"/>
              <a:buAutoNum type="arabicPeriod" startAt="4"/>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startAt="4"/>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startAt="4"/>
            </a:pPr>
            <a:r>
              <a:rPr lang="en-US" b="1" dirty="0">
                <a:solidFill>
                  <a:srgbClr val="FF0000"/>
                </a:solidFill>
                <a:effectLst>
                  <a:outerShdw blurRad="38100" dist="38100" dir="2700000" algn="tl">
                    <a:srgbClr val="000000">
                      <a:alpha val="43137"/>
                    </a:srgbClr>
                  </a:outerShdw>
                </a:effectLst>
              </a:rPr>
              <a:t>Insert scripture passage</a:t>
            </a:r>
          </a:p>
        </p:txBody>
      </p:sp>
      <p:sp>
        <p:nvSpPr>
          <p:cNvPr id="24" name="Rectangle 23"/>
          <p:cNvSpPr/>
          <p:nvPr/>
        </p:nvSpPr>
        <p:spPr>
          <a:xfrm>
            <a:off x="146864" y="2581131"/>
            <a:ext cx="9092496" cy="369332"/>
          </a:xfrm>
          <a:prstGeom prst="rect">
            <a:avLst/>
          </a:prstGeom>
        </p:spPr>
        <p:txBody>
          <a:bodyPr wrap="square">
            <a:spAutoFit/>
          </a:bodyPr>
          <a:lstStyle/>
          <a:p>
            <a:pPr algn="ctr"/>
            <a:r>
              <a:rPr lang="en-US" b="1" dirty="0"/>
              <a:t>After reading your passage, create one of the following:</a:t>
            </a:r>
          </a:p>
        </p:txBody>
      </p:sp>
    </p:spTree>
    <p:extLst>
      <p:ext uri="{BB962C8B-B14F-4D97-AF65-F5344CB8AC3E}">
        <p14:creationId xmlns:p14="http://schemas.microsoft.com/office/powerpoint/2010/main" val="4196232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1679321"/>
            <a:ext cx="3746696" cy="5178679"/>
          </a:xfrm>
          <a:prstGeom prst="rect">
            <a:avLst/>
          </a:prstGeom>
        </p:spPr>
      </p:pic>
      <p:sp>
        <p:nvSpPr>
          <p:cNvPr id="2" name="Title 1"/>
          <p:cNvSpPr>
            <a:spLocks noGrp="1"/>
          </p:cNvSpPr>
          <p:nvPr>
            <p:ph type="ctrTitle"/>
          </p:nvPr>
        </p:nvSpPr>
        <p:spPr>
          <a:xfrm>
            <a:off x="685800" y="701678"/>
            <a:ext cx="7772400" cy="1470025"/>
          </a:xfrm>
        </p:spPr>
        <p:txBody>
          <a:bodyPr>
            <a:normAutofit/>
          </a:bodyPr>
          <a:lstStyle/>
          <a:p>
            <a:r>
              <a:rPr lang="en-US" sz="7200" dirty="0">
                <a:latin typeface="Britannic Bold"/>
                <a:cs typeface="Britannic Bold"/>
              </a:rPr>
              <a:t>11: Mormon Ads</a:t>
            </a:r>
          </a:p>
        </p:txBody>
      </p:sp>
      <p:sp>
        <p:nvSpPr>
          <p:cNvPr id="3" name="Subtitle 2"/>
          <p:cNvSpPr>
            <a:spLocks noGrp="1"/>
          </p:cNvSpPr>
          <p:nvPr>
            <p:ph type="subTitle" idx="1"/>
          </p:nvPr>
        </p:nvSpPr>
        <p:spPr>
          <a:xfrm>
            <a:off x="4061714" y="4569557"/>
            <a:ext cx="5346860" cy="1752600"/>
          </a:xfrm>
        </p:spPr>
        <p:txBody>
          <a:bodyPr>
            <a:normAutofit/>
          </a:bodyPr>
          <a:lstStyle/>
          <a:p>
            <a:r>
              <a:rPr lang="en-US" sz="2400" dirty="0"/>
              <a:t>Teaching Templates for </a:t>
            </a:r>
          </a:p>
          <a:p>
            <a:r>
              <a:rPr lang="en-US" sz="2400" dirty="0"/>
              <a:t>The Basic Pattern Outcomes</a:t>
            </a:r>
          </a:p>
        </p:txBody>
      </p:sp>
    </p:spTree>
    <p:extLst>
      <p:ext uri="{BB962C8B-B14F-4D97-AF65-F5344CB8AC3E}">
        <p14:creationId xmlns:p14="http://schemas.microsoft.com/office/powerpoint/2010/main" val="17068529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3826412" y="479931"/>
            <a:ext cx="5317588" cy="5016758"/>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800" dirty="0"/>
              <a:t>	“It is often difficult to teach the intangible aspects of the gospel. The Savior often referred to earthly objects (like bread, water, candles, and bushels) to help His listeners understand spiritual principles.</a:t>
            </a:r>
          </a:p>
          <a:p>
            <a:pPr defTabSz="914400" eaLnBrk="0" fontAlgn="base" hangingPunct="0">
              <a:spcBef>
                <a:spcPct val="0"/>
              </a:spcBef>
              <a:spcAft>
                <a:spcPct val="0"/>
              </a:spcAft>
            </a:pPr>
            <a:r>
              <a:rPr lang="en-US" sz="2800" dirty="0"/>
              <a:t>  	“Pictures can be used to help students visualize what the people, places, events, objects, and symbols in the scriptures looked like.” </a:t>
            </a:r>
            <a:r>
              <a:rPr lang="en-US" dirty="0"/>
              <a:t>(</a:t>
            </a:r>
            <a:r>
              <a:rPr lang="en-US" i="1" dirty="0"/>
              <a:t>Teaching the Gospel: A Handbook for CES Teachers and Leaders</a:t>
            </a:r>
            <a:r>
              <a:rPr lang="en-US" dirty="0"/>
              <a:t>).</a:t>
            </a:r>
          </a:p>
          <a:p>
            <a:pPr marL="0" marR="0" lvl="0" indent="0" algn="l" defTabSz="914400" rtl="0" eaLnBrk="0" fontAlgn="base" latinLnBrk="0" hangingPunct="0">
              <a:lnSpc>
                <a:spcPct val="100000"/>
              </a:lnSpc>
              <a:spcBef>
                <a:spcPct val="0"/>
              </a:spcBef>
              <a:spcAft>
                <a:spcPct val="0"/>
              </a:spcAft>
              <a:buClrTx/>
              <a:buSzTx/>
              <a:buFontTx/>
              <a:buNone/>
              <a:tabLst/>
            </a:pPr>
            <a:endParaRPr lang="en-US" sz="2800" dirty="0"/>
          </a:p>
        </p:txBody>
      </p:sp>
      <p:pic>
        <p:nvPicPr>
          <p:cNvPr id="7172" name="Picture 4" descr="http://2.bp.blogspot.com/-Z9wLMZ9pzAk/T63Al0TWV8I/AAAAAAAAAik/u7mkrPvmD6k/s1600/P3120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33" y="609264"/>
            <a:ext cx="3568568" cy="4758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6916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355"/>
            <a:ext cx="8229600" cy="584710"/>
          </a:xfrm>
        </p:spPr>
        <p:txBody>
          <a:bodyPr>
            <a:normAutofit fontScale="90000"/>
          </a:bodyPr>
          <a:lstStyle/>
          <a:p>
            <a:r>
              <a:rPr lang="en-US" dirty="0"/>
              <a:t>Mormon Ads</a:t>
            </a:r>
          </a:p>
        </p:txBody>
      </p:sp>
      <p:sp>
        <p:nvSpPr>
          <p:cNvPr id="4" name="Rectangle 3"/>
          <p:cNvSpPr/>
          <p:nvPr/>
        </p:nvSpPr>
        <p:spPr>
          <a:xfrm>
            <a:off x="4692338" y="3529097"/>
            <a:ext cx="4451662" cy="3170099"/>
          </a:xfrm>
          <a:prstGeom prst="rect">
            <a:avLst/>
          </a:prstGeom>
        </p:spPr>
        <p:txBody>
          <a:bodyPr wrap="square">
            <a:spAutoFit/>
          </a:bodyPr>
          <a:lstStyle/>
          <a:p>
            <a:r>
              <a:rPr lang="en-US" sz="2000" u="sng" dirty="0"/>
              <a:t>Context: </a:t>
            </a:r>
            <a:r>
              <a:rPr lang="en-US" sz="2000" dirty="0"/>
              <a:t>What is the background of this story?</a:t>
            </a:r>
            <a:endParaRPr lang="en-US" sz="2000" u="sng" dirty="0"/>
          </a:p>
          <a:p>
            <a:r>
              <a:rPr lang="en-US" sz="2000" u="sng" dirty="0"/>
              <a:t>Identify:</a:t>
            </a:r>
            <a:r>
              <a:rPr lang="en-US" sz="2000" dirty="0"/>
              <a:t> Find one or two doctrines in this verse.  </a:t>
            </a:r>
          </a:p>
          <a:p>
            <a:r>
              <a:rPr lang="en-US" sz="2000" u="sng" dirty="0"/>
              <a:t>Understand</a:t>
            </a:r>
            <a:r>
              <a:rPr lang="en-US" sz="2000" dirty="0"/>
              <a:t>:  What have the prophets taught about this doctrine? </a:t>
            </a:r>
          </a:p>
          <a:p>
            <a:r>
              <a:rPr lang="en-US" sz="2000" u="sng" dirty="0"/>
              <a:t>Feel</a:t>
            </a:r>
            <a:r>
              <a:rPr lang="en-US" sz="2000" dirty="0"/>
              <a:t>:  How have you seen the power of this principle your life? </a:t>
            </a:r>
          </a:p>
          <a:p>
            <a:r>
              <a:rPr lang="en-US" sz="2000" u="sng" dirty="0"/>
              <a:t>Apply</a:t>
            </a:r>
            <a:r>
              <a:rPr lang="en-US" sz="2000" dirty="0"/>
              <a:t>:  What do you think God wants us to do because of this principle? </a:t>
            </a:r>
          </a:p>
        </p:txBody>
      </p:sp>
      <p:sp>
        <p:nvSpPr>
          <p:cNvPr id="5" name="Rectangle 4"/>
          <p:cNvSpPr/>
          <p:nvPr/>
        </p:nvSpPr>
        <p:spPr>
          <a:xfrm>
            <a:off x="136553" y="572585"/>
            <a:ext cx="8903323" cy="369332"/>
          </a:xfrm>
          <a:prstGeom prst="rect">
            <a:avLst/>
          </a:prstGeom>
        </p:spPr>
        <p:txBody>
          <a:bodyPr wrap="square">
            <a:spAutoFit/>
          </a:bodyPr>
          <a:lstStyle/>
          <a:p>
            <a:pPr algn="ctr"/>
            <a:r>
              <a:rPr lang="en-US" b="1" dirty="0"/>
              <a:t>Create a Mormon Ad based on principles from your assigned block of scripture</a:t>
            </a:r>
          </a:p>
        </p:txBody>
      </p:sp>
      <p:sp>
        <p:nvSpPr>
          <p:cNvPr id="7" name="Rectangle 6"/>
          <p:cNvSpPr/>
          <p:nvPr/>
        </p:nvSpPr>
        <p:spPr>
          <a:xfrm>
            <a:off x="2672282" y="1363277"/>
            <a:ext cx="4572000" cy="1754327"/>
          </a:xfrm>
          <a:prstGeom prst="rect">
            <a:avLst/>
          </a:prstGeom>
        </p:spPr>
        <p:txBody>
          <a:bodyPr>
            <a:spAutoFit/>
          </a:bodyPr>
          <a:lstStyle/>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p:txBody>
      </p:sp>
      <p:pic>
        <p:nvPicPr>
          <p:cNvPr id="3" name="Picture 2" descr="lds-seminary-300x2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2442" y="1431425"/>
            <a:ext cx="2743828" cy="1838365"/>
          </a:xfrm>
          <a:prstGeom prst="rect">
            <a:avLst/>
          </a:prstGeom>
        </p:spPr>
      </p:pic>
      <p:sp>
        <p:nvSpPr>
          <p:cNvPr id="8" name="Content Placeholder 2"/>
          <p:cNvSpPr>
            <a:spLocks noGrp="1"/>
          </p:cNvSpPr>
          <p:nvPr>
            <p:ph idx="1"/>
          </p:nvPr>
        </p:nvSpPr>
        <p:spPr>
          <a:xfrm>
            <a:off x="-380999" y="3523424"/>
            <a:ext cx="4969213" cy="3588210"/>
          </a:xfrm>
        </p:spPr>
        <p:txBody>
          <a:bodyPr>
            <a:normAutofit/>
          </a:bodyPr>
          <a:lstStyle/>
          <a:p>
            <a:pPr marL="0" indent="0" algn="ctr">
              <a:buNone/>
            </a:pPr>
            <a:r>
              <a:rPr lang="en-US" sz="2000" b="1" dirty="0">
                <a:latin typeface="Kristen ITC" panose="03050502040202030202" pitchFamily="66" charset="0"/>
              </a:rPr>
              <a:t>Create a Mormon Ad</a:t>
            </a:r>
          </a:p>
          <a:p>
            <a:pPr lvl="1"/>
            <a:r>
              <a:rPr lang="en-US" sz="1800" dirty="0"/>
              <a:t>Read the verse together and identify a principle or application</a:t>
            </a:r>
          </a:p>
          <a:p>
            <a:pPr lvl="1"/>
            <a:r>
              <a:rPr lang="en-US" sz="1800" dirty="0"/>
              <a:t>Create a catchy phrase or title for your Ad</a:t>
            </a:r>
          </a:p>
          <a:p>
            <a:pPr lvl="1"/>
            <a:r>
              <a:rPr lang="en-US" sz="1800" dirty="0"/>
              <a:t>Draw a picture that illustrates the principle of the verse (include the scripture reference and part of the verse on your drawing)</a:t>
            </a:r>
          </a:p>
        </p:txBody>
      </p:sp>
      <p:pic>
        <p:nvPicPr>
          <p:cNvPr id="4098" name="Picture 2" descr="https://s-media-cache-ak0.pinimg.com/236x/0a/ec/b7/0aecb77886e4f3501e80769c093257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57295"/>
            <a:ext cx="1644254" cy="2131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1231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1679321"/>
            <a:ext cx="3746696" cy="5178679"/>
          </a:xfrm>
          <a:prstGeom prst="rect">
            <a:avLst/>
          </a:prstGeom>
        </p:spPr>
      </p:pic>
      <p:sp>
        <p:nvSpPr>
          <p:cNvPr id="2" name="Title 1"/>
          <p:cNvSpPr>
            <a:spLocks noGrp="1"/>
          </p:cNvSpPr>
          <p:nvPr>
            <p:ph type="ctrTitle"/>
          </p:nvPr>
        </p:nvSpPr>
        <p:spPr>
          <a:xfrm>
            <a:off x="685800" y="701678"/>
            <a:ext cx="7772400" cy="1470025"/>
          </a:xfrm>
        </p:spPr>
        <p:txBody>
          <a:bodyPr>
            <a:normAutofit fontScale="90000"/>
          </a:bodyPr>
          <a:lstStyle/>
          <a:p>
            <a:r>
              <a:rPr lang="en-US" sz="7200" dirty="0">
                <a:latin typeface="Britannic Bold"/>
                <a:cs typeface="Britannic Bold"/>
              </a:rPr>
              <a:t>12: Line upon Line</a:t>
            </a:r>
          </a:p>
        </p:txBody>
      </p:sp>
      <p:sp>
        <p:nvSpPr>
          <p:cNvPr id="3" name="Subtitle 2"/>
          <p:cNvSpPr>
            <a:spLocks noGrp="1"/>
          </p:cNvSpPr>
          <p:nvPr>
            <p:ph type="subTitle" idx="1"/>
          </p:nvPr>
        </p:nvSpPr>
        <p:spPr>
          <a:xfrm>
            <a:off x="4061714" y="4569557"/>
            <a:ext cx="5346860" cy="1752600"/>
          </a:xfrm>
        </p:spPr>
        <p:txBody>
          <a:bodyPr>
            <a:normAutofit/>
          </a:bodyPr>
          <a:lstStyle/>
          <a:p>
            <a:r>
              <a:rPr lang="en-US" sz="2400" dirty="0"/>
              <a:t>Teaching Templates for </a:t>
            </a:r>
          </a:p>
          <a:p>
            <a:r>
              <a:rPr lang="en-US" sz="2400" dirty="0"/>
              <a:t>The Basic Pattern Outcomes</a:t>
            </a:r>
          </a:p>
        </p:txBody>
      </p:sp>
    </p:spTree>
    <p:extLst>
      <p:ext uri="{BB962C8B-B14F-4D97-AF65-F5344CB8AC3E}">
        <p14:creationId xmlns:p14="http://schemas.microsoft.com/office/powerpoint/2010/main" val="34953621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2402006" y="633202"/>
            <a:ext cx="6741994" cy="3754874"/>
          </a:xfrm>
          <a:prstGeom prst="rect">
            <a:avLst/>
          </a:prstGeom>
          <a:noFill/>
          <a:ln>
            <a:noFill/>
          </a:ln>
          <a:effectLst/>
        </p:spPr>
        <p:txBody>
          <a:bodyPr vert="horz" wrap="square" lIns="0" tIns="0" rIns="0" bIns="0" numCol="1" anchor="ctr" anchorCtr="0" compatLnSpc="1">
            <a:prstTxWarp prst="textNoShape">
              <a:avLst/>
            </a:prstTxWarp>
            <a:spAutoFit/>
          </a:bodyPr>
          <a:lstStyle/>
          <a:p>
            <a:pPr lvl="0" defTabSz="914400" fontAlgn="base">
              <a:spcBef>
                <a:spcPct val="0"/>
              </a:spcBef>
              <a:spcAft>
                <a:spcPct val="0"/>
              </a:spcAft>
            </a:pPr>
            <a:r>
              <a:rPr lang="en-US" sz="3600" dirty="0"/>
              <a:t>	“The Lord’s pattern and process for giving us spiritual knowledge is found in the phrase “line upon line, precept upon precept” and describes a central feature of the Lord’s pattern.” </a:t>
            </a:r>
            <a:r>
              <a:rPr lang="en-US" sz="2800" dirty="0"/>
              <a:t>(Elder </a:t>
            </a:r>
            <a:r>
              <a:rPr lang="en-US" sz="2800" dirty="0" err="1"/>
              <a:t>Bednar</a:t>
            </a:r>
            <a:r>
              <a:rPr lang="en-US" sz="2800" dirty="0"/>
              <a:t>, September 2010 Ensign)</a:t>
            </a:r>
          </a:p>
        </p:txBody>
      </p:sp>
      <p:pic>
        <p:nvPicPr>
          <p:cNvPr id="1028" name="Picture 4" descr="David A. Bedn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387" y="922329"/>
            <a:ext cx="1841903" cy="2297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168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ichardsED\Desktop\Line upon line.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32584" y="-40944"/>
            <a:ext cx="7419846" cy="6922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4996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355"/>
            <a:ext cx="8229600" cy="584710"/>
          </a:xfrm>
        </p:spPr>
        <p:txBody>
          <a:bodyPr>
            <a:normAutofit fontScale="90000"/>
          </a:bodyPr>
          <a:lstStyle/>
          <a:p>
            <a:r>
              <a:rPr lang="en-US" dirty="0"/>
              <a:t>Line Upon Line</a:t>
            </a:r>
          </a:p>
        </p:txBody>
      </p:sp>
      <p:sp>
        <p:nvSpPr>
          <p:cNvPr id="4" name="Rectangle 3"/>
          <p:cNvSpPr/>
          <p:nvPr/>
        </p:nvSpPr>
        <p:spPr>
          <a:xfrm>
            <a:off x="353076" y="3897587"/>
            <a:ext cx="8686800" cy="1631216"/>
          </a:xfrm>
          <a:prstGeom prst="rect">
            <a:avLst/>
          </a:prstGeom>
        </p:spPr>
        <p:txBody>
          <a:bodyPr wrap="square">
            <a:spAutoFit/>
          </a:bodyPr>
          <a:lstStyle/>
          <a:p>
            <a:r>
              <a:rPr lang="en-US" sz="2000" u="sng" dirty="0"/>
              <a:t>Context: </a:t>
            </a:r>
            <a:r>
              <a:rPr lang="en-US" sz="2000" dirty="0"/>
              <a:t>What is the background of this story?</a:t>
            </a:r>
            <a:endParaRPr lang="en-US" sz="2000" u="sng" dirty="0"/>
          </a:p>
          <a:p>
            <a:r>
              <a:rPr lang="en-US" sz="2000" u="sng" dirty="0"/>
              <a:t>Identify:</a:t>
            </a:r>
            <a:r>
              <a:rPr lang="en-US" sz="2000" dirty="0"/>
              <a:t> Find one or two doctrines in this verse.  </a:t>
            </a:r>
          </a:p>
          <a:p>
            <a:r>
              <a:rPr lang="en-US" sz="2000" u="sng" dirty="0"/>
              <a:t>Understand</a:t>
            </a:r>
            <a:r>
              <a:rPr lang="en-US" sz="2000" dirty="0"/>
              <a:t>:  What have the prophets taught about this doctrine? </a:t>
            </a:r>
          </a:p>
          <a:p>
            <a:r>
              <a:rPr lang="en-US" sz="2000" u="sng" dirty="0"/>
              <a:t>Feel</a:t>
            </a:r>
            <a:r>
              <a:rPr lang="en-US" sz="2000" dirty="0"/>
              <a:t>:  How have you seen the power of this principle your life? </a:t>
            </a:r>
          </a:p>
          <a:p>
            <a:r>
              <a:rPr lang="en-US" sz="2000" u="sng" dirty="0"/>
              <a:t>Apply</a:t>
            </a:r>
            <a:r>
              <a:rPr lang="en-US" sz="2000" dirty="0"/>
              <a:t>:  What do you think God wants us to do because of this principle? </a:t>
            </a:r>
          </a:p>
        </p:txBody>
      </p:sp>
      <p:sp>
        <p:nvSpPr>
          <p:cNvPr id="5" name="Rectangle 4"/>
          <p:cNvSpPr/>
          <p:nvPr/>
        </p:nvSpPr>
        <p:spPr>
          <a:xfrm>
            <a:off x="136553" y="572585"/>
            <a:ext cx="8903323" cy="646331"/>
          </a:xfrm>
          <a:prstGeom prst="rect">
            <a:avLst/>
          </a:prstGeom>
        </p:spPr>
        <p:txBody>
          <a:bodyPr wrap="square">
            <a:spAutoFit/>
          </a:bodyPr>
          <a:lstStyle/>
          <a:p>
            <a:pPr algn="ctr"/>
            <a:r>
              <a:rPr lang="en-US" b="1" dirty="0"/>
              <a:t>Use quotes, the Bible Dictionary, Conference Talks, </a:t>
            </a:r>
            <a:r>
              <a:rPr lang="en-US" b="1" dirty="0" err="1"/>
              <a:t>etc</a:t>
            </a:r>
            <a:r>
              <a:rPr lang="en-US" b="1" dirty="0"/>
              <a:t> to bring a scripture passage to life by creating a “Line Upon Line” message..</a:t>
            </a:r>
          </a:p>
        </p:txBody>
      </p:sp>
      <p:sp>
        <p:nvSpPr>
          <p:cNvPr id="7" name="Rectangle 6"/>
          <p:cNvSpPr/>
          <p:nvPr/>
        </p:nvSpPr>
        <p:spPr>
          <a:xfrm>
            <a:off x="611469" y="1417868"/>
            <a:ext cx="4572000" cy="1938992"/>
          </a:xfrm>
          <a:prstGeom prst="rect">
            <a:avLst/>
          </a:prstGeom>
        </p:spPr>
        <p:txBody>
          <a:bodyPr>
            <a:spAutoFit/>
          </a:bodyPr>
          <a:lstStyle/>
          <a:p>
            <a:pPr marL="514350" indent="-514350">
              <a:buFont typeface="+mj-lt"/>
              <a:buAutoNum type="arabicPeriod"/>
            </a:pPr>
            <a:r>
              <a:rPr lang="en-US" sz="2000"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sz="2000"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sz="2000"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sz="2000"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sz="2000"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sz="2000" b="1" dirty="0">
                <a:solidFill>
                  <a:srgbClr val="FF0000"/>
                </a:solidFill>
                <a:effectLst>
                  <a:outerShdw blurRad="38100" dist="38100" dir="2700000" algn="tl">
                    <a:srgbClr val="000000">
                      <a:alpha val="43137"/>
                    </a:srgbClr>
                  </a:outerShdw>
                </a:effectLst>
              </a:rPr>
              <a:t>Insert scripture passage</a:t>
            </a:r>
          </a:p>
        </p:txBody>
      </p:sp>
      <p:pic>
        <p:nvPicPr>
          <p:cNvPr id="9" name="Picture 2" descr="boy and girl pray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0467" y="1218916"/>
            <a:ext cx="2826333" cy="2346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0093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1679321"/>
            <a:ext cx="3746696" cy="5178679"/>
          </a:xfrm>
          <a:prstGeom prst="rect">
            <a:avLst/>
          </a:prstGeom>
        </p:spPr>
      </p:pic>
      <p:sp>
        <p:nvSpPr>
          <p:cNvPr id="2" name="Title 1"/>
          <p:cNvSpPr>
            <a:spLocks noGrp="1"/>
          </p:cNvSpPr>
          <p:nvPr>
            <p:ph type="ctrTitle"/>
          </p:nvPr>
        </p:nvSpPr>
        <p:spPr>
          <a:xfrm>
            <a:off x="685800" y="701678"/>
            <a:ext cx="7772400" cy="1470025"/>
          </a:xfrm>
        </p:spPr>
        <p:txBody>
          <a:bodyPr>
            <a:normAutofit fontScale="90000"/>
          </a:bodyPr>
          <a:lstStyle/>
          <a:p>
            <a:r>
              <a:rPr lang="en-US" sz="7200" dirty="0">
                <a:latin typeface="Britannic Bold"/>
                <a:cs typeface="Britannic Bold"/>
              </a:rPr>
              <a:t>13: Something new in the Scriptures</a:t>
            </a:r>
          </a:p>
        </p:txBody>
      </p:sp>
      <p:sp>
        <p:nvSpPr>
          <p:cNvPr id="3" name="Subtitle 2"/>
          <p:cNvSpPr>
            <a:spLocks noGrp="1"/>
          </p:cNvSpPr>
          <p:nvPr>
            <p:ph type="subTitle" idx="1"/>
          </p:nvPr>
        </p:nvSpPr>
        <p:spPr>
          <a:xfrm>
            <a:off x="4061714" y="4569557"/>
            <a:ext cx="5346860" cy="1752600"/>
          </a:xfrm>
        </p:spPr>
        <p:txBody>
          <a:bodyPr>
            <a:normAutofit/>
          </a:bodyPr>
          <a:lstStyle/>
          <a:p>
            <a:r>
              <a:rPr lang="en-US" sz="2400" dirty="0"/>
              <a:t>Teaching Templates for </a:t>
            </a:r>
          </a:p>
          <a:p>
            <a:r>
              <a:rPr lang="en-US" sz="2400" dirty="0"/>
              <a:t>The Basic Pattern Outcomes</a:t>
            </a:r>
          </a:p>
        </p:txBody>
      </p:sp>
    </p:spTree>
    <p:extLst>
      <p:ext uri="{BB962C8B-B14F-4D97-AF65-F5344CB8AC3E}">
        <p14:creationId xmlns:p14="http://schemas.microsoft.com/office/powerpoint/2010/main" val="18980374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Something New?</a:t>
            </a:r>
          </a:p>
        </p:txBody>
      </p:sp>
      <p:pic>
        <p:nvPicPr>
          <p:cNvPr id="3074" name="Picture 2" descr="C:\Users\RichardsED\Desktop\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990600"/>
            <a:ext cx="4953000" cy="4936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747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1679321"/>
            <a:ext cx="3746696" cy="5178679"/>
          </a:xfrm>
          <a:prstGeom prst="rect">
            <a:avLst/>
          </a:prstGeom>
        </p:spPr>
      </p:pic>
      <p:sp>
        <p:nvSpPr>
          <p:cNvPr id="2" name="Title 1"/>
          <p:cNvSpPr>
            <a:spLocks noGrp="1"/>
          </p:cNvSpPr>
          <p:nvPr>
            <p:ph type="ctrTitle"/>
          </p:nvPr>
        </p:nvSpPr>
        <p:spPr>
          <a:xfrm>
            <a:off x="685800" y="701678"/>
            <a:ext cx="7772400" cy="1470025"/>
          </a:xfrm>
        </p:spPr>
        <p:txBody>
          <a:bodyPr>
            <a:normAutofit fontScale="90000"/>
          </a:bodyPr>
          <a:lstStyle/>
          <a:p>
            <a:r>
              <a:rPr lang="en-US" sz="7200" dirty="0">
                <a:latin typeface="Britannic Bold"/>
                <a:cs typeface="Britannic Bold"/>
              </a:rPr>
              <a:t>2: Teaching Outline</a:t>
            </a:r>
          </a:p>
        </p:txBody>
      </p:sp>
      <p:sp>
        <p:nvSpPr>
          <p:cNvPr id="3" name="Subtitle 2"/>
          <p:cNvSpPr>
            <a:spLocks noGrp="1"/>
          </p:cNvSpPr>
          <p:nvPr>
            <p:ph type="subTitle" idx="1"/>
          </p:nvPr>
        </p:nvSpPr>
        <p:spPr>
          <a:xfrm>
            <a:off x="4061714" y="4569557"/>
            <a:ext cx="5346860" cy="1752600"/>
          </a:xfrm>
        </p:spPr>
        <p:txBody>
          <a:bodyPr>
            <a:normAutofit/>
          </a:bodyPr>
          <a:lstStyle/>
          <a:p>
            <a:r>
              <a:rPr lang="en-US" sz="2400" dirty="0"/>
              <a:t>Teaching Templates for </a:t>
            </a:r>
          </a:p>
          <a:p>
            <a:r>
              <a:rPr lang="en-US" sz="2400" dirty="0"/>
              <a:t>The Basic Pattern Outcomes</a:t>
            </a:r>
          </a:p>
        </p:txBody>
      </p:sp>
    </p:spTree>
    <p:extLst>
      <p:ext uri="{BB962C8B-B14F-4D97-AF65-F5344CB8AC3E}">
        <p14:creationId xmlns:p14="http://schemas.microsoft.com/office/powerpoint/2010/main" val="3506604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ichardsED\Desktop\ur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95399"/>
            <a:ext cx="6474444" cy="3637815"/>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a:spLocks noGrp="1"/>
          </p:cNvSpPr>
          <p:nvPr>
            <p:ph type="subTitle" idx="1"/>
          </p:nvPr>
        </p:nvSpPr>
        <p:spPr>
          <a:xfrm>
            <a:off x="0" y="0"/>
            <a:ext cx="9144000" cy="762000"/>
          </a:xfrm>
        </p:spPr>
        <p:txBody>
          <a:bodyPr>
            <a:normAutofit/>
          </a:bodyPr>
          <a:lstStyle/>
          <a:p>
            <a:r>
              <a:rPr lang="en-US" dirty="0"/>
              <a:t>What was the first item sold on eBay?</a:t>
            </a:r>
          </a:p>
        </p:txBody>
      </p:sp>
    </p:spTree>
    <p:extLst>
      <p:ext uri="{BB962C8B-B14F-4D97-AF65-F5344CB8AC3E}">
        <p14:creationId xmlns:p14="http://schemas.microsoft.com/office/powerpoint/2010/main" val="17355979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ichardsED\Desktop\images.jpg"/>
          <p:cNvPicPr>
            <a:picLocks noChangeAspect="1" noChangeArrowheads="1"/>
          </p:cNvPicPr>
          <p:nvPr/>
        </p:nvPicPr>
        <p:blipFill rotWithShape="1">
          <a:blip r:embed="rId2">
            <a:extLst>
              <a:ext uri="{28A0092B-C50C-407E-A947-70E740481C1C}">
                <a14:useLocalDpi xmlns:a14="http://schemas.microsoft.com/office/drawing/2010/main" val="0"/>
              </a:ext>
            </a:extLst>
          </a:blip>
          <a:srcRect t="21154" b="8634"/>
          <a:stretch/>
        </p:blipFill>
        <p:spPr bwMode="auto">
          <a:xfrm>
            <a:off x="2667000" y="1676400"/>
            <a:ext cx="4191000" cy="4119614"/>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a:spLocks noGrp="1"/>
          </p:cNvSpPr>
          <p:nvPr>
            <p:ph type="subTitle" idx="1"/>
          </p:nvPr>
        </p:nvSpPr>
        <p:spPr>
          <a:xfrm>
            <a:off x="0" y="0"/>
            <a:ext cx="9144000" cy="762000"/>
          </a:xfrm>
        </p:spPr>
        <p:txBody>
          <a:bodyPr>
            <a:normAutofit/>
          </a:bodyPr>
          <a:lstStyle/>
          <a:p>
            <a:r>
              <a:rPr lang="en-US" dirty="0"/>
              <a:t>Something unique about all tongues?</a:t>
            </a:r>
          </a:p>
        </p:txBody>
      </p:sp>
    </p:spTree>
    <p:extLst>
      <p:ext uri="{BB962C8B-B14F-4D97-AF65-F5344CB8AC3E}">
        <p14:creationId xmlns:p14="http://schemas.microsoft.com/office/powerpoint/2010/main" val="6742690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0" y="0"/>
            <a:ext cx="9144000" cy="762000"/>
          </a:xfrm>
        </p:spPr>
        <p:txBody>
          <a:bodyPr>
            <a:normAutofit/>
          </a:bodyPr>
          <a:lstStyle/>
          <a:p>
            <a:r>
              <a:rPr lang="en-US" dirty="0"/>
              <a:t>Walt Disney had one fear….</a:t>
            </a:r>
          </a:p>
        </p:txBody>
      </p:sp>
      <p:pic>
        <p:nvPicPr>
          <p:cNvPr id="4098" name="Picture 2" descr="C:\Users\RichardsED\Desktop\did-you-know-635.jpg"/>
          <p:cNvPicPr>
            <a:picLocks noChangeAspect="1" noChangeArrowheads="1"/>
          </p:cNvPicPr>
          <p:nvPr/>
        </p:nvPicPr>
        <p:blipFill rotWithShape="1">
          <a:blip r:embed="rId2">
            <a:extLst>
              <a:ext uri="{28A0092B-C50C-407E-A947-70E740481C1C}">
                <a14:useLocalDpi xmlns:a14="http://schemas.microsoft.com/office/drawing/2010/main" val="0"/>
              </a:ext>
            </a:extLst>
          </a:blip>
          <a:srcRect t="11137" b="9320"/>
          <a:stretch/>
        </p:blipFill>
        <p:spPr bwMode="auto">
          <a:xfrm>
            <a:off x="1752600" y="1047404"/>
            <a:ext cx="5715000" cy="5303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939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0" y="0"/>
            <a:ext cx="9144000" cy="762000"/>
          </a:xfrm>
        </p:spPr>
        <p:txBody>
          <a:bodyPr>
            <a:normAutofit/>
          </a:bodyPr>
          <a:lstStyle/>
          <a:p>
            <a:r>
              <a:rPr lang="en-US" dirty="0"/>
              <a:t>Coke </a:t>
            </a:r>
            <a:r>
              <a:rPr lang="en-US" dirty="0" err="1"/>
              <a:t>vs</a:t>
            </a:r>
            <a:r>
              <a:rPr lang="en-US" dirty="0"/>
              <a:t> Diet Coke</a:t>
            </a:r>
          </a:p>
        </p:txBody>
      </p:sp>
      <p:pic>
        <p:nvPicPr>
          <p:cNvPr id="5122" name="Picture 2" descr="C:\Users\RichardsED\Desktop\cvwvc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 y="1219199"/>
            <a:ext cx="9130145" cy="4594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765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0" y="0"/>
            <a:ext cx="9144000" cy="762000"/>
          </a:xfrm>
        </p:spPr>
        <p:txBody>
          <a:bodyPr>
            <a:normAutofit/>
          </a:bodyPr>
          <a:lstStyle/>
          <a:p>
            <a:r>
              <a:rPr lang="en-US" dirty="0" err="1"/>
              <a:t>Gangum</a:t>
            </a:r>
            <a:r>
              <a:rPr lang="en-US" dirty="0"/>
              <a:t> Style</a:t>
            </a:r>
          </a:p>
        </p:txBody>
      </p:sp>
      <p:pic>
        <p:nvPicPr>
          <p:cNvPr id="7170" name="Picture 2" descr="C:\Users\RichardsED\Desktop\asdvcwae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2999"/>
            <a:ext cx="9144000" cy="4601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8929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0" y="0"/>
            <a:ext cx="9144000" cy="762000"/>
          </a:xfrm>
        </p:spPr>
        <p:txBody>
          <a:bodyPr>
            <a:normAutofit/>
          </a:bodyPr>
          <a:lstStyle/>
          <a:p>
            <a:r>
              <a:rPr lang="en-US" dirty="0"/>
              <a:t>Alexander the Great</a:t>
            </a:r>
          </a:p>
        </p:txBody>
      </p:sp>
      <p:pic>
        <p:nvPicPr>
          <p:cNvPr id="9218" name="Picture 2" descr="C:\Users\RichardsED\Desktop\asewav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4" y="1371600"/>
            <a:ext cx="9110345" cy="4584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5214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0" y="0"/>
            <a:ext cx="9144000" cy="762000"/>
          </a:xfrm>
        </p:spPr>
        <p:txBody>
          <a:bodyPr>
            <a:normAutofit/>
          </a:bodyPr>
          <a:lstStyle/>
          <a:p>
            <a:r>
              <a:rPr lang="en-US" dirty="0"/>
              <a:t>How many ants are in the world?</a:t>
            </a:r>
          </a:p>
        </p:txBody>
      </p:sp>
      <p:pic>
        <p:nvPicPr>
          <p:cNvPr id="10242" name="Picture 2" descr="C:\Users\RichardsED\Desktop\asdfasdfas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2194"/>
            <a:ext cx="9204980" cy="4631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1340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0" y="0"/>
            <a:ext cx="9144000" cy="762000"/>
          </a:xfrm>
        </p:spPr>
        <p:txBody>
          <a:bodyPr>
            <a:normAutofit/>
          </a:bodyPr>
          <a:lstStyle/>
          <a:p>
            <a:r>
              <a:rPr lang="en-US" dirty="0"/>
              <a:t>How many Americans are homeless?</a:t>
            </a:r>
          </a:p>
        </p:txBody>
      </p:sp>
      <p:pic>
        <p:nvPicPr>
          <p:cNvPr id="12290" name="Picture 2" descr="C:\Users\RichardsED\Desktop\asdfad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 y="914400"/>
            <a:ext cx="9086127"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6058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0" y="0"/>
            <a:ext cx="9144000" cy="762000"/>
          </a:xfrm>
        </p:spPr>
        <p:txBody>
          <a:bodyPr>
            <a:normAutofit/>
          </a:bodyPr>
          <a:lstStyle/>
          <a:p>
            <a:r>
              <a:rPr lang="en-US" dirty="0"/>
              <a:t>What would happen if you ate a Polar Bear?</a:t>
            </a:r>
          </a:p>
        </p:txBody>
      </p:sp>
      <p:pic>
        <p:nvPicPr>
          <p:cNvPr id="14338" name="Picture 2" descr="C:\Users\RichardsED\Desktop\asdf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237562"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9437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922"/>
            <a:ext cx="9144000" cy="1143000"/>
          </a:xfrm>
        </p:spPr>
        <p:txBody>
          <a:bodyPr>
            <a:normAutofit/>
          </a:bodyPr>
          <a:lstStyle/>
          <a:p>
            <a:r>
              <a:rPr lang="en-US" cap="small" dirty="0">
                <a:latin typeface="Aharoni" panose="02010803020104030203" pitchFamily="2" charset="-79"/>
                <a:cs typeface="Aharoni" panose="02010803020104030203" pitchFamily="2" charset="-79"/>
              </a:rPr>
              <a:t>Something New </a:t>
            </a:r>
            <a:r>
              <a:rPr lang="en-US" cap="small" dirty="0">
                <a:solidFill>
                  <a:schemeClr val="tx1">
                    <a:lumMod val="50000"/>
                    <a:lumOff val="50000"/>
                  </a:schemeClr>
                </a:solidFill>
                <a:latin typeface="Aharoni" panose="02010803020104030203" pitchFamily="2" charset="-79"/>
                <a:cs typeface="Aharoni" panose="02010803020104030203" pitchFamily="2" charset="-79"/>
              </a:rPr>
              <a:t>In the Scriptures</a:t>
            </a:r>
          </a:p>
        </p:txBody>
      </p:sp>
      <p:sp>
        <p:nvSpPr>
          <p:cNvPr id="6" name="Rectangle 5"/>
          <p:cNvSpPr/>
          <p:nvPr/>
        </p:nvSpPr>
        <p:spPr>
          <a:xfrm>
            <a:off x="-68862" y="3200400"/>
            <a:ext cx="9181531" cy="3354765"/>
          </a:xfrm>
          <a:prstGeom prst="rect">
            <a:avLst/>
          </a:prstGeom>
        </p:spPr>
        <p:txBody>
          <a:bodyPr wrap="square">
            <a:spAutoFit/>
          </a:bodyPr>
          <a:lstStyle/>
          <a:p>
            <a:pPr algn="ctr"/>
            <a:r>
              <a:rPr lang="en-US" sz="3200" dirty="0"/>
              <a:t>Search your assigned block of scripture.  Share something that others may not have known about…</a:t>
            </a:r>
          </a:p>
          <a:p>
            <a:pPr marL="457200" indent="-457200" algn="ctr">
              <a:buFont typeface="Arial" panose="020B0604020202020204" pitchFamily="34" charset="0"/>
              <a:buChar char="•"/>
            </a:pPr>
            <a:r>
              <a:rPr lang="en-US" sz="3200" dirty="0"/>
              <a:t>The Context</a:t>
            </a:r>
          </a:p>
          <a:p>
            <a:pPr marL="457200" indent="-457200" algn="ctr">
              <a:buFont typeface="Arial" panose="020B0604020202020204" pitchFamily="34" charset="0"/>
              <a:buChar char="•"/>
            </a:pPr>
            <a:r>
              <a:rPr lang="en-US" sz="3200" dirty="0"/>
              <a:t>A Doctrine or Principle</a:t>
            </a:r>
          </a:p>
          <a:p>
            <a:pPr algn="ctr"/>
            <a:r>
              <a:rPr lang="en-US" sz="2000" dirty="0"/>
              <a:t>Or </a:t>
            </a:r>
          </a:p>
          <a:p>
            <a:pPr marL="457200" indent="-457200" algn="ctr">
              <a:buFont typeface="Arial" panose="020B0604020202020204" pitchFamily="34" charset="0"/>
              <a:buChar char="•"/>
            </a:pPr>
            <a:r>
              <a:rPr lang="en-US" sz="3200" dirty="0"/>
              <a:t>An Application </a:t>
            </a:r>
          </a:p>
          <a:p>
            <a:pPr algn="ctr"/>
            <a:r>
              <a:rPr lang="en-US" sz="3200"/>
              <a:t>Found within </a:t>
            </a:r>
            <a:r>
              <a:rPr lang="en-US" sz="3200" dirty="0"/>
              <a:t>your scripture passage. </a:t>
            </a:r>
          </a:p>
        </p:txBody>
      </p:sp>
      <p:sp>
        <p:nvSpPr>
          <p:cNvPr id="7" name="Rectangle 6"/>
          <p:cNvSpPr/>
          <p:nvPr/>
        </p:nvSpPr>
        <p:spPr>
          <a:xfrm>
            <a:off x="2235904" y="1265030"/>
            <a:ext cx="4572000" cy="1754327"/>
          </a:xfrm>
          <a:prstGeom prst="rect">
            <a:avLst/>
          </a:prstGeom>
        </p:spPr>
        <p:txBody>
          <a:bodyPr>
            <a:spAutoFit/>
          </a:bodyPr>
          <a:lstStyle/>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p:txBody>
      </p:sp>
      <p:pic>
        <p:nvPicPr>
          <p:cNvPr id="10" name="Picture 2" descr="C:\Users\RichardsED\Desktop\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947460"/>
            <a:ext cx="2107496" cy="2100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99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89504" y="198885"/>
            <a:ext cx="6136717" cy="5047536"/>
          </a:xfrm>
          <a:prstGeom prst="rect">
            <a:avLst/>
          </a:prstGeom>
        </p:spPr>
        <p:txBody>
          <a:bodyPr wrap="square">
            <a:spAutoFit/>
          </a:bodyPr>
          <a:lstStyle/>
          <a:p>
            <a:pPr fontAlgn="base"/>
            <a:r>
              <a:rPr lang="en-US" sz="2400" dirty="0"/>
              <a:t>	“What we’re asking is for the missionary to prepare an outline [lesson plan] during personal and companion study, personalized for who will be taught that day” </a:t>
            </a:r>
            <a:r>
              <a:rPr lang="en-US" sz="1600" dirty="0"/>
              <a:t>(in “Be One of the Greatest,” </a:t>
            </a:r>
            <a:r>
              <a:rPr lang="en-US" sz="1600" i="1" dirty="0"/>
              <a:t>New Era,</a:t>
            </a:r>
            <a:r>
              <a:rPr lang="en-US" sz="1600" dirty="0"/>
              <a:t> Mar. 2004, 14). </a:t>
            </a:r>
          </a:p>
          <a:p>
            <a:pPr fontAlgn="base"/>
            <a:r>
              <a:rPr lang="en-US" sz="2400" dirty="0"/>
              <a:t>	“Missionaries prepare outlines to plan how they are going to teach an investigator according to his or her needs. The outline [lesson plan] helps the missionaries conceive the presentation in their own minds. If the presentation is well conceived, it is clear, and then the words will come easily as missionaries teach by the Spirit” </a:t>
            </a:r>
            <a:r>
              <a:rPr lang="en-US" dirty="0"/>
              <a:t>(Elder Charles Didier, “Teaching from the Heart,” </a:t>
            </a:r>
            <a:r>
              <a:rPr lang="en-US" i="1" dirty="0"/>
              <a:t>Ensign,</a:t>
            </a:r>
            <a:r>
              <a:rPr lang="en-US" dirty="0"/>
              <a:t> June 2004, 8).</a:t>
            </a:r>
          </a:p>
        </p:txBody>
      </p:sp>
      <p:pic>
        <p:nvPicPr>
          <p:cNvPr id="2050" name="Picture 2" descr="http://www.mormonhaven.com/mormon_missiona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010" y="585216"/>
            <a:ext cx="2691494" cy="35791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5282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1679321"/>
            <a:ext cx="3746696" cy="5178679"/>
          </a:xfrm>
          <a:prstGeom prst="rect">
            <a:avLst/>
          </a:prstGeom>
        </p:spPr>
      </p:pic>
      <p:sp>
        <p:nvSpPr>
          <p:cNvPr id="2" name="Title 1"/>
          <p:cNvSpPr>
            <a:spLocks noGrp="1"/>
          </p:cNvSpPr>
          <p:nvPr>
            <p:ph type="ctrTitle"/>
          </p:nvPr>
        </p:nvSpPr>
        <p:spPr>
          <a:xfrm>
            <a:off x="685800" y="701678"/>
            <a:ext cx="7772400" cy="1470025"/>
          </a:xfrm>
        </p:spPr>
        <p:txBody>
          <a:bodyPr>
            <a:normAutofit fontScale="90000"/>
          </a:bodyPr>
          <a:lstStyle/>
          <a:p>
            <a:r>
              <a:rPr lang="en-US" sz="7200" dirty="0">
                <a:latin typeface="Britannic Bold"/>
                <a:cs typeface="Britannic Bold"/>
              </a:rPr>
              <a:t>14: mormon.org chat</a:t>
            </a:r>
          </a:p>
        </p:txBody>
      </p:sp>
      <p:sp>
        <p:nvSpPr>
          <p:cNvPr id="3" name="Subtitle 2"/>
          <p:cNvSpPr>
            <a:spLocks noGrp="1"/>
          </p:cNvSpPr>
          <p:nvPr>
            <p:ph type="subTitle" idx="1"/>
          </p:nvPr>
        </p:nvSpPr>
        <p:spPr>
          <a:xfrm>
            <a:off x="4061714" y="4569557"/>
            <a:ext cx="5346860" cy="1752600"/>
          </a:xfrm>
        </p:spPr>
        <p:txBody>
          <a:bodyPr>
            <a:normAutofit/>
          </a:bodyPr>
          <a:lstStyle/>
          <a:p>
            <a:r>
              <a:rPr lang="en-US" sz="2400" dirty="0"/>
              <a:t>Teaching Templates for </a:t>
            </a:r>
          </a:p>
          <a:p>
            <a:r>
              <a:rPr lang="en-US" sz="2400" dirty="0"/>
              <a:t>The Basic Pattern Outcomes</a:t>
            </a:r>
          </a:p>
        </p:txBody>
      </p:sp>
    </p:spTree>
    <p:extLst>
      <p:ext uri="{BB962C8B-B14F-4D97-AF65-F5344CB8AC3E}">
        <p14:creationId xmlns:p14="http://schemas.microsoft.com/office/powerpoint/2010/main" val="15029328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
            <a:ext cx="9144000" cy="1470025"/>
          </a:xfrm>
        </p:spPr>
        <p:txBody>
          <a:bodyPr>
            <a:normAutofit fontScale="90000"/>
          </a:bodyPr>
          <a:lstStyle/>
          <a:p>
            <a:r>
              <a:rPr lang="en-US" dirty="0"/>
              <a:t>What can I do to prepare most effectively to serve as a full time missionary?</a:t>
            </a:r>
          </a:p>
        </p:txBody>
      </p:sp>
      <p:pic>
        <p:nvPicPr>
          <p:cNvPr id="4" name="Picture 2" descr="http://media.ldscdn.org/images/media-library/missionary/missionaries-tracting-37783-wallpaper.jpg"/>
          <p:cNvPicPr>
            <a:picLocks noChangeAspect="1" noChangeArrowheads="1"/>
          </p:cNvPicPr>
          <p:nvPr/>
        </p:nvPicPr>
        <p:blipFill>
          <a:blip r:embed="rId2"/>
          <a:srcRect/>
          <a:stretch>
            <a:fillRect/>
          </a:stretch>
        </p:blipFill>
        <p:spPr bwMode="auto">
          <a:xfrm>
            <a:off x="2971800" y="2286000"/>
            <a:ext cx="3259138" cy="4267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5942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22746" y="6553199"/>
            <a:ext cx="9166746" cy="293427"/>
          </a:xfrm>
        </p:spPr>
        <p:txBody>
          <a:bodyPr>
            <a:normAutofit fontScale="85000" lnSpcReduction="20000"/>
          </a:bodyPr>
          <a:lstStyle/>
          <a:p>
            <a:r>
              <a:rPr lang="en-US" sz="1800" dirty="0">
                <a:hlinkClick r:id="rId2"/>
              </a:rPr>
              <a:t>http://www.youtube.com/watch?v=Z0xg-U_TApI</a:t>
            </a:r>
            <a:r>
              <a:rPr lang="en-US" sz="1800" dirty="0"/>
              <a:t> (Elder </a:t>
            </a:r>
            <a:r>
              <a:rPr lang="en-US" sz="1800" dirty="0" err="1"/>
              <a:t>Bednar</a:t>
            </a:r>
            <a:r>
              <a:rPr lang="en-US" sz="1800" dirty="0"/>
              <a:t> Becoming a </a:t>
            </a:r>
            <a:r>
              <a:rPr lang="en-US" sz="1800" dirty="0" err="1"/>
              <a:t>Misionary</a:t>
            </a:r>
            <a:r>
              <a:rPr lang="en-US" sz="1800" dirty="0"/>
              <a:t>)</a:t>
            </a:r>
          </a:p>
        </p:txBody>
      </p:sp>
      <p:sp>
        <p:nvSpPr>
          <p:cNvPr id="6" name="Title 1"/>
          <p:cNvSpPr txBox="1">
            <a:spLocks/>
          </p:cNvSpPr>
          <p:nvPr/>
        </p:nvSpPr>
        <p:spPr>
          <a:xfrm>
            <a:off x="0" y="304800"/>
            <a:ext cx="9144000" cy="1470025"/>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What can I do to prepare most effectively to serve as a full time missionary?</a:t>
            </a:r>
            <a:endParaRPr lang="en-US" dirty="0"/>
          </a:p>
        </p:txBody>
      </p:sp>
      <p:sp>
        <p:nvSpPr>
          <p:cNvPr id="2" name="Rectangle 1"/>
          <p:cNvSpPr/>
          <p:nvPr/>
        </p:nvSpPr>
        <p:spPr>
          <a:xfrm>
            <a:off x="2442949" y="1802838"/>
            <a:ext cx="6678304" cy="3970318"/>
          </a:xfrm>
          <a:prstGeom prst="rect">
            <a:avLst/>
          </a:prstGeom>
        </p:spPr>
        <p:txBody>
          <a:bodyPr wrap="square">
            <a:spAutoFit/>
          </a:bodyPr>
          <a:lstStyle/>
          <a:p>
            <a:pPr fontAlgn="base"/>
            <a:r>
              <a:rPr lang="en-US" dirty="0"/>
              <a:t>	One of the questions I am asked most frequently by young men is this: “What can I do to prepare most effectively to serve as a full-time missionary?” The single most important thing you can do to prepare for a call to serve is to </a:t>
            </a:r>
            <a:r>
              <a:rPr lang="en-US" i="1" dirty="0"/>
              <a:t>become</a:t>
            </a:r>
            <a:r>
              <a:rPr lang="en-US" dirty="0"/>
              <a:t> a missionary long before you go on a mission. </a:t>
            </a:r>
          </a:p>
          <a:p>
            <a:pPr fontAlgn="base"/>
            <a:r>
              <a:rPr lang="en-US" dirty="0"/>
              <a:t>	In our customary Church vocabulary, we often speak of </a:t>
            </a:r>
            <a:r>
              <a:rPr lang="en-US" i="1" dirty="0"/>
              <a:t>going</a:t>
            </a:r>
            <a:r>
              <a:rPr lang="en-US" dirty="0"/>
              <a:t> to church, </a:t>
            </a:r>
            <a:r>
              <a:rPr lang="en-US" i="1" dirty="0"/>
              <a:t>going</a:t>
            </a:r>
            <a:r>
              <a:rPr lang="en-US" dirty="0"/>
              <a:t> to the temple, and </a:t>
            </a:r>
            <a:r>
              <a:rPr lang="en-US" i="1" dirty="0"/>
              <a:t>going</a:t>
            </a:r>
            <a:r>
              <a:rPr lang="en-US" dirty="0"/>
              <a:t> on a mission. Let me be so bold as to suggest that our rather routine emphasis on </a:t>
            </a:r>
            <a:r>
              <a:rPr lang="en-US" i="1" dirty="0"/>
              <a:t>going</a:t>
            </a:r>
            <a:r>
              <a:rPr lang="en-US" dirty="0"/>
              <a:t> misses the mark.</a:t>
            </a:r>
          </a:p>
          <a:p>
            <a:pPr fontAlgn="base"/>
            <a:r>
              <a:rPr lang="en-US" dirty="0"/>
              <a:t>	My earnest hope for each of you young men is that you will not simply go on a mission—but that you will become missionaries long before you submit your mission papers, long before you receive a call to serve, long before you are set apart by your stake president, and long before you enter the MTC.</a:t>
            </a:r>
          </a:p>
        </p:txBody>
      </p:sp>
      <p:sp>
        <p:nvSpPr>
          <p:cNvPr id="3" name="AutoShape 2" descr="data:image/jpeg;base64,/9j/4AAQSkZJRgABAQAAAQABAAD/2wCEAAkGBxASERUUEhESFBQXEBQUFBUUFhUYFRUUFBgXFhUcFRcYHCggGRolHRQYJDEhJSkrLi4uFx82ODMsNyotLi0BCgoKDg0OGhAQGywkICUsLCwsLCwsKywsLC8sLCwsLCwsLCwsLCwsLCwsLCwsLCwsLCwsLCwsLCwsLCwsLCwsLP/AABEIAPEA0gMBIgACEQEDEQH/xAAcAAABBQEBAQAAAAAAAAAAAAAAAwQFBgcCAQj/xABMEAACAQIDBAcDCAUHDAMAAAABAgMAEQQSIQUGMUEHEyIyUWFxgaGxFCNCUoKRwdFykrKz4RYkNGJjc3QVJTM1Q1NUg5OiwvBEo/H/xAAZAQADAQEBAAAAAAAAAAAAAAAAAQIDBAX/xAArEQACAgEDBAEBCQEAAAAAAAAAAQIRAxIhMQQTQVFxsRQiMmGBkaHR8MH/2gAMAwEAAhEDEQA/ANoJrwuK4la1M1DvcjKBcjUnl7Kzqxj7rBR1oph8ll+sn3n8qPksv1k9/wCVPSwtD/rBR1gph8ll+snv/Kj5LL9ZPf8AlRpYWP8ArBR1gph8ll+snv8Ayo+Sy/WT3/lRpYWP+sFHWimHyWX6ye/8qPksv1k9/wCVGlhY/wCsFHWCmHyWX6ye/wDKj5LL9ZPf+VFMLH/WCjrBTD5NL9ZPf+VR+3Md8khaaU3ReOQEt7AbUaWFk/1go6wVR9gb5wYxykXWAgXOdQBb2ManxI3iPfRTAmetFHWCogM/iPfXoz+I99FAS3WCjrBUUFk8V9/5V7lk8V9/5UUBKdYKOsFReST6y+/8q9EUn1l9/wCVFASfWijrRUb1Mn1l9/5V71Ev1l9/5UUBIiQV0DUcI5BrdT7T+VOcLLcCkMc0UUUAN8VwpLZvc+03xpTF8KT2Z3PtN8aqBLHVFe0VoSeUV7RQB5RXtN8fjY4YzJIwVVGp/ADmaQxeis02n0kykkQRKqj6T9pvLTgPTWoxekXGA3LKR4ZFt8KnWh6Wa9RVE2N0ixvYTrlubZ1BsPUeFXiCZXUMjBlIuGBuCPI007E00dVUulE/5ul9B8RVuNU/pU/1dL9n9oUxGe9Ew/nEn92Pia1dayvokHz8v6A/GtVUVL5LR2tKrSYFKpSA6UV1XgroCgArta8FdAUAdAV7avBXVAHj8D6Gm2zT2R6CnT8D6GmmzO6PQUmBJUUUUhjbF8KT2Z3Ptt8aUxfCk9mdz7bfGqgSx3RRRWhIUUUUAFZ10jYxpJViU9mPVhyzHX4W99aLWT71YgLjJgf94T8DUT4KjyQCYPOxFiSSAPxqxxborlueNqS2E6BrntGxsAOHhVuWS6g2tWDOvHFFdw+7aroLVZdhwSYYp2rxO2VhwyMe6fQmw9opCNwG41JIQ8bDyP8AClF7mmTGq4Jyqd0rf6uk9U/aFW+JiVBPEqCfaKp3Sz/q5/0k/aFdR55ReiQfPS/oL+NaotZb0Rj52b9FfxrUlqWUhQUoorgClFFIZ0BXYrwCuhQB6K6FeCuhQB0K9ArwV0KAOZOB9DTTZndHoKePwPoaZ7M7o9BSYiSooopDG2L4Unszufbb40pi+FJ7M7n22+NVEljuiiirJCiiimAVnm8ex4ZcVK7i13y3z2JIUDQflWh1Vt7MNGkkc7kgZggIFwJG7pbTS9rA+JtzFZZb07G/T6dVSIbYuyVhuD46eY5E+dG1MPKx0cqo5C+vrbWl4pc9zfnXTYvKDfX8K52zujBLYr+y9kzCYMW/Sy5gh9jEmppdmTHFBs4EVhYdrThcC2n3+VNcTjpQbxlAeADAm3mbEXqW2NipiFL5SWYggC1m0A9nGhLyNx2qy52qldLZ/wA3P+mn7Qq61SOl7/V7f3iftCuw8opvRGPnJvRfxrUVFZh0RDtTei1pympfJSFVpQVwtdrSGdiuwK5FdCgDoV0BXleigDqva8FdUAcycD6GmezO6PQU9k4H0NMtmd0egpMRJUUUUhjbF8KT2Z3Ptt8aUxfCk9mdz7bfGqgSx3RRRWhIUUUUAFJYvDJKjRuLqwsR7wR5g2PspWk551QZmIAzKuvNnYKoHmSwHtpAUXFHqnYeBIPsNtabvMDqLG+v3U52urZ3LixLG49ar8uEfQq1ta4vJ6qe1jp9kxN2gHueNpGGvpwq07s7MVHUjNftE5nLD7jw1tVNwOHnZlAYgE6G3IczWmbD2eIox22diBdjbS+tgBwFawVsjNlqFEjVG6Xz/m8/3qftCrzVE6YT/MP+anxroPOKp0RDWb7NaaorM+iIf6b2VpqVLKQqtKCk1pUUhgopQVyBXYoA6FeivBXQoA9r2vK6oA5k4H0NMtmd0egp8/A+hpjszuj0FJgSVFFFIBti+FJ7M7n22+NKYvhSezO59tvjVQJY7r2vK9rQkK8rieZUUs7KqgXLMQAB5k1nm8nSvh4rphEM78M7XWIen0n9w86ANBxWJjiQvI6oii7M5AUDzJrFt7OkIz4yFoyRhcPiI5ANbyZGGZ2Hpew5X8ap2395cVjJLzzM/MJwRf0VGg+NRt6pIR9TY/ARYhBfUWBVhxsdRY8xrVO2xsSWG576cmHK/wBYcvhT3or2z8o2fErHtxAxHzCd325bVbMVOkaO79xUZm/RUEn3Csp41I1x5pQ+Cqbu4LrJGH0VADEcvIHxPwqG353mxOz9pARFTFLhY36tx2TIjOjWI1U5Qg08BU9uLvBBMuRJY2zO7pkXLlBs+VhzIDaHmFPhUN017MD4dMQB2oWW5/qObMPeD9mnDHo2YZMvcdnuzelfCtYYiGSE82X5xPdZvcaadJ23MLicAOonjk+dQkKe0Bfmp7Q9orIPlgYkAH22pSI1ppT4MzReiL/beorS0rEN1t5nwbEiNXVu8O6fYf4VsWx9ox4iFJozdHUML8R4g+YOlZyi0WmSS0qtIIaVU1IxUV2K4WuxQB0K6FciuhQB6K9FFeigDmTgfQ/CmOzO6PQU/k7p9D8KYbM7o9BSYElRRRSAbYvhTHDbTgiXLJKiNdjZmANiSL6+hp9i+FYp0oQBsYhIH9GUf/bNVREzZBtrCn/bx/rCq9vhv/hsGlo7TTMt1UHsAcLuw5eQ1PlxrDfki+A+6m2KIBsOVaLclkjt/ebF4xrzzMwvcINI1/RQae06+dQ7Gki1jSg4VYhJLNrbUH30rTWI2c+BpzSQGpdCO0Rnnw7cwsyeIYdlv/GtS23rCQbWJGe/ArfWsD6NMYItpQX0Dloj9sdn/uC1uO9OGeXCSRobMxRL+AZgGPsBJorcChdHAQtiZEQRwJPGsPEkkCxbMdbm404Vo28GAXFYaWJuEkRX2kdkj21mO2MZmxUGz8ILJHJGHy82QhrE+CAFj52rUtmzB49CDYsvtUkEfeCKqargSf8AP0PmCHZrqXZmAKOysljfslVOvjdj+rSsQs1WffrA9TtDEqNFkVZ1Hhm73/dG1Vj8jSiB03ZcCtG6INo/NSQE91s6Dyvlf35fvrOMQboG5g2NTO5u0/k+ID8gzBrc0bUj3+6nJWhpm6q1LI1UZOkPBeLfcacJ0h4H65+41gWXdDSoNUqPpCwH+99xp1Hv/s7/AH6ikBba9FVlN+tnH/5CffUtsjbeHxN+pkV8vGxvagZJ17Xle0AeSd0+h+FMNmd0egp/J3T6H4Uw2Z3R6CkwJKiiikA2xfCsa6Sv6Wn+GX97NWy4vhWNdJZ/naf4Zf3s1OIip1EYg3J9amL1Cz6k1rEliSQOxyqrOTwVQWY+gGprhJCDlIIIJBB0II43B4GpbdTGSQYyF0PF8nskBT/yqx9IGzpJ5sPPDCzNKjRyGNSc0sZGXNb6WVuJ5L5UnKpUWsdwcvRRJF19tLqdKcbU2TiMMwXERNExXMoa2o8QQSDTSGrRmxxhpzG6uveRlceqkEfCvpjaGOL4F5obFmwhljvwzZM639tfMdb90XYzr9lRq2pQyQMPIE5R+oy0CKjujGMHg5doS6yyDLAG4tnOh9XbU+Qq1dE7TfJ2MhuHleRL8SrHU+1sx9tVHbkp2hjo8HDpDCShK8Bl0lb2DsDzJqdw23su2IcPCD1MULwMF4ZrKST5LlRfVjWkkq+PqG/6vf4Xj/fBE9LOBdcbHKTeOROrW690i+YZuBBzE2OvHlWdAG+vG+tbX0zQ32eH5piIm+8lD+1WNYrv38Tm9jaj41EQG+F1zL4j317hms3rb8vwpOEkNe9E5Cup5Zfff+NUB4Xvr48fUcf/AHzrgtSWEa8ZP9p8Qfyr0msWWjvNRnpOikMXR61XoYP+m9VrJAa1nopDYdGaUFetZcg+kRyNuQpSaS3KhFydI1da7FJrSgpCOZe6fQ/CmGzO6PQVISd0+h+FR+zO6PQUmBJUUUUgG2L4VjHSYf54n+GX97NWz4vhWLdJ39MT/DL+9mpxEVSWQBT6VEPrUhie77aYsvhW0eCWPt2VvjMP/iIz9zA/hWuYvETZjFh16tGuzOQQl7ePibcqyrdV1XGQ5uGc3PnlbL7AbVouLxBlsDOsaXGljcg6cNDz1rDN+JI6+m2i2RO1xs+O3y6STFtZgvaZFTNbMIVU3vcDVifZwrNZwV0sQQeB0I9fOtNx00OEYSQYJ5JXJKvlaU8eCnURgcANNPGqVvc+LeYS4qIxtIgy905lTS9wdTrrz4VWN+CM6T3/AN+5EKeda30HY8BMTEeTpKPaCp/YFY/A3L7qu/Rdj+rxbLf/AEkJX2ggj3Xrbwcxb5QmzIsTiNDPiMRIIR4KzsYx6AXc1G7Ey4HAtjZdZZnVYs3eKk5r/a7TnyApfebZUuL2qkDE9SkKObcFjbv/AGmK5fSm+2WG09oJh4/6PCCDbhlWwkI9TlQe2tVxa+F8+Rfk/l/HhF06TSJNlyEagxZx9khhWIyNdUJ+oPxA9wFbPtbExT7NYRkFUeTDm3AZcyW9wrExfq0JH0be0a/Ais1s6DlDeDjevNqN3ByOa/urnDnSm+1XuEuban8KfgY7wZBUroPD2cKRvTCAgG4JI5//AKaelweBuPurN7jR7evVBJAAJJNgBqSTwtXmXzH31YNwoQ+PhFr2LPr4opI99qlraylu6LxunuXHh1WSdQ85FwDYrF6DgW/rcuXnadnQRpMZZe1YArYaZuZt5C2tKxprdjXkpABPLwrnbt2z0FFRjpQ6xm8gJyRWvftMx7o8/CrHhnzIpve6g38biqLsbAJiZMjklYyHZY9I7fRVjbW/s4VfgKuNvc58yjGoo8k7p/RPwqP2Z3R6CpCTun0PwqP2Z3R6CqZgSVFFFIBti+FUfb27+HxEoeVSWEeXQngHc/8AkavGL4VW8Se2P0W/aasszajsaYknLcy7frZmGw8KdUpztIQATxVRrx8yKo6Ke8xu3lwHp+dT2/OPMmOkW/ZjtGPYLt/3E1W3eujCmoKzLJWp0KI4zAm9swJtxtfW1X3GCVVzHqnUqCGF8zjgAVtx5WBrOg1X/c3C4qYwyOl4EzWa69op2V7N76G59VFGRR5kPHKUfwkP/LeVRaCJEFhYka6ad0enjUJtDaU07ZpXLEaDwAPGw5VMydH+0M7BI48uY5byKDlucunpaux0e7R+rCP+Z/CoU8UfK/cqXdlzZVXaxvVh3NxAXHYcngZlU+j9n8aer0cbQbS+HHrI34JTzZ/Rzj0YHrMOCrBl7T8Qbj6HlVd/H7J7U/Rdt/d4Vw/XImkzokavzVLMWN/6oJt5sKg8KP8AJuzmkPZxOJACX4oljb9VSWPmRVj2tsKPESo8vKfrGX6ygGy+l8pPpTDbm7kmLxaySSr1KZQsQBvkGrC/C7EC/kKtdVjSvVvwv7F2ZcVty/6HG4eypF2dLEx7eIV5oUPIhQF9pygn1rL8VMiw9oMM0cRTTUOOyQRy0LVrr4Oc46HECVVjhGUQ5TqGFnu17XItbTTLVZ21uF17MflGQGR2AEd7BnLgd4cL2rOfU4U/uv6jWHI92ijYTZXYzZwfEDl7f4V7JsISjSQi3lprV2To8xQQdXjUAI5wXP35/wAKSh6Pdor3cbC3kY7e6xpfaIey+zL0UKbdqde6Vf22PvplNg5kPaRh7NK00bpbUH/ByeJDvGfuykV0d2sdzhU+SyIw99qazQ9k9p+jMIoZGuVjkYDiVRmA9SBpV86L93secQuIWAiLq2XPJ2AQ1tUB1bu8bW141P7I2Fi4nzASQ8yY3tcjxVWs3tvXeB3v3gjkdZcB10eYiNymVgoNlzdWbG48hRLImtmv3HGDTsvLbOnt3UPo35imEmBnaRQ8LLHwkNwQV5hcpJuahot+tpjv7PHoFmX32NOk6QpP9pgZB+i9/wBpF+NYVI3WVotmBlw0C5I1CKNSNeJ5knUnzNOl2nEdM3GqY2/GClUiWOeM8AxjDW9chJpPA7y4ESKWnRABa8gZB97gVDllT4/gcY45btmhObqf0T8Kj9md0egp4kyPHmRlZSpIZSCCLciONM9md0egrp8HMySooooENsXwqobTlIlFvqH9pqt+L4VQtuSMMSoB06nX1zyWpNJrcqLaexj+90bLjZiR3nz+xtfzqvrLyNbNvluwmKhVoyBOoOUk6MD9Fjy8jyrJtobu42Njnwsw8wuYfrLcVqpIhwfIzMlq2vcFguAiDMAQNftWb4saxcbNnsSY2UXAuwtq2gsDqTV1xWy55cWuGiXM4jRbchpe7HkAGFzXP1K1JI1wbWzUWxEfN108xXv+UIeckY+0o/Gst25ujjcIobEIEVh2SrK4LWJy3B0bT3G16rcwZQpYEBhdSeDDyPOuPsM3WWL4Nwl2thh/t4vbIn51w28OE54mD/qp+dYWXJ4C/p91BV8wXI2YkALY5iSbABeJJNNYPzDum4tvNgv+Jw//AFF/OvI94sIxss8RNwNDfViFGo4XJA9orHtpbt4+AKZ8NJEGByl7WNtSNCbHyNq0Dop3eDYjris4Kqy5hkOGdTluDchib30sw0voQDVrpbdNkPqKNGw+y2ZFNyCzWIIOgvb2GmG1IjCUDlyXkKIqI7E25nKDlXTUmwHjVwY2pDHMvVtmXMCpBXTtA8QcxAsfPStPs+N7Ga6iaM7h312daxxABGmqSW08wtjTkb2bPbUYqIepI+IqE3f6PcHilneUyoxxDLGqOfmlUAk3cfOAkntEW00qg7f2N8nxs2HiLSKkqordks2YAi+TS/EezW3Col06S5NY5rNhj3gwTcMVBf8AvUF/vNOhtGBuEsRPlIp+BrCcRh3ico4ysp1Gnry8qeDZ2IC5uokygAk5TYA6gnwHnWTxpeS9ZuKyKw0I9Qa9/wDedYQJWBtqCOI1veuosXPmssjj0Zh8DRoG5JG7NqPA+2uBIeB/GsbjxuMGXLPKcxIFpGBuORF+fKmmL3oxsRs2InDfVLG/tvwpxxtukLuRHm/G15YNoTIApW6MtxrZo1J19b00wO8qWLPEwAIuVOYXPkaq+0toy4iQySuXc2W542Giip2GGODCrFi45YzJOsxsqiUwHq1PVhufYY6jkL8RXoxuKSZyvdto3Xo5x0U2Dd4bZDM9rAjXIma4PO9T2zO6PQVH7o4nANg1XZ5TqEXKFTQqSLnODrmPEk6mpDZndHoKluxSJKiiigQ2xfCs43nktil/uR+8krR8XwrMN8P6Wv8AcD95LSfBUORWLakQ0LAHgL8Pvp7iLdXd3CgtlGlx4km3LUVXNqQZ416sZZLEEDgxA0I8G04VZNibN6/CZoJM0joewW7isuUqxzDK17G51HKsHb4NXm0qipbT2crIgMoF5oXCBDrZr2ZyRbQHxtUau2J4doy4iBQXDunbF47WCEHUfV8RUziEkjkVZEdZEbVWsNVuBbQi3O4tfxp3s3deTEsHimQSRm/aUqA5YkcU10twJGtT9+TMY5ErRC70b24ycLDiFSNFkUy9WAzaHUpcnLYE+PrWg7T29s6OM4ZhFLmBXIqhwSRfgoNjzvVJ3o3SnilRpkzdYbB1ZmjQDuoWPaHIAsbcBeopcBHDiBmXKrqVP+k0vbgI2Dg6DQEHXz1euULM5TjwWzYu6+CQrKImUlGTKSGGpVhqL5spW6tx8eGnG3NlRQS4fEqABhmaQLluXJ1UE8u2b3vpbhxNTeCxsagLZisa2DsWtmFlYlnJNgQOJPPmKmMFsZ5GLTWylo2CFQVvG2a9wbMGW3loPC1ebhjlnkuL4I1Nvkzvbm2JsZBZpQ5UM8gQWCZrFGA58NPbevejXa74dyjyKI3fMWLRKrM3ZQKmQyySHhlDAenA3/Fbk4cMjRKECQdUYxosmRbRFyNbqQNfC971ne92wsPhpVROuka15GVSYo2AW2d7ZVkNi2UHS66DifXUXHe7CqNfbHRkA5l5cD4jN8NbeAqiPv6zDFR54c8eInjUPmBZM75CtmFyFUj7I8apjfKZIzDGZC/XZxclutZlClC2a4zKba+NV/bm7uPw7LJioXjDyFFkJTtNYZFORrA2U687GjndA3atMvWzNpY3F4hxDIputzYgLcWvqQdb65reNQ8mFmw+JcyMzSSFXMlxfKb2tbiRZh6iuty9mxSBjIwUQLmlVVZMzZboWkLdq2UnkAWFrG9cTYiN8ReSbKi/NosmZmVOyoDPftNqxN9F0sbGwxknVCbemhbZuBw88zsL5wUIzIWsUIOq3BfNkIPPVq0fCiFIREO0oQIFPacqgt2je+niTxrI5ceiY1kTIqqAhuHULYAaWF73AItfjVt2NiZY361VeUTkhSinL2CS3Ow1BOXjYX0rg6iE3La+Ac3SLFHuls+Q/ORHVbAq7Lax07pAtr5+3Wqamx9nvjzH15jw4OgDAltNRntZWzDgddfGrVt7Ft1djeM3Q3LKp7RANrG9wCTy4caht29iRSZ3aINIWcheyxVCzFTlYHKTfy8q3wSk8e/KNsbcnViG+G68cMcT7NR8RI0jKyyshVUKGxscmoJFiTx8aoO0tyNpJB1zqHUMFssnWOL89NMt7Xseda3BinD9UqSrkILKyIL5rH6vGxvp4H2rYlkKkLYMXC6KASSbc9VOvgLXvfSte/KPCSN+0muSt7tYLZGCi6zMglCgO07K0qORcqAug8io18TVZ3+31w+LiEUWHDgEgTygqykWuYlGvPix9hq8Y5oJYvnoRNcOMpUmUBQz3UrdhoYxceI8aW2FubgInikEAZrAgyEyBefZDaDU8bXoWSCeqV2aR1TjpjSE+g3CTpg52lidEd1aIuLFwFIJF9SvDWtB2Z3R6CnTcD6U12Z3R6Cu27OeSokqKKKCRti+FZjvj/SVP9iP3ktadi+FZrvivz6m2nU+8PJ+dJ8DjyRMbDNZmKtcjNr9xA4irTsveWHDQjUFk+asot1srkMNTwOtzfhY2vpVNxMmUZrNrc38bWGn3+8VESbXlXPGFUobliVzEkAjTSxuD66cqyumTkkv1HW/G1opMVIetJkLoQuW6qAoGUm19D4+ego3c38nwrSZYFmaQKAq3UKwJs1gvDUi3prUVJC7zJcKxyZdADoL986Xtr48ONSL4WNbBISW6vrVAuFtY5iCOV+Y8anVTMm99kSmM27PjVWSdlOUkpEhyWbTVzbhz48OVNcLsDE4yAugjPVkp1kmVMzKTcIBoLcCT4+IqtbQxr9YYwAAFKuQezm+lcgnN9IAe2rhutvoIMEYJMGZWW/U9WVCMrG46xvo2vqQDoOFCV7sVb7kBtrC4mCYQzSNFFILtlzMGV+wcjIDnUdo5eRvprW47u4ZMPh4oU4JGALhwbcRcOcwPkfdWEb07bmnxMM0MLYdUiSNFEhNgrEsyuRoSW4heQOtWjA9JoBEKRiE9lEuWlzySMqBpZWsQqgsx4lrDtLwrWCQ4mvRzMWPhUDvLhsJh4J5CkcZmb5xgSGkZxY9vMCCRfhyBphszf3BSy5FlXLZyrnRSFKAffna36B8qrvSBvZhn6nDiUXaV+sbQhVTMgJDixVszdoNcFLa0JUnuU2RW6eLihxIxLwHUktIzKQkVrXVWa4fIQb5Rpe/GtH2VfEQ4gYrqXgZ2UEMkiPH/WKkgNw04g1jgmUICjMY+rK9oDVSeAB5XvzrrZsiYbrRKygMhkh1KlnBXKrIBY6FgG0v76yUmn/whPwIbHwryBpFfLGWYIM3bEYLZcwNzopB15i9IbXMkpMMcKzRGEOjRhpZSAbFjlvxNx7DXW0oPk0uaBmMMkSM4OuRXNnBta410/SAvVg3MlhimSODEGOMA3DNZnJYFEIvZiOsYeVtfGp1q7J8lp6Ld11TCK+Iw2SYsSRIlnAWVpIg2bUkZUYHh3fA1c9k7Fgw9xCCgKgEAkg20BIN9fOozZEIwyvJIrxqxLlVMjpGCSdAfpE8QosL1YHdV7ZNhYHXl7OVb22+DVUzOOljZpVFkjLrlOZ8jsGkN9OyOJBN9SBqLa0juJvphIYhHOTG5YnM6nKyngQwJHIj2VJdI+2QY1iUEliH0Yd1bvcplJYHJluCLX14i9C/yphmw8cZsZF1OZG72qnI1uFspynTjqTUNKMtieGWrbm3pXxchwssTRXicZCkjG6gMyDjwGt7WtQ22ZGJ61Fa3dQC5BfRSBms97EcNNaV3DxIW7x3Kro9lHazOAMrAXbwIJ09tNekra5OIw8kQHVxIzM6m6MZWyBXW39mbe3hao0xnbfJoskkuSW3dixrh5WEbRNdFzL1UoVCQvAEEa/feppIJ+zZYxa30idOduzxqnbM3uaeO2RlKsDdZDkaMcQY3Oj3GlvG99LG+bL3pwWIj7EqDS1m0IPhY8TU9hSdo2xdQ4xp7ksBpq7Xtw7Nv2a52Z3R6CozEI0TZw6yLJLEqISVKk6SEHUNoM1tOB8ak9md0egrqUWluRKSb2JKiiimIbYvhWdbz2OKjBYqOrFyOIu8g0vWjYrhWZb3yZcUv9yP3klJ7IvFHVKiGmLAEI7eItYEZrA2Nib8OA5CmK7OYPls0dtRf6S2t2b+GuvHWpPCwln71ufjz041I4rZhYXMr3tx0GnsFczZtPB7K/hsEsYtyL9q/hf8L0ljsSFLqxaQBQENgbZL5cpYNYcNOYHHhTzaOyi/CSRCPqswB9Req1tHZUqsoE0ut73Zjw9tZqnK7CWNNGo7kbIwc0azrh42nBKyZjmtfUdi+UHIRY2v7b1UN/jCMZN8nRUQKqSKqoEaX6RAHG1he+lxUPg4p4QyRyOpY3dhftLwC+du0dfGk9rRlxYXHasLeHHj93DwrbVtRxzi7S8ETiQdRe/ibm5bxN+PD0qNfCEm3jYffUvJgSSO2wOgtqBe3r603aAiRcpJHDKBxNvXnx18aIui6SjsTWxMIAjKLjsMCRe7DnbxHlXm6+6kE8yRzyEp1r3CkhzEgvax+sdNNePlVo3T3TkxnX/PrEobIwChma6kAqARkAvxPEjhxqO312dHhFVInmM8Uucs+Z1EfbtmJ7BzMFPDx15AWrn2Yxsk97Nl4RLx4cMmaPLGjsST1RCsq57sb5rgkm+vhVNxeDlkXP3gqOLnV0K8Q36JJ18xqdKksfvBPiMTCrGIiM5srBcqsRd8zBRcZRw1sajMSpgxcsaqAjXc69pSVuO1yNidedxSfNoXksC7VmlwISGbrZepRZFaNbgNpkRm1YL+roLX4h9uxsJklwzzGJZI8Q8rgtnZgBawC9kXLXFjplB1vaqxuRgwcWCSOqVGBJNrtoq5Qba9oa6cfEirvtB3IJ+khLszWUWtYktrbQe41y5ssoTqPyJvclsTvthYkPUMkssjOcgLAKTxLdm/G1hxIqNbpBULleE6q+dSQbEXAy3tmU3seBGUHWq/vFgjI6zxBVZtVKaBm7JBFvEtx8b+dNRs+V4zIUQAZiRnUOl2bQg2sdf/AHW3UpNRTWxWrydqIhIHCkxl9QSSLH6uYm1x7wfKme0J4Y5GtGe+LMgcqQeIWx0ykkXub5fOjAYhiVg7wVZARqDlvmOo0PkR4A08m3fxYUyLnyqtyuUllUDnceFqxq5bl7T5L3ubvPC+GiQp1WlmW1rAA9vQDQkcfOo7aMsF3CJmWRgxbkrX+gPC3PzNUXB46Qra7ITwYgEDhY8LcjqTzqf2KJoJo5cVKrYe4D3VbWNrHQcja58L1rNtpLg2hGL3Xgk8HseEG5Vb3uNBofKmm9QkSJurVSmTUAWKG98624W0Psq9bzNEMOTGEV3AVHULpzv4aC9VgObC5ubWJNvbwrbpunbyVfgM2Rdu68kTs3akgOEheWSX+dQmzBex2wuul9CDxPEacxWsbN7o9BWWYfAhcVhivdEqcdSCXWwHPXn5CtU2aOyPQVtODi6Zhjd7kjRRRUmgnKt6rG192Y55OsctcLlGU20uW++7GrWa5KCgak07RTod14kNxm9ppy2xVItY/eas/VijqhU6I+inkm/JUm3djPJvvppitzMPIQWD6f1tNfHSrx1Qo6oUu3H0LXL2Ur+SEHgw8gbDTytSMu4+HZsxD3HCzWtpbhbzNXvqhR1Qp6I+iW75M/8A5AYW9/nP1/4VwOjzC/2v6/8ACtD6oUdUKNMfQWVTZewEw9xHmALFrE6Kx5i343rxt31LlzmJK5WBIsRe+ul+JP31bOqFHVCnSFSM6m6OMG0hkIkBLBioeyXH9W3A295rzE9G+Edy7ddmKquj2sFAUWsNNAK0bqhR1QopCpGfbO3Aw0D50M1737Tgi/plqSbdqMqV7ViCOOuoI8PMmrf1Qo6oVDxQbtpBpRQIdw4FjWMNNlUi3bF7DgL5eFe/yDw17jrQbW0c6+ulX7qhR1Qq6Q6TKFh9xMMjh16wEXsM/Z1FjcEa8PdUh/J1P6/P6bG99TxPjrVt6oUdUKWiPoFsUx904TbRrA3sGIBN7624i/KjFbpwSRmMqQrccpt/C+lXPqhR1Qo0R9FamVRd30AA7VgNNa8/k8n9b76tnVCjqhVQ+47jsKT1clWi3cQMpF7qwYc9V1FWPDRWApYRiugKqUnLkSSXB7RRRUjCiiigAooooAKKKKACiiigAooooAKKKKACiiigAooooAKKKKACiiigAooooAKKKKACiiigAoooo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eg;base64,/9j/4AAQSkZJRgABAQAAAQABAAD/2wCEAAkGBhASERUUEBIRFRQVEBQVFBQXFBQVFxYVFxcVGBQVFBUYHCYeFxkkGhYUIS8gJSgqLC0sFR4xNTAqNSYrLCkBCQoKDgwOGg8PGikkHCQsLCwpKi8sLCwsKiwqLCwpKSwsLCwsLCwsLCwpLCwsKSkpLCksLCwsLCwpLCwsLCwsKf/AABEIAPEA0gMBIgACEQEDEQH/xAAcAAABBQEBAQAAAAAAAAAAAAAAAwQFBgcCAQj/xABNEAACAQIDBAcDCAQLBwUBAAABAgMAEQQSIQUGMUEHEyIyUWFxgZGhFCNCUoKxwdFicrKzFRYkJTRTc3SSk+EXMzVjg6LwRFTD4vFD/8QAGQEAAwEBAQAAAAAAAAAAAAAAAAECAwQF/8QAKhEAAgICAgEEAQMFAQAAAAAAAAECEQMhEjFBBBNRcWEUIvAygZGx0aH/2gAMAwEAAhEDEQA/ANoJrwyCuJXtTNVd9VygXI1J5eys6sY+60V51opj8kl+snx/Kj5HL9ZPj+VPiwtD7rRR1opj8jl+snx/Kj5HL9ZPj+VHFhaH3WijrRTH5HL9ZPj+VHyOX6yfH8qOLC0PutFHWimPyOX6yfH8qPkcv1k+P5UcWFofdaKOtFMfkcv1k+P5UfJJfrJ8fyophY+60UdaKY/JJfrJ8fyqP25tD5JC00puiDXKCT7AbUcWFk91oo60VSNgb+QYxykPWAqLnOgAt7GNWASt4j40UMl+tFHWiokM/iPjXQz+I+NKgJTrRR1oqMCv4r8aMj+K/GigJPrRR1oqN6uT6y/GvRFJ9Zfj+VFASPWijrRUd1En1l+P5V6MPJ9Zfj+VFASIkFdA1HCKQc1PtP5U5w01wKAHNFFFADfFHSktm9z7TffSmL4Uns3ufab76qBLHVFe0VoSeUV7RQB5RXtN8fj44YzJKwVVGp/ADmaQC9FZptPpWlJIw8Sqo+k/aby0Gg9NajF6UMYDcspHh1a2+6p5orizXqKomxulCN7DELlubZ1Bt7RrpV4gnV1DIwZWFwwNwR5GmnYmmjqqj0on+bpvQfeKt5qn9Kn/AA6X7P7QpiM86Jh/KJP7Mfea1hRWV9Eg+fl/UH41qqipfZaO1pVaTApVKQzpRXVeCugKACu1rwV0BQI6Ar21eCuqBnjcD6U22aeyPQU6fgfQ002Z3R6CkwJKiiipAbYvhSezO59pvvpTF8KT2Z3PtN99XAljuiiitCQooooAKzrpGxzSSrEp7MerDlmI/K3vNaLWT71YoLjJgf6wn7vwqJ9FR7IBMDnYixJJAH41Y4tyVy3PG1JbCkQNc9o2NgBw8Ktyy3UG1q52dmOKK7h91VXQWqy7Dw0mGKdq8TtlYcMjHusPImw+0KQjkAbiKkkYOjDyP+lKLNMmNVpE5VO6Vz/N0nqn7Qq3xMSoJ4lQfhVO6Wv+HP8ArJ+0K6zzSi9Eg+el/UX8a1RRWW9Ea/Ozfqr+NaktSy0KClFFcAUoopDOgK7FeAV0KAPRXQrwV0KAOhXoFeCuhQB4/A+hpnszuj0FPH4H0NM9md0egpMCSoooqQG2L4Unszufab76UxfCk9mdz7TffVwJY7ooorQkKKKKACs83j2HDLipXkFszhb57EkKouF/KtDqrb24aJJI55CQMwQEC4Ejd0tppe1gfE25isst8dHR6fjyqRDbF2KsNw3jp5+BPnRtPDSsdHKqOWuvrbWl4ps9zfnXTY3KDfX8K5W7O+MEtFf2ZsaYTBi361swQ+gYk1NLsmY4oNnAisLDtC3C4BBt48fEU1xO0JQbxlL8AGBNvMgEX9KltjYyYhS+UlmIIAtZtAPZxppeSnHVWXO1UnpcP83P+vH+0Ku1qo/S/wD8Pb+0j/aFdp45TuiMfOTei1qKisw6Ih2pvZWnKah9lIVWlBXC12tAzsV2BXIroUAdCugK8r0UAdV7XgrqgDx+B9DTLZndHoKevwPoaZbM7o9BSYElRRRUgNsXwpPZnc+0330pi+FJ7M7n2m++rgSx3RRRWhIUUUUAFJYvCJKjI4urCxH3EeBBsfZStJ4jEpGuZ2CjMq3PNnYKijzLMAB4mgCi4o9U7DwJBPobXNIPODqLG+vupxthWzuXFiWNx61X5cE/FTbXhXB5PXT1Y6fYsTdoB7njaRh8L2q07s7IVHUjPftE3dnHuPDW1U3BYWdnUBmFzobchzNaZsPZgijF3Z2IF2NtNL2AHAVrBWyM2WoUSNUXpgP83n+1j/aFXqqJ0xH+Qf8AVj/aFdJ5hVOiIazeytNUVmfREP8Afez7q01KhlIVWlBSa0qKQwUUoK5ArsUwOhXoFeCuhQB7XteV1QBy/A+hplszuj0FPn4H0NMdmd0egpMCSoooqQG2L4Vxszufab767xfCuNmdz7TffVwJY6r2vK9rQkK8riaZUUs7KqgXLMQAB4knhWd7ydM+HiumCQzv/WNdYh5j6T/AedFAaFi8ZHEjSSuiIouzswVQPEk1im93ScZsZC8RIwuGxMcgFiDJlYZ5GHHu5sq8r348Kht/erFYx74mVntqE4Iv6qDQffUbfSqSEfU2P2dFiEGbXS6sONjwseYqnbY3flhue8nJhyv9YcvXhTzop278o2fErm7xAxG/MJop9cuX31bcViEjRnc2REZm/VUEn4VlPGpGuPNKH0VTd3Z/WSMPoqAGI5fog+J+6oXfne7E7P2mFiKmGbCRv1bDsmRGdHII1U5erHsFT+4u80Ey5ElibM7vHkXLYGzZGF9SA2h5hT4VC9NuyM8EeIUduB11/Qc2YX8NQ32KcMfDTHky+478Bs7powp0xUMsJtqy/Op7h2/+0016Tt4sLisB/Jp45PnUJVW7QF+aHtD2ish+XBiQAfbalIjWvFPoyNF6Iv8A+3qPurS0rEN1t7XwbEiNXVu8t8p9Q3j7K2HY21I8RCk0RukihhfiPEHzB0rKUWi0yTWlVpBDSqmoGKiuxXC12KAOhXQrkV0KAPQK9FFeigDx+B9DTDZndHoKfvwPoaYbM7o9BQwJKiiipAbYvhTHDbWgiXLJKitdjYsAbFiAfgfdT7F8KxHpQwobHKSAf5Ig1H/OxH51URM2cbdwp4TR/wCIVXd8ekrDYJQsdppmW6ID2AOGaRhwHkNT5caw0YBPqr7hTfFWBsNAK1jslkht7erF4xs2JmZxe4QdmNf1Yxp7Tc+dRDNSRex9aUHCrJEks2ttQaVprE1nPgac0IZqHQhtS0k+Ha1mCTJ45h2Xt7OrrVNt6wkG1iRnvwy31rAujXHCLacF+EhaEnwzi6/96oPbW5b1YR5cJJGhys+VM3gGYBm9gJPspVsWvJQejbIWxMiKI4ExEawcSSQAGfM2pJuNBoOHjWj7w7NXFYaWF+EsTL7SNCPbWYbZx2bFwbPwYskcsYfLzZSGsT4IoLHztWp7NnDx9kg2LL7VJBHvBFXNV1/GCfn5/wBHy9h9lOCzOygxuyOljxVlRtb6doty+j50vELNVm352f1O0cUo7sqrOo8Mw7X/AHxufbVZ/I0ogzpuy4HjWjdD+1PmpICe62dB5E2cD25ffWcYg3QMOINjUzubtb5PiA+tgzBvNW1I+IPsokrQJm6q1LI1UZOk7BeLf4TThOk/A/XPuNYGhd0NKg1So+k3Z/8AWfA06j6Stnf1yikMtteiqynSLs4/+oT31LbI3gw+Jv1Eivl42N7UASdq9ryvaAPJOB9DTDZndHoKfvwPoaYbM7o9BSYElRRRUgNsXwrGekr+mL/dU/ez1s2L4VjHSUf5Yv8AdU/ez1URFVqIxLXJv41MXqFn1JraJLElgdiFRWcnQKqlmPPRRqdAT7K4jmN8pBuCQwOhBHEEHUHyqV3Vx8kGNhdDxk6v/MBT72Huqx9IGynnmw+IghdmmRo5MiFs0qEZM1ho2UkXPJPKk5VKi1juDkvBRZF19tLqdKX2nsfEYZguJieJmXMoa3aHiCpIPv0prD99UjNoXhnKMrr3kdXX9ZGDL8QK+mNo7QZ8A80FizYRpYr8C2TMl/bavmSt96Ksd1+yo0axMZkgI/RVjkH+WyUxFQ3PjXB4KTaM3aklXLBm7zZz2W9Xc5ifqirX0Smb5OxlNxJK8kfiVY3Zva+ZvtVUNuzHaOPjwcGkELFCRwGXszP9kXjXzY1O4beTLtmHDwD5iKF4WC8A1lYsR9VMsa38ZDWkkq+tfb8/z7Df93t/heP59EV0s7PdMbHKxvHKgiUFeBGYsubgQbk2OvHlwzsA314862rpoi/m4PzTEwn/ABNkP7VY3iu/cczm9jaj76ziA3wuuZfEfGvcM9m9bfl+FJwkhr0TsFdTyy/G/wDrVgeF76+PH1HH/wA864L0jhGvGT/zL+8H8q6JrBlo6z17npO9F6QxdJK1XoYb/feq/dWSBrVrPRSGw6M0wK9cy9WPpEciRyFTJpLZcIuTpGrrXYpNaUFIR5JwPoaj9md0egqQk4H0NR+zO6PQUMRJUUUVIDbF8KxfpMYfLV/uqfvsRW0YvhWJ9J39OX+6J++xFVECryygKfSoh9akMT3fbTFl8K3j0Qx7uyt8bh/7xGfcbn7q13F4mbMYsMvVo12ZyCFvbx8TpWU7quq42DNw6w3PnkfL7A1j7K0bFYoy2BmWNLjSxuQdOGh151z5v6kjs9NqLZEbYGz4wP4Rd8W9mVTmaMJmy5hCim97gakk1mswK6agg6gixHkw5GtNx80OEYSYfBySSuTlkyNM1r91WN+rUchpoNL1St7pMXJOJcZEYnljGQXU5lTS91Op1F72Ooqsb8EZ1e/5/kiVbnWs9Bm0QFxUN+Dxzf4lKH92KyGFuXuq7dF20erxbL/WwlfarKQPdmrfwcpbpVXZcOKxHZM+JxMogGmgZ3aMegUl29DUdsVkwGBbHTayzuqxX7xW5a/q1nkPkB4UtvPseXGbWTDsT1KQRyN4LGxOf1Z2TL6XpvtthtPaKYaP+jwBlNu7lWwmI5anLGPtWrVdWvpffli/D+39eEXXpQYSbKlI1HU9YPs2YfdWJSPdUJ+oPxA+AFbRtbFxT7NIjIKo8kBtwGXMhHssKxGMkxRsQR2LH1429xFZpU6DsQgOt682o/cHI5r/AArnDHSm+1ZLhLm2p191HgY7wZBUroPD8KRvTCBgDcEkc/8A9p6XBvY3HuqHsaPb0DwFySQABqSToABzN6MvmPfVg3CgEm0IVtfLnf2qpt6C5B9lTWrKW3Rd909wY8Oqy4kB8QRcA6rFfko4Fx9blytztWzsPGkxkl7VgCthpm5m3kLa+dKxx63Y15KQATy8K5W7ds9JRUY8UOsZvWCckNr37TEjsjz42qx4Z8yKb3uoN/G441RdjbNTEyZJLkRkOypolr9lXNtb+zhV+Aq429nPmUY1FHknA+h+6o/ZndHoKkZO6fQ/dUdszuj0FWzmJKiiipAbYvhVH29uzh8RKHlUlury3BI7IeQj4savGL4VW8Ue2P1W/aasszajo0xJOWzLt+tlYbDRR9Sp6x5CACeKqDc6+ZWqOiHvMbt5cB5D86nd+dpGTHSLfsxWjH+EM1vtMfdVceSunCmoKzLJXJ0KJIMwJvYMCbcbX1t51fcYJVXM3UuhAIYZszi2gKW0N7iwJ9azoNV/3NwmKmMMjpeBM1muvaK9leze9gcx9VFGRR7kPHKUf6SG/wBoMqrbDxIikCxPoBfKunxqF2htWads0z5iNByCg8Qo5VMv0ZbQzsI0jyBmyXlAOW5y3042tXY6Mdo/VgH/AFf/AK1CyYo9NFy92XdlVdrG9WDc7FBMdhyToZlU+j3UfEinq9Fm0G0vhh6yv+EdO9n9FmPVgTJhgUdWWzyHVSGH0BzFV7+P5I9qfwXff/edcMJlj7MzoiB+apZi7X/RBNvNhUHhR/BuzWkPZxOKAVL8UWxIH2VJY+Zqx7X3cjxEsbzfRxHWMv11CnLHfwzZCfJbc6Ybd3UkxmLWWWVepTKFiCm+QHM4zXtdiFv5ACrXqsaV8t9L/ovZl1Wu3/wX3B2JIuzpomNnxIeaFG+iQihOOtzlUn1rMMTOiwdoMM0cRQW1V+6QRy0LCtdkwM5x0GIWZVjgBUQ5T2gwIe7ZrXPZtppl86rO2ujc4guflGTNK7gdVewaQuq98cAbX8vZWcvU4U/2v/ZSw5Htoo+E2N2M2YHxA5e2/wCFey7uiUaORbyBq6x9GGLCWjxsYBA/9OL+ly5+6koejHaS9zGwt5GK34Gp/UY/kr2ZfBQ5t1J17pR/bY/GmM2BmQ9tGHna4rTRuVtQf+ykHiHkiPuyEUp/FPHfSiT0WVGHxymqWaHyL2n8GXxQSsCUjlYDvFY3YD1IGlXvov3Yx5xC4lYCIuqdc8hyXDWsyAi7d3ja2vGrBsjd3FxPmUSQ63Jje1z+kqtZvbelMFvtvBHI6y4ATR5iI3K5GCg2Ut1ZIa4tpYfhSllTWmv8hGDi7Lw2y57d1D6N+YphJs6cyKHiZY+EjXBBXmFykm5qGi6Q9pDv4AegWZfjZqdp0mSW+dwUo/Ve/wC2q1hUvB0LK0WvAzYaBckahFGpFjxPMk6k+Zp0u14joG41TG6QcFKpEqTxnkTGGt69WTSeC3swCupadEAFs0gaMe9wKhyyp9f+DjHHLbezQnPZPofuqP2Z3R6CniTq6ZkZWUqSGUggi3IjQ0z2Z3R6Cuo5WSVFFFIQ2xfCqjtSYiVbfUP7b1bsXwqh7clYYpQDp1Ovr1klqTSa2VFtPRju90ZXHTXGrPn9jAajy4+6oBZeRrZd890ExUStEQMQoOUng4PFG8vA8j6msm2juxjYm+cws48wmcf4kuK2UkS4PsaNLlratwSFwEQYgEDX2gMfiTWL/wAFTlSTGyi4F2FtW0AAOpNXXF7Imlxa4aFc0gjRbchpe7HkoDC5865vUpySSNcGrZqTYlObrp5ivf4Sh5yRj7Sj8ayzbe5GNwih8VGEVh2SrK92sTkJHBtPvteq1NdQpYWDi6EjRh4qedcPsM6Fli9I3KbbOGHGeIesiD8aTfenBjjicP8A50f51hhfwHuHsHxI99eEPmC5HzEgBMrZiSbKAtrkk6Dxql6f8g8pt7b44D/3OG/zU/Ouot6MI5sk8JN1GjX1Zgq3twuzAepFY9tLdTaEADYjDyRBgcpbLYkC+XQmx8jar/0U7sA4jrmTEAqrqHHVnDspy3UgkOTe+hDLpfQgEaL0qbpszfqK6Ro8GyGZFNyCzWIIOgvb2HjTDakJhyZ85MkhRFSN3Jt9I5Qcq6asbAaXNXBmtSGOZerbMuYFSCunaB4qcxAsfPStP0+N6M/1EzOoOkDZ1rdeARp3JbG3MELYjzpz/HXZ7ajFQj1Yr99qhdg9F+DxKzvMZUZsQyxqkh+ZUAEnM4+duSe0Rbw8aoG3thfJ8bPh4S8qxyqit2SxzKrC+TS9yR9nWxvWcvTpLs1jms2GPejAt3cVh7/2qa/Gni7TgYaSxE+IkU/cawjEYd4nZJBlZT2gSNOfLysfbTz+CcQFzGCTKACTkNgCLgnwGnE+XiKxeNLyaczcVlVhxHqDXv8A5zrB1lYaagjiNQQfAiu4sZPmsskg9HYfcafBjckjdm1HgfbXAl5H8axqPH4wBcs8pzEgfOODcciCdL8qa4ve/GxGzTzhvqljf234U443LSJ9yKHe/G25YNoToApS8bLccmjQnUfpZqa4HexLFniYBSLsCGFzw041V9pbUmxEhkmdpJDZbnjYd1Rbjx9anYYUgwgixsc0ZlnWXRVEpgPVAmMNz7DnXwF+Ir0o3FJM5Httm69HG0op8G7w2yGZ7WBXXKma4PO96ntmd0egqP3Pxmz3wars1ozAi5Qq3BU2uRID2g5vc5tSTepDZndHoKTdhIkqKKKRI2xfCs43nlti1/sB+8lrR8XwrMN8f6Wv93X97NQ+iodisW2IhozAHgL8PfT6exju7hQWyjS48ybcrEVW9qYfPGvVDLJYggcGsNGHg2nCrJsTZXX4TNh5M0joewW7isuUoxzDK17G51HKud2+jZ5uKoqe09lqyIDKBeaGQIIzrZr5WckZdA1xraoxdtTw7RlxOGUFw7x9sXjtYKQbEfUGtxwqaxCSRyqsqusiNqpsLkZgLaEWvrcWvbiadbO3QkxLB4ZkEkRv2lKgOWJHFNbi3AkWNT++T+jCORK0Qe9W+mNnVYcUI40WRTN1YzNoe00YJOUhb246215Vom094tnxxnCuIpcwK9WFDg3FyCADY21vVI3o3LnilQzpm6w2EiszRoB3Y2Y2YcgCxtwF72Bil2bHDiBnUqroVP8AvTa9uAjYSA6DQEHXz1HOUL+TOU49eS2bF3PwUZWURspyMmUkMNWVgbi+YqVBVuPje2nm3NjRQy4fEqoHyVmkCZcxcm+UE8u2c176W4cSJnBY6NQFAYpEtg7FrZhYMSzkmwIGpJ58xUxgthtIxaa1i0bBCoIuj5r3BswZbeWg8LV5eGOXJkuL6M7bfZne3NuTYyCzyq5VS0gQWC5spRgOfDTw1vXvRrtp8O5R5FEbyXLM0KIWbsxqiBDNLKTYZQwHmOBv+J3AwwZGhUIqQCIxiwEgRbQ52711IGvgWves83u3cw+GlVI/lDta8jBGaONgFsXky5UkIBbKCALroOLe0ouO7sdUa8+0IyAcw5c/EXt7tbeAqht0jswxUeaHPFiJ41V8wLJnkyFbMLkKpHjdR41TXGJkjMMZlLmbOLsW61mUKYy2a4zJprpY1Xtubs4+BlkxkLxB5SiyFozmbKCiHq2IDZVbXnbjejvaBu1aZe9mbUxuLxDiGRSCtzZgFvpcXIOt9c1uRFqhpMFNh8S5lYtLLlcyXFypuBwGpFmHqKU3L2TFIGaVlUQLeUKrx5jl7BeUt2rWY30ALi1jek5sQjYnNJNZFHVor52ZU7IAZ79pr5mN9FuLGxsMZJ1Qm2o0LbN2dh55nYXzgxkXQvYqVNytwXzZSG56tWj4URJCIl7ShAgUnM5VBbtNcnT6xPGsjl2kkeNZE6tVUBDcOoUAKLLYXzaAi3jbzq27Fxcsb9aqvIMQSFKKSoykltb2XUMcvGwubXrzvUQm5auqBzdKyxJuXs6Q/OxnVbAq7pax07pAI18/HXWqYmw9nvjzH15jw6nQBgS2mq9ZaytmB0OtjyNWzb2NPV2N0N01LKpGYgG1jcEKSeXDjUNu3sCKTO7RBpC8hC9lyqFmKnKwOUkHy8vE9GByeOmtpm2NuTqxDe/dBIUifZStiJGlZXWVkKhCjWJByahipBJ4+NZ/tPo+2nHB10ih1DBcqy9Y4v8AS8Mt7A2PMeZrXcPjHD9UiTLkILKUjF81jp2eOU5tPA3tpdXEshUhbZi4HdAJJIHPVTr4C1730rX33HpJHR7Sa7K3u3gdj4GIyF0WUKBI0zo0qORcoAug46ZeItqarO/+/wDhsXEIooAwB0nkupUi1zEo152u2nkavGPaCWH5+IS3EgylCZQAGbMpW7DQxC48R40tsLcPZ8TxSLArNYEF2aQKeIKhtAb63tehZIJ8pXZrFSmuMaSE+gzATx4OdponRZJVaIsuUsoSxIB1twsa0HZndHoKdHgfSmuzO6PQV3XZyyVElRRRQSNsXwrMd8f6Up/5A/eTVp2L4Vmu+K/PqbadT/8AJL+dD6HHsio2GazMVa5GbX3EDiKtGy964cNCNQzJ81YC3WyuQR2jax1ub8LG19KpuJkyjNZtbm9uNrCw8dT8RURJtuZc8aqhQ3LEpmJIBFhpY3B9dOVY9PQskl/cc78baikxUh6wmQuhy5cyqAg7JNr6Hx89BRu70jz4VnyQJM0oUBRdArAmz6KdNSLemtRckDvMmYKxyBdBfQX750vbXx9eFSLYNBYRwkt1fWKNQttczAjlfiR41PLi/wAmDe9IlMZvFiMaqyTshyklIkJSx01dvDnx4cqaYTdvFYyAunVExkp1r5EzMpOZUA0Wx7JJtx5kVW9o7QfrDGAoAUq5v2c307kE5rdpQPbVv3V39EGCMEmDMpUfMmMoEdSdOsbXLa+pAOgvahK9sVfJA7bwmJw83UTyNFFILtlzOGR+w2RkBLqO0QvIk6aitx3dwqYfDxQx8EjUAEOptyBVzmB8jrWEb0bfmnxMM0MTYdY4o40QSE2CszMyuVGUkta4U91TrVowHS0ARDGiwk5Y0zF5s8kjIivNKxBCqCzm5LNYdpeFbQS8FRNejnYsfDxqB3kwuEw8E8hSNDM3zji4aRmFtXzAg2vwPAGmOzekfBSy5FmTKVcq5NlIUoLX8Tna36hqudIG+mHfqMOso7cj9YwynKqXQEhxYq137Qa4Mdtb6JKr2U2RW6eMihxPyl4G1JZpWZSEjta6qz5lfIV1yjS9+NaPsq+IhxAxggeBnZRZkkR49dWKmwa1tOIPvrHBiFCAxs5j6sr2gNVJ4AHle/OutmyJhutEzKoZGkhGYoXcFcqNGBY9nMA2l/jWKk0/ozT8CGxsG8gaVHyxFnCDP2hGC+XMDc3CkHXmL0hthnlJhihWaIwq6NGHmlIBsXOW51Nxfh2TXW0sP8mmzYZmMMsUbPfXIrNaRTbLccLfrgXqwbmSQxTJHh8QY4wDcM1mclwyRlb2YjrH9La+NLmrsXktXRdugseEVsRhgkxYkh0s1lmaSEPfViLRsD+rbgauWydgwYe4gUoCoBAYkGwsCQb9rz5871GbIh+Tq8kqvGrEuUDSOkakk6A8GPMKLC9WB3Ve2TYWB15ezlXRtu6NVTM46WNlFUWSIuuU5nyuwaQ30AUDtWJubkDUcTSO4m/uEhjEeILRuWvmZTlZTwIe5HIjjyqT6R9vDq1iUEliG0Yd1bvmKZSWF0y6EWLa8RegrtfDth44zYyLq2aNu/qpyNbhbKcp046k1m0oy0T0y1bc3klfFyHBywtF804yFJGIKqGdAPEcb2tbjXrbdkYnrkVrd2MC5BfRTbNle9iOGmvtU3DxYXtxXKro9lGuZwBlYC7+BBOmvjTTpL2yxxOGkht1cMbszKboxkYIFdbfoGx8jqLawoxnbfZaySS7Jfd6LHOHlYRNE11XMnVShVJy3sCCNfeTappMPP2bLGLW+mTpzt2eNU7Ze+zzxkFCpVgbrKcrRgdoNG5FnuLADxvfSxvmyt8MFiI/m5U4WsdCD4WPE1LwKTtM6MXqXGPF7JYDTV2vbh2bendrnZndHoKjcQjRNnDo6ySxKiElSpOkhB1DdkZracD41JbN7o9BXWotLZnKSk9ElRRRQIbYvhWd7zkHFRgsVHVi5Fri7yjS9aLihpWZb3y5cUv9gP3ktD0jTFHlKiHmLgERu3iLWBGawNiQTfu8ByHhTBdmMHy2aO2ov9JbW7N/AX149qpPCwFn71ufI89ONSWK2UWFzK97cdBp7BXI2bzwfJXsNgFQW5M/av4X4+wGksbilUurFnAUBDYG2TNlCFg1hw05gceFPNo7GMnCSVCPquyg+oBqtbR2NKrKBNLre93Y/jWapyuwljTRqO5GxMHMi4hYI2nBKyZjntexHYvlDFCtja+vjeqhv80Ixs3ydERAqpIqogRpfpMLcSLLe+lxUPg4Z4AyRyOCxBdxfVRoF87do6+NJbWiLiwuO1YW8PI+7h4Vty1SOGcW2l4IrEg6i99dTc3J8STx+7wqNfAkm3jYVLybOJYdtgeFtQL2/DWm7YciRSpYjgFA4mx5X56nXxpxdF0lHRNbEwQCMouOwwJF7kcwPEcNK53W3LgnmSPESEp1slwCVbqlAOWzfWOmlm4+VWndTcyTG9f8+sShsjDKGZrobFACOrAvxPEg6c6jN99mR4NESB5jPDL1hd88iiMB7Zy10OZgh8eOulgLl38mMbJTevZGDT5vDhlLR5Y0dySeqIVkXPdjfNcEk3F/CqdisDLKufiFRxc2LIy8Vb9Ukm/mNTpUlj95Z8RioVbqiIjmysFyq1j1mZgouMg4G4BtzqMxEZgxcsaKAjXc69pSVuO1yNideeYVL7tEvsn4ttzy4FUgm62XqEWRWjUEZrjq0ZtWC6/o6La97h/uxu4yS4aSdolkixDyuC2csACLAL2VuzAix0yDjewrG5GAHysEleqVGW5JF27KrlDWN7MBfTj4kVd9oO5BPNCXZjZBa1iS2ttPuNcmbK4T4x+xN7JXE9IGFiRvkzJLNKznqwWAUniX7N+NrDiRUe3SYoULJCdVfOpINiCQMt7ZlN7HgRlB1vVe3iwBkdZ4gqs2qsosGbskMLHmW4+N/Omo2ZLJGZCqADMbZ1Dpdm0INrE35cvU27FJpJrX4L5eTtViEucKTGX1VmLCx4ZcxOXT4g+VMtoYiGORrRnvjKyB2UqRqFsdMpJF7m+Xzr3Z+JYlYNWCrICNQcpOYm40NuRH1QaeTbtYwKZFz5VW5XKSwULzBAPC1YVctl6n2Xvc3e2F8NEhTqjazLa1gAe3oBoTz86jtpTQXcIuZZGDFuStf6C+Fufmao2D2i5WwLKTwYgEAdmx4Wtodb/Sqd2MJoJo5cXKrYe9pLotrHg2lrWbLcnletZtySWjaEYvcfBK4PYcINyq3vcaDQ+I8KZ71iRIm6pVKZO0ALFTfvqRwtofZV73meIYcmIRq7gKjqq6c83hoL1V+sJAubm1iTYep0rf03p28lX4DNkXt3XkiNnbXkU4SF5ZJb4uA2YKSnbVdTa+hB4niNOYrWdm90egrLMPs8LisMV7omTU6kEyLYC+uut/IVqmzR2R6Ct5wcHTMMbvZI0UUVBoJyreqxtfdKKeTrHzXC5RY20BY++7GrWRXJjFA1Jx2inQ7oRIbgN7Wp02wVItY+81ZuqFHVCp4R+Cnkk+2VNt14zyb/FTTFbiYeQguHNr/S8fHxq79UKOqFL24/Aucvkpf8SYPqsPINYaeVqQl6PsMzBiHuOFmtbQjgBbmavfVCjqhT4R+CW77KB/s2wt72l/x/6VwOjHCeEv+Z/pWhdUKOqFPhH4Cyq7L3bTD3EQYAsWtmNgx5i343rxt2kLlzmJK5WBIsdb66X4k++rX1Qo6oU6QqRnc3RbgmkMhWQEsGyhyEuP0LWt+deYnorwcjl2E2ZkCm0hGigAWAGmgGtaL1Qo6oUUgpFA2d0bYaB88fXXvfWTML+hFSJ3VjKlbNYgjj4gjw8yat3VCjqhUPFBu2kLiigw9HWHSNY1M2VbW+c1AHAXtwr3/Zzhr3HWg2tpIRf1HCr71Qo6oVbSY6TKHh+jvDI4dBKCt7DOSNRY3BFjy91SH8V4/wBPn9Nje+p4nx1q2dUKOqFTwj8AtFNk3MhNgQ9gb2DkAkG4vbiL8qMXuZBJGY2UhW45WI/8NXLqhR1Qo4R+CuT7Kqu7SAAWaw4do15/FlPBvfVr6oUdUKuH7HcdCk+XZV4d14wysL3Vgw1vqpuL1YsNDYClhGK6AqpScuxJJdHtFFFSMKKKKACiiigAooooAKKKKACiiigAooooAKKKKACiiigAooooAKKKKACiiigAooooAKKKKACiiig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eg;base64,/9j/4AAQSkZJRgABAQAAAQABAAD/2wCEAAkGBhASERUUEBIRFRQVEBQVFBQXFBQVFxYVFxcVGBQVFBUYHCYeFxkkGhYUIS8gJSgqLC0sFR4xNTAqNSYrLCkBCQoKDgwOGg8PGikkHCQsLCwpKi8sLCwsKiwqLCwpKSwsLCwsLCwsLCwpLCwsKSkpLCksLCwsLCwpLCwsLCwsKf/AABEIAPEA0gMBIgACEQEDEQH/xAAcAAABBQEBAQAAAAAAAAAAAAAAAwQFBgcCAQj/xABNEAACAQIDBAcDCAQLBwUBAAABAgMAEQQSIQUGMUEHEyIyUWFxgZGhFCNCUoKxwdFicrKzFRYkJTRTc3SSk+EXMzVjg6LwRFTD4vFD/8QAGQEAAwEBAQAAAAAAAAAAAAAAAAECAwQF/8QAKhEAAgICAgEEAQMFAQAAAAAAAAECEQMhEjFBBBNRcWEUIvAygZGx0aH/2gAMAwEAAhEDEQA/ANoJrwyCuJXtTNVd9VygXI1J5eys6sY+60V51opj8kl+snx/Kj5HL9ZPj+VPiwtD7rRR1opj8jl+snx/Kj5HL9ZPj+VHFhaH3WijrRTH5HL9ZPj+VHyOX6yfH8qOLC0PutFHWimPyOX6yfH8qPkcv1k+P5UcWFofdaKOtFMfkcv1k+P5UfJJfrJ8fyophY+60UdaKY/JJfrJ8fyqP25tD5JC00puiDXKCT7AbUcWFk91oo60VSNgb+QYxykPWAqLnOgAt7GNWASt4j40UMl+tFHWiokM/iPjXQz+I+NKgJTrRR1oqMCv4r8aMj+K/GigJPrRR1oqN6uT6y/GvRFJ9Zfj+VFASPWijrRUd1En1l+P5V6MPJ9Zfj+VFASIkFdA1HCKQc1PtP5U5w01wKAHNFFFADfFHSktm9z7TffSmL4Uns3ufab76qBLHVFe0VoSeUV7RQB5RXtN8fj44YzJKwVVGp/ADmaQC9FZptPpWlJIw8Sqo+k/aby0Gg9NajF6UMYDcspHh1a2+6p5orizXqKomxulCN7DELlubZ1Bt7RrpV4gnV1DIwZWFwwNwR5GmnYmmjqqj0on+bpvQfeKt5qn9Kn/AA6X7P7QpiM86Jh/KJP7Mfea1hRWV9Eg+fl/UH41qqipfZaO1pVaTApVKQzpRXVeCugKACu1rwV0BQI6Ar21eCuqBnjcD6U22aeyPQU6fgfQ002Z3R6CkwJKiiipAbYvhSezO59pvvpTF8KT2Z3PtN99XAljuiiitCQooooAKzrpGxzSSrEp7MerDlmI/K3vNaLWT71YoLjJgf6wn7vwqJ9FR7IBMDnYixJJAH41Y4tyVy3PG1JbCkQNc9o2NgBw8Ktyy3UG1q52dmOKK7h91VXQWqy7Dw0mGKdq8TtlYcMjHusPImw+0KQjkAbiKkkYOjDyP+lKLNMmNVpE5VO6Vz/N0nqn7Qq3xMSoJ4lQfhVO6Wv+HP8ArJ+0K6zzSi9Eg+el/UX8a1RRWW9Ea/Ozfqr+NaktSy0KClFFcAUoopDOgK7FeAV0KAPRXQrwV0KAOhXoFeCuhQB4/A+hpnszuj0FPH4H0NM9md0egpMCSoooqQG2L4Unszufab76UxfCk9mdz7TffVwJY7ooorQkKKKKACs83j2HDLipXkFszhb57EkKouF/KtDqrb24aJJI55CQMwQEC4Ejd0tppe1gfE25isst8dHR6fjyqRDbF2KsNw3jp5+BPnRtPDSsdHKqOWuvrbWl4ps9zfnXTY3KDfX8K5W7O+MEtFf2ZsaYTBi361swQ+gYk1NLsmY4oNnAisLDtC3C4BBt48fEU1xO0JQbxlL8AGBNvMgEX9KltjYyYhS+UlmIIAtZtAPZxppeSnHVWXO1UnpcP83P+vH+0Ku1qo/S/wD8Pb+0j/aFdp45TuiMfOTei1qKisw6Ih2pvZWnKah9lIVWlBXC12tAzsV2BXIroUAdCugK8r0UAdV7XgrqgDx+B9DTLZndHoKevwPoaZbM7o9BSYElRRRUgNsXwpPZnc+0330pi+FJ7M7n2m++rgSx3RRRWhIUUUUAFJYvCJKjI4urCxH3EeBBsfZStJ4jEpGuZ2CjMq3PNnYKijzLMAB4mgCi4o9U7DwJBPobXNIPODqLG+vupxthWzuXFiWNx61X5cE/FTbXhXB5PXT1Y6fYsTdoB7njaRh8L2q07s7IVHUjPftE3dnHuPDW1U3BYWdnUBmFzobchzNaZsPZgijF3Z2IF2NtNL2AHAVrBWyM2WoUSNUXpgP83n+1j/aFXqqJ0xH+Qf8AVj/aFdJ5hVOiIazeytNUVmfREP8Afez7q01KhlIVWlBSa0qKQwUUoK5ArsUwOhXoFeCuhQB7XteV1QBy/A+hplszuj0FPn4H0NMdmd0egpMCSoooqQG2L4Vxszufab767xfCuNmdz7TffVwJY6r2vK9rQkK8riaZUUs7KqgXLMQAB4knhWd7ydM+HiumCQzv/WNdYh5j6T/AedFAaFi8ZHEjSSuiIouzswVQPEk1im93ScZsZC8RIwuGxMcgFiDJlYZ5GHHu5sq8r348Kht/erFYx74mVntqE4Iv6qDQffUbfSqSEfU2P2dFiEGbXS6sONjwseYqnbY3flhue8nJhyv9YcvXhTzop278o2fErm7xAxG/MJop9cuX31bcViEjRnc2REZm/VUEn4VlPGpGuPNKH0VTd3Z/WSMPoqAGI5fog+J+6oXfne7E7P2mFiKmGbCRv1bDsmRGdHII1U5erHsFT+4u80Ey5ElibM7vHkXLYGzZGF9SA2h5hT4VC9NuyM8EeIUduB11/Qc2YX8NQ32KcMfDTHky+478Bs7powp0xUMsJtqy/Op7h2/+0016Tt4sLisB/Jp45PnUJVW7QF+aHtD2ish+XBiQAfbalIjWvFPoyNF6Iv8A+3qPurS0rEN1t7XwbEiNXVu8t8p9Q3j7K2HY21I8RCk0RukihhfiPEHzB0rKUWi0yTWlVpBDSqmoGKiuxXC12KAOhXQrkV0KAPQK9FFeigDx+B9DTDZndHoKfvwPoaYbM7o9BQwJKiiipAbYvhTHDbWgiXLJKitdjYsAbFiAfgfdT7F8KxHpQwobHKSAf5Ig1H/OxH51URM2cbdwp4TR/wCIVXd8ekrDYJQsdppmW6ID2AOGaRhwHkNT5caw0YBPqr7hTfFWBsNAK1jslkht7erF4xs2JmZxe4QdmNf1Yxp7Tc+dRDNSRex9aUHCrJEks2ttQaVprE1nPgac0IZqHQhtS0k+Ha1mCTJ45h2Xt7OrrVNt6wkG1iRnvwy31rAujXHCLacF+EhaEnwzi6/96oPbW5b1YR5cJJGhys+VM3gGYBm9gJPspVsWvJQejbIWxMiKI4ExEawcSSQAGfM2pJuNBoOHjWj7w7NXFYaWF+EsTL7SNCPbWYbZx2bFwbPwYskcsYfLzZSGsT4IoLHztWp7NnDx9kg2LL7VJBHvBFXNV1/GCfn5/wBHy9h9lOCzOygxuyOljxVlRtb6doty+j50vELNVm352f1O0cUo7sqrOo8Mw7X/AHxufbVZ/I0ogzpuy4HjWjdD+1PmpICe62dB5E2cD25ffWcYg3QMOINjUzubtb5PiA+tgzBvNW1I+IPsokrQJm6q1LI1UZOk7BeLf4TThOk/A/XPuNYGhd0NKg1So+k3Z/8AWfA06j6Stnf1yikMtteiqynSLs4/+oT31LbI3gw+Jv1Eivl42N7UASdq9ryvaAPJOB9DTDZndHoKfvwPoaYbM7o9BSYElRRRUgNsXwrGekr+mL/dU/ez1s2L4VjHSUf5Yv8AdU/ez1URFVqIxLXJv41MXqFn1JraJLElgdiFRWcnQKqlmPPRRqdAT7K4jmN8pBuCQwOhBHEEHUHyqV3Vx8kGNhdDxk6v/MBT72Huqx9IGynnmw+IghdmmRo5MiFs0qEZM1ho2UkXPJPKk5VKi1juDkvBRZF19tLqdKX2nsfEYZguJieJmXMoa3aHiCpIPv0prD99UjNoXhnKMrr3kdXX9ZGDL8QK+mNo7QZ8A80FizYRpYr8C2TMl/bavmSt96Ksd1+yo0axMZkgI/RVjkH+WyUxFQ3PjXB4KTaM3aklXLBm7zZz2W9Xc5ifqirX0Smb5OxlNxJK8kfiVY3Zva+ZvtVUNuzHaOPjwcGkELFCRwGXszP9kXjXzY1O4beTLtmHDwD5iKF4WC8A1lYsR9VMsa38ZDWkkq+tfb8/z7Df93t/heP59EV0s7PdMbHKxvHKgiUFeBGYsubgQbk2OvHlwzsA314862rpoi/m4PzTEwn/ABNkP7VY3iu/cczm9jaj76ziA3wuuZfEfGvcM9m9bfl+FJwkhr0TsFdTyy/G/wDrVgeF76+PH1HH/wA864L0jhGvGT/zL+8H8q6JrBlo6z17npO9F6QxdJK1XoYb/feq/dWSBrVrPRSGw6M0wK9cy9WPpEciRyFTJpLZcIuTpGrrXYpNaUFIR5JwPoaj9md0egqQk4H0NR+zO6PQUMRJUUUVIDbF8KxfpMYfLV/uqfvsRW0YvhWJ9J39OX+6J++xFVECryygKfSoh9akMT3fbTFl8K3j0Qx7uyt8bh/7xGfcbn7q13F4mbMYsMvVo12ZyCFvbx8TpWU7quq42DNw6w3PnkfL7A1j7K0bFYoy2BmWNLjSxuQdOGh151z5v6kjs9NqLZEbYGz4wP4Rd8W9mVTmaMJmy5hCim97gakk1mswK6agg6gixHkw5GtNx80OEYSYfBySSuTlkyNM1r91WN+rUchpoNL1St7pMXJOJcZEYnljGQXU5lTS91Op1F72Ooqsb8EZ1e/5/kiVbnWs9Bm0QFxUN+Dxzf4lKH92KyGFuXuq7dF20erxbL/WwlfarKQPdmrfwcpbpVXZcOKxHZM+JxMogGmgZ3aMegUl29DUdsVkwGBbHTayzuqxX7xW5a/q1nkPkB4UtvPseXGbWTDsT1KQRyN4LGxOf1Z2TL6XpvtthtPaKYaP+jwBlNu7lWwmI5anLGPtWrVdWvpffli/D+39eEXXpQYSbKlI1HU9YPs2YfdWJSPdUJ+oPxA+AFbRtbFxT7NIjIKo8kBtwGXMhHssKxGMkxRsQR2LH1429xFZpU6DsQgOt682o/cHI5r/AArnDHSm+1ZLhLm2p191HgY7wZBUroPD8KRvTCBgDcEkc/8A9p6XBvY3HuqHsaPb0DwFySQABqSToABzN6MvmPfVg3CgEm0IVtfLnf2qpt6C5B9lTWrKW3Rd909wY8Oqy4kB8QRcA6rFfko4Fx9blytztWzsPGkxkl7VgCthpm5m3kLa+dKxx63Y15KQATy8K5W7ds9JRUY8UOsZvWCckNr37TEjsjz42qx4Z8yKb3uoN/G441RdjbNTEyZJLkRkOypolr9lXNtb+zhV+Aq429nPmUY1FHknA+h+6o/ZndHoKkZO6fQ/dUdszuj0FWzmJKiiipAbYvhVH29uzh8RKHlUlury3BI7IeQj4savGL4VW8Ue2P1W/aasszajo0xJOWzLt+tlYbDRR9Sp6x5CACeKqDc6+ZWqOiHvMbt5cB5D86nd+dpGTHSLfsxWjH+EM1vtMfdVceSunCmoKzLJXJ0KJIMwJvYMCbcbX1t51fcYJVXM3UuhAIYZszi2gKW0N7iwJ9azoNV/3NwmKmMMjpeBM1muvaK9leze9gcx9VFGRR7kPHKUf6SG/wBoMqrbDxIikCxPoBfKunxqF2htWads0z5iNByCg8Qo5VMv0ZbQzsI0jyBmyXlAOW5y3042tXY6Mdo/VgH/AFf/AK1CyYo9NFy92XdlVdrG9WDc7FBMdhyToZlU+j3UfEinq9Fm0G0vhh6yv+EdO9n9FmPVgTJhgUdWWzyHVSGH0BzFV7+P5I9qfwXff/edcMJlj7MzoiB+apZi7X/RBNvNhUHhR/BuzWkPZxOKAVL8UWxIH2VJY+Zqx7X3cjxEsbzfRxHWMv11CnLHfwzZCfJbc6Ybd3UkxmLWWWVepTKFiCm+QHM4zXtdiFv5ACrXqsaV8t9L/ovZl1Wu3/wX3B2JIuzpomNnxIeaFG+iQihOOtzlUn1rMMTOiwdoMM0cRQW1V+6QRy0LCtdkwM5x0GIWZVjgBUQ5T2gwIe7ZrXPZtppl86rO2ujc4guflGTNK7gdVewaQuq98cAbX8vZWcvU4U/2v/ZSw5Htoo+E2N2M2YHxA5e2/wCFey7uiUaORbyBq6x9GGLCWjxsYBA/9OL+ly5+6koejHaS9zGwt5GK34Gp/UY/kr2ZfBQ5t1J17pR/bY/GmM2BmQ9tGHna4rTRuVtQf+ykHiHkiPuyEUp/FPHfSiT0WVGHxymqWaHyL2n8GXxQSsCUjlYDvFY3YD1IGlXvov3Yx5xC4lYCIuqdc8hyXDWsyAi7d3ja2vGrBsjd3FxPmUSQ63Jje1z+kqtZvbelMFvtvBHI6y4ATR5iI3K5GCg2Ut1ZIa4tpYfhSllTWmv8hGDi7Lw2y57d1D6N+YphJs6cyKHiZY+EjXBBXmFykm5qGi6Q9pDv4AegWZfjZqdp0mSW+dwUo/Ve/wC2q1hUvB0LK0WvAzYaBckahFGpFjxPMk6k+Zp0u14joG41TG6QcFKpEqTxnkTGGt69WTSeC3swCupadEAFs0gaMe9wKhyyp9f+DjHHLbezQnPZPofuqP2Z3R6CniTq6ZkZWUqSGUggi3IjQ0z2Z3R6Cuo5WSVFFFIQ2xfCqjtSYiVbfUP7b1bsXwqh7clYYpQDp1Ovr1klqTSa2VFtPRju90ZXHTXGrPn9jAajy4+6oBZeRrZd890ExUStEQMQoOUng4PFG8vA8j6msm2juxjYm+cws48wmcf4kuK2UkS4PsaNLlratwSFwEQYgEDX2gMfiTWL/wAFTlSTGyi4F2FtW0AAOpNXXF7Imlxa4aFc0gjRbchpe7HkoDC5865vUpySSNcGrZqTYlObrp5ivf4Sh5yRj7Sj8ayzbe5GNwih8VGEVh2SrK92sTkJHBtPvteq1NdQpYWDi6EjRh4qedcPsM6Fli9I3KbbOGHGeIesiD8aTfenBjjicP8A50f51hhfwHuHsHxI99eEPmC5HzEgBMrZiSbKAtrkk6Dxql6f8g8pt7b44D/3OG/zU/Ouot6MI5sk8JN1GjX1Zgq3twuzAepFY9tLdTaEADYjDyRBgcpbLYkC+XQmx8jar/0U7sA4jrmTEAqrqHHVnDspy3UgkOTe+hDLpfQgEaL0qbpszfqK6Ro8GyGZFNyCzWIIOgvb2HjTDakJhyZ85MkhRFSN3Jt9I5Qcq6asbAaXNXBmtSGOZerbMuYFSCunaB4qcxAsfPStP0+N6M/1EzOoOkDZ1rdeARp3JbG3MELYjzpz/HXZ7ajFQj1Yr99qhdg9F+DxKzvMZUZsQyxqkh+ZUAEnM4+duSe0Rbw8aoG3thfJ8bPh4S8qxyqit2SxzKrC+TS9yR9nWxvWcvTpLs1jms2GPejAt3cVh7/2qa/Gni7TgYaSxE+IkU/cawjEYd4nZJBlZT2gSNOfLysfbTz+CcQFzGCTKACTkNgCLgnwGnE+XiKxeNLyaczcVlVhxHqDXv8A5zrB1lYaagjiNQQfAiu4sZPmsskg9HYfcafBjckjdm1HgfbXAl5H8axqPH4wBcs8pzEgfOODcciCdL8qa4ve/GxGzTzhvqljf234U443LSJ9yKHe/G25YNoToApS8bLccmjQnUfpZqa4HexLFniYBSLsCGFzw041V9pbUmxEhkmdpJDZbnjYd1Rbjx9anYYUgwgixsc0ZlnWXRVEpgPVAmMNz7DnXwF+Ir0o3FJM5Httm69HG0op8G7w2yGZ7WBXXKma4PO96ntmd0egqP3Pxmz3wars1ozAi5Qq3BU2uRID2g5vc5tSTepDZndHoKTdhIkqKKKRI2xfCs43nlti1/sB+8lrR8XwrMN8f6Wv93X97NQ+iodisW2IhozAHgL8PfT6exju7hQWyjS48ybcrEVW9qYfPGvVDLJYggcGsNGHg2nCrJsTZXX4TNh5M0joewW7isuUoxzDK17G51HKud2+jZ5uKoqe09lqyIDKBeaGQIIzrZr5WckZdA1xraoxdtTw7RlxOGUFw7x9sXjtYKQbEfUGtxwqaxCSRyqsqusiNqpsLkZgLaEWvrcWvbiadbO3QkxLB4ZkEkRv2lKgOWJHFNbi3AkWNT++T+jCORK0Qe9W+mNnVYcUI40WRTN1YzNoe00YJOUhb246215Vom094tnxxnCuIpcwK9WFDg3FyCADY21vVI3o3LnilQzpm6w2EiszRoB3Y2Y2YcgCxtwF72Bil2bHDiBnUqroVP8AvTa9uAjYSA6DQEHXz1HOUL+TOU49eS2bF3PwUZWURspyMmUkMNWVgbi+YqVBVuPje2nm3NjRQy4fEqoHyVmkCZcxcm+UE8u2c176W4cSJnBY6NQFAYpEtg7FrZhYMSzkmwIGpJ58xUxgthtIxaa1i0bBCoIuj5r3BswZbeWg8LV5eGOXJkuL6M7bfZne3NuTYyCzyq5VS0gQWC5spRgOfDTw1vXvRrtp8O5R5FEbyXLM0KIWbsxqiBDNLKTYZQwHmOBv+J3AwwZGhUIqQCIxiwEgRbQ52711IGvgWves83u3cw+GlVI/lDta8jBGaONgFsXky5UkIBbKCALroOLe0ouO7sdUa8+0IyAcw5c/EXt7tbeAqht0jswxUeaHPFiJ41V8wLJnkyFbMLkKpHjdR41TXGJkjMMZlLmbOLsW61mUKYy2a4zJprpY1Xtubs4+BlkxkLxB5SiyFozmbKCiHq2IDZVbXnbjejvaBu1aZe9mbUxuLxDiGRSCtzZgFvpcXIOt9c1uRFqhpMFNh8S5lYtLLlcyXFypuBwGpFmHqKU3L2TFIGaVlUQLeUKrx5jl7BeUt2rWY30ALi1jek5sQjYnNJNZFHVor52ZU7IAZ79pr5mN9FuLGxsMZJ1Qm2o0LbN2dh55nYXzgxkXQvYqVNytwXzZSG56tWj4URJCIl7ShAgUnM5VBbtNcnT6xPGsjl2kkeNZE6tVUBDcOoUAKLLYXzaAi3jbzq27Fxcsb9aqvIMQSFKKSoykltb2XUMcvGwubXrzvUQm5auqBzdKyxJuXs6Q/OxnVbAq7pax07pAI18/HXWqYmw9nvjzH15jw6nQBgS2mq9ZaytmB0OtjyNWzb2NPV2N0N01LKpGYgG1jcEKSeXDjUNu3sCKTO7RBpC8hC9lyqFmKnKwOUkHy8vE9GByeOmtpm2NuTqxDe/dBIUifZStiJGlZXWVkKhCjWJByahipBJ4+NZ/tPo+2nHB10ih1DBcqy9Y4v8AS8Mt7A2PMeZrXcPjHD9UiTLkILKUjF81jp2eOU5tPA3tpdXEshUhbZi4HdAJJIHPVTr4C1730rX33HpJHR7Sa7K3u3gdj4GIyF0WUKBI0zo0qORcoAug46ZeItqarO/+/wDhsXEIooAwB0nkupUi1zEo152u2nkavGPaCWH5+IS3EgylCZQAGbMpW7DQxC48R40tsLcPZ8TxSLArNYEF2aQKeIKhtAb63tehZIJ8pXZrFSmuMaSE+gzATx4OdponRZJVaIsuUsoSxIB1twsa0HZndHoKdHgfSmuzO6PQV3XZyyVElRRRQSNsXwrMd8f6Up/5A/eTVp2L4Vmu+K/PqbadT/8AJL+dD6HHsio2GazMVa5GbX3EDiKtGy964cNCNQzJ81YC3WyuQR2jax1ub8LG19KpuJkyjNZtbm9uNrCw8dT8RURJtuZc8aqhQ3LEpmJIBFhpY3B9dOVY9PQskl/cc78baikxUh6wmQuhy5cyqAg7JNr6Hx89BRu70jz4VnyQJM0oUBRdArAmz6KdNSLemtRckDvMmYKxyBdBfQX750vbXx9eFSLYNBYRwkt1fWKNQttczAjlfiR41PLi/wAmDe9IlMZvFiMaqyTshyklIkJSx01dvDnx4cqaYTdvFYyAunVExkp1r5EzMpOZUA0Wx7JJtx5kVW9o7QfrDGAoAUq5v2c307kE5rdpQPbVv3V39EGCMEmDMpUfMmMoEdSdOsbXLa+pAOgvahK9sVfJA7bwmJw83UTyNFFILtlzOGR+w2RkBLqO0QvIk6aitx3dwqYfDxQx8EjUAEOptyBVzmB8jrWEb0bfmnxMM0MTYdY4o40QSE2CszMyuVGUkta4U91TrVowHS0ARDGiwk5Y0zF5s8kjIivNKxBCqCzm5LNYdpeFbQS8FRNejnYsfDxqB3kwuEw8E8hSNDM3zji4aRmFtXzAg2vwPAGmOzekfBSy5FmTKVcq5NlIUoLX8Tna36hqudIG+mHfqMOso7cj9YwynKqXQEhxYq137Qa4Mdtb6JKr2U2RW6eMihxPyl4G1JZpWZSEjta6qz5lfIV1yjS9+NaPsq+IhxAxggeBnZRZkkR49dWKmwa1tOIPvrHBiFCAxs5j6sr2gNVJ4AHle/OutmyJhutEzKoZGkhGYoXcFcqNGBY9nMA2l/jWKk0/ozT8CGxsG8gaVHyxFnCDP2hGC+XMDc3CkHXmL0hthnlJhihWaIwq6NGHmlIBsXOW51Nxfh2TXW0sP8mmzYZmMMsUbPfXIrNaRTbLccLfrgXqwbmSQxTJHh8QY4wDcM1mclwyRlb2YjrH9La+NLmrsXktXRdugseEVsRhgkxYkh0s1lmaSEPfViLRsD+rbgauWydgwYe4gUoCoBAYkGwsCQb9rz5871GbIh+Tq8kqvGrEuUDSOkakk6A8GPMKLC9WB3Ve2TYWB15ezlXRtu6NVTM46WNlFUWSIuuU5nyuwaQ30AUDtWJubkDUcTSO4m/uEhjEeILRuWvmZTlZTwIe5HIjjyqT6R9vDq1iUEliG0Yd1bvmKZSWF0y6EWLa8RegrtfDth44zYyLq2aNu/qpyNbhbKcp046k1m0oy0T0y1bc3klfFyHBywtF804yFJGIKqGdAPEcb2tbjXrbdkYnrkVrd2MC5BfRTbNle9iOGmvtU3DxYXtxXKro9lGuZwBlYC7+BBOmvjTTpL2yxxOGkht1cMbszKboxkYIFdbfoGx8jqLawoxnbfZaySS7Jfd6LHOHlYRNE11XMnVShVJy3sCCNfeTappMPP2bLGLW+mTpzt2eNU7Ze+zzxkFCpVgbrKcrRgdoNG5FnuLADxvfSxvmyt8MFiI/m5U4WsdCD4WPE1LwKTtM6MXqXGPF7JYDTV2vbh2bendrnZndHoKjcQjRNnDo6ySxKiElSpOkhB1DdkZracD41JbN7o9BXWotLZnKSk9ElRRRQIbYvhWd7zkHFRgsVHVi5Fri7yjS9aLihpWZb3y5cUv9gP3ktD0jTFHlKiHmLgERu3iLWBGawNiQTfu8ByHhTBdmMHy2aO2ov9JbW7N/AX149qpPCwFn71ufI89ONSWK2UWFzK97cdBp7BXI2bzwfJXsNgFQW5M/av4X4+wGksbilUurFnAUBDYG2TNlCFg1hw05gceFPNo7GMnCSVCPquyg+oBqtbR2NKrKBNLre93Y/jWapyuwljTRqO5GxMHMi4hYI2nBKyZjntexHYvlDFCtja+vjeqhv80Ixs3ydERAqpIqogRpfpMLcSLLe+lxUPg4Z4AyRyOCxBdxfVRoF87do6+NJbWiLiwuO1YW8PI+7h4Vty1SOGcW2l4IrEg6i99dTc3J8STx+7wqNfAkm3jYVLybOJYdtgeFtQL2/DWm7YciRSpYjgFA4mx5X56nXxpxdF0lHRNbEwQCMouOwwJF7kcwPEcNK53W3LgnmSPESEp1slwCVbqlAOWzfWOmlm4+VWndTcyTG9f8+sShsjDKGZrobFACOrAvxPEg6c6jN99mR4NESB5jPDL1hd88iiMB7Zy10OZgh8eOulgLl38mMbJTevZGDT5vDhlLR5Y0dySeqIVkXPdjfNcEk3F/CqdisDLKufiFRxc2LIy8Vb9Ukm/mNTpUlj95Z8RioVbqiIjmysFyq1j1mZgouMg4G4BtzqMxEZgxcsaKAjXc69pSVuO1yNideeYVL7tEvsn4ttzy4FUgm62XqEWRWjUEZrjq0ZtWC6/o6La97h/uxu4yS4aSdolkixDyuC2csACLAL2VuzAix0yDjewrG5GAHysEleqVGW5JF27KrlDWN7MBfTj4kVd9oO5BPNCXZjZBa1iS2ttPuNcmbK4T4x+xN7JXE9IGFiRvkzJLNKznqwWAUniX7N+NrDiRUe3SYoULJCdVfOpINiCQMt7ZlN7HgRlB1vVe3iwBkdZ4gqs2qsosGbskMLHmW4+N/Omo2ZLJGZCqADMbZ1Dpdm0INrE35cvU27FJpJrX4L5eTtViEucKTGX1VmLCx4ZcxOXT4g+VMtoYiGORrRnvjKyB2UqRqFsdMpJF7m+Xzr3Z+JYlYNWCrICNQcpOYm40NuRH1QaeTbtYwKZFz5VW5XKSwULzBAPC1YVctl6n2Xvc3e2F8NEhTqjazLa1gAe3oBoTz86jtpTQXcIuZZGDFuStf6C+Fufmao2D2i5WwLKTwYgEAdmx4Wtodb/Sqd2MJoJo5cXKrYe9pLotrHg2lrWbLcnletZtySWjaEYvcfBK4PYcINyq3vcaDQ+I8KZ71iRIm6pVKZO0ALFTfvqRwtofZV73meIYcmIRq7gKjqq6c83hoL1V+sJAubm1iTYep0rf03p28lX4DNkXt3XkiNnbXkU4SF5ZJb4uA2YKSnbVdTa+hB4niNOYrWdm90egrLMPs8LisMV7omTU6kEyLYC+uut/IVqmzR2R6Ct5wcHTMMbvZI0UUVBoJyreqxtfdKKeTrHzXC5RY20BY++7GrWRXJjFA1Jx2inQ7oRIbgN7Wp02wVItY+81ZuqFHVCp4R+Cnkk+2VNt14zyb/FTTFbiYeQguHNr/S8fHxq79UKOqFL24/Aucvkpf8SYPqsPINYaeVqQl6PsMzBiHuOFmtbQjgBbmavfVCjqhT4R+CW77KB/s2wt72l/x/6VwOjHCeEv+Z/pWhdUKOqFPhH4Cyq7L3bTD3EQYAsWtmNgx5i343rxt2kLlzmJK5WBIsdb66X4k++rX1Qo6oU6QqRnc3RbgmkMhWQEsGyhyEuP0LWt+deYnorwcjl2E2ZkCm0hGigAWAGmgGtaL1Qo6oUUgpFA2d0bYaB88fXXvfWTML+hFSJ3VjKlbNYgjj4gjw8yat3VCjqhUPFBu2kLiigw9HWHSNY1M2VbW+c1AHAXtwr3/Zzhr3HWg2tpIRf1HCr71Qo6oVbSY6TKHh+jvDI4dBKCt7DOSNRY3BFjy91SH8V4/wBPn9Nje+p4nx1q2dUKOqFTwj8AtFNk3MhNgQ9gb2DkAkG4vbiL8qMXuZBJGY2UhW45WI/8NXLqhR1Qo4R+CuT7Kqu7SAAWaw4do15/FlPBvfVr6oUdUKuH7HcdCk+XZV4d14wysL3Vgw1vqpuL1YsNDYClhGK6AqpScuxJJdHtFFFSMKKKKACiiigAooooAKKKKACiiigAooooAKKKKACiiigAooooAKKKKACiiigAooooAKKKKACiiig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s://www.lds.org/bc/content/ldsorg/content/images/elder-bednar-in-reading-england-teaching-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802838"/>
            <a:ext cx="2287374" cy="2625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4858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3263687" y="-6572"/>
            <a:ext cx="5880313" cy="4687248"/>
          </a:xfrm>
        </p:spPr>
        <p:txBody>
          <a:bodyPr>
            <a:normAutofit/>
          </a:bodyPr>
          <a:lstStyle/>
          <a:p>
            <a:pPr marL="63500" indent="0" algn="ctr" eaLnBrk="1" hangingPunct="1">
              <a:buFont typeface="Arial" charset="0"/>
              <a:buNone/>
            </a:pPr>
            <a:r>
              <a:rPr lang="en-US" b="1" dirty="0"/>
              <a:t>Scan your assigned passage and identify missionary teaching topics and doctrines</a:t>
            </a:r>
          </a:p>
          <a:p>
            <a:pPr marL="63500" indent="0" eaLnBrk="1" hangingPunct="1">
              <a:buFont typeface="Arial" charset="0"/>
              <a:buNone/>
            </a:pPr>
            <a:endParaRPr lang="en-US" dirty="0"/>
          </a:p>
          <a:p>
            <a:pPr marL="457200" lvl="1" indent="0">
              <a:buNone/>
            </a:pPr>
            <a:endParaRPr lang="en-US" dirty="0"/>
          </a:p>
          <a:p>
            <a:pPr marL="63500" indent="0" eaLnBrk="1" hangingPunct="1">
              <a:buFont typeface="Arial" charset="0"/>
              <a:buNone/>
            </a:pPr>
            <a:endParaRPr lang="en-US" dirty="0"/>
          </a:p>
        </p:txBody>
      </p:sp>
      <p:pic>
        <p:nvPicPr>
          <p:cNvPr id="2" name="Picture 2" descr="http://media.ldscdn.org/images/media-library/missionary/missionaries-tracting-37783-wallpaper.jpg"/>
          <p:cNvPicPr>
            <a:picLocks noChangeAspect="1" noChangeArrowheads="1"/>
          </p:cNvPicPr>
          <p:nvPr/>
        </p:nvPicPr>
        <p:blipFill>
          <a:blip r:embed="rId2"/>
          <a:srcRect/>
          <a:stretch>
            <a:fillRect/>
          </a:stretch>
        </p:blipFill>
        <p:spPr bwMode="auto">
          <a:xfrm>
            <a:off x="4549" y="413476"/>
            <a:ext cx="3259138" cy="4267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3928225" y="2085917"/>
            <a:ext cx="4572000" cy="1754327"/>
          </a:xfrm>
          <a:prstGeom prst="rect">
            <a:avLst/>
          </a:prstGeom>
        </p:spPr>
        <p:txBody>
          <a:bodyPr>
            <a:spAutoFit/>
          </a:bodyPr>
          <a:lstStyle/>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p:txBody>
      </p:sp>
      <p:sp>
        <p:nvSpPr>
          <p:cNvPr id="7" name="Title 1"/>
          <p:cNvSpPr txBox="1">
            <a:spLocks/>
          </p:cNvSpPr>
          <p:nvPr/>
        </p:nvSpPr>
        <p:spPr>
          <a:xfrm>
            <a:off x="841375" y="4805386"/>
            <a:ext cx="77724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t>Visit the URL below and ask the volunteers at Mormon.org to help answer a question based on the doctrines you’ve identified in your passage.</a:t>
            </a:r>
            <a:br>
              <a:rPr lang="en-US" sz="2400" dirty="0"/>
            </a:br>
            <a:endParaRPr lang="en-US" sz="2400" dirty="0"/>
          </a:p>
        </p:txBody>
      </p:sp>
      <p:sp>
        <p:nvSpPr>
          <p:cNvPr id="8" name="Subtitle 2"/>
          <p:cNvSpPr txBox="1">
            <a:spLocks/>
          </p:cNvSpPr>
          <p:nvPr/>
        </p:nvSpPr>
        <p:spPr>
          <a:xfrm>
            <a:off x="1527175" y="5981700"/>
            <a:ext cx="6400800" cy="55557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hlinkClick r:id="rId3"/>
              </a:rPr>
              <a:t>http://www.mormon.org/chat</a:t>
            </a:r>
            <a:endParaRPr lang="en-US" dirty="0"/>
          </a:p>
        </p:txBody>
      </p:sp>
    </p:spTree>
    <p:extLst>
      <p:ext uri="{BB962C8B-B14F-4D97-AF65-F5344CB8AC3E}">
        <p14:creationId xmlns:p14="http://schemas.microsoft.com/office/powerpoint/2010/main" val="38615052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1679321"/>
            <a:ext cx="3746696" cy="5178679"/>
          </a:xfrm>
          <a:prstGeom prst="rect">
            <a:avLst/>
          </a:prstGeom>
        </p:spPr>
      </p:pic>
      <p:sp>
        <p:nvSpPr>
          <p:cNvPr id="2" name="Title 1"/>
          <p:cNvSpPr>
            <a:spLocks noGrp="1"/>
          </p:cNvSpPr>
          <p:nvPr>
            <p:ph type="ctrTitle"/>
          </p:nvPr>
        </p:nvSpPr>
        <p:spPr>
          <a:xfrm>
            <a:off x="685800" y="701678"/>
            <a:ext cx="7772400" cy="1470025"/>
          </a:xfrm>
        </p:spPr>
        <p:txBody>
          <a:bodyPr>
            <a:normAutofit/>
          </a:bodyPr>
          <a:lstStyle/>
          <a:p>
            <a:r>
              <a:rPr lang="en-US" sz="7200" dirty="0">
                <a:latin typeface="Britannic Bold"/>
                <a:cs typeface="Britannic Bold"/>
              </a:rPr>
              <a:t>15: Quiz</a:t>
            </a:r>
          </a:p>
        </p:txBody>
      </p:sp>
      <p:sp>
        <p:nvSpPr>
          <p:cNvPr id="3" name="Subtitle 2"/>
          <p:cNvSpPr>
            <a:spLocks noGrp="1"/>
          </p:cNvSpPr>
          <p:nvPr>
            <p:ph type="subTitle" idx="1"/>
          </p:nvPr>
        </p:nvSpPr>
        <p:spPr>
          <a:xfrm>
            <a:off x="4061714" y="4569557"/>
            <a:ext cx="5346860" cy="1752600"/>
          </a:xfrm>
        </p:spPr>
        <p:txBody>
          <a:bodyPr>
            <a:normAutofit/>
          </a:bodyPr>
          <a:lstStyle/>
          <a:p>
            <a:r>
              <a:rPr lang="en-US" sz="2400" dirty="0"/>
              <a:t>Teaching Templates for </a:t>
            </a:r>
          </a:p>
          <a:p>
            <a:r>
              <a:rPr lang="en-US" sz="2400" dirty="0"/>
              <a:t>The Basic Pattern Outcomes</a:t>
            </a:r>
          </a:p>
        </p:txBody>
      </p:sp>
    </p:spTree>
    <p:extLst>
      <p:ext uri="{BB962C8B-B14F-4D97-AF65-F5344CB8AC3E}">
        <p14:creationId xmlns:p14="http://schemas.microsoft.com/office/powerpoint/2010/main" val="6673024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0" y="-6572"/>
            <a:ext cx="9144001" cy="1215325"/>
          </a:xfrm>
        </p:spPr>
        <p:txBody>
          <a:bodyPr>
            <a:normAutofit/>
          </a:bodyPr>
          <a:lstStyle/>
          <a:p>
            <a:pPr marL="63500" indent="0" algn="ctr" eaLnBrk="1" hangingPunct="1">
              <a:buFont typeface="Arial" charset="0"/>
              <a:buNone/>
            </a:pPr>
            <a:r>
              <a:rPr lang="en-US" b="1" dirty="0"/>
              <a:t>Scan your assigned passage and create a matching quiz based on principles in your block.</a:t>
            </a:r>
          </a:p>
        </p:txBody>
      </p:sp>
      <p:sp>
        <p:nvSpPr>
          <p:cNvPr id="6" name="Rectangle 5"/>
          <p:cNvSpPr/>
          <p:nvPr/>
        </p:nvSpPr>
        <p:spPr>
          <a:xfrm>
            <a:off x="3220872" y="1208753"/>
            <a:ext cx="3955519" cy="1754327"/>
          </a:xfrm>
          <a:prstGeom prst="rect">
            <a:avLst/>
          </a:prstGeom>
        </p:spPr>
        <p:txBody>
          <a:bodyPr wrap="square">
            <a:spAutoFit/>
          </a:bodyPr>
          <a:lstStyle/>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p:txBody>
      </p:sp>
      <p:sp>
        <p:nvSpPr>
          <p:cNvPr id="7" name="Title 1"/>
          <p:cNvSpPr txBox="1">
            <a:spLocks/>
          </p:cNvSpPr>
          <p:nvPr/>
        </p:nvSpPr>
        <p:spPr>
          <a:xfrm>
            <a:off x="2224585" y="3880767"/>
            <a:ext cx="6810232" cy="331160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a:t>Read the verses to the left and select which principles best goes with that verse. </a:t>
            </a:r>
          </a:p>
          <a:p>
            <a:pPr algn="l"/>
            <a:r>
              <a:rPr lang="en-US" sz="1400" dirty="0"/>
              <a:t>1. ____ If we recognize our weaknesses and are humble before God, then God </a:t>
            </a:r>
          </a:p>
          <a:p>
            <a:pPr algn="l"/>
            <a:r>
              <a:rPr lang="en-US" sz="1400" dirty="0"/>
              <a:t>will make us weak people strong., </a:t>
            </a:r>
          </a:p>
          <a:p>
            <a:pPr algn="l"/>
            <a:r>
              <a:rPr lang="en-US" sz="1400" dirty="0"/>
              <a:t>2. ____ People who mock others will eventually mourn. </a:t>
            </a:r>
          </a:p>
          <a:p>
            <a:pPr algn="l"/>
            <a:r>
              <a:rPr lang="en-US" sz="1400" dirty="0"/>
              <a:t>3. ____ Without charity, we can not go to the Celestial Kingdom. </a:t>
            </a:r>
          </a:p>
          <a:p>
            <a:pPr algn="l"/>
            <a:r>
              <a:rPr lang="en-US" sz="1400" dirty="0"/>
              <a:t>4. ____ The life of Christ shows us the more excellent way of living. </a:t>
            </a:r>
          </a:p>
          <a:p>
            <a:pPr algn="l"/>
            <a:r>
              <a:rPr lang="en-US" sz="1400" dirty="0"/>
              <a:t>5. ____ Faith, hope and charity are the start of all righteousness. </a:t>
            </a:r>
          </a:p>
          <a:p>
            <a:pPr algn="l"/>
            <a:r>
              <a:rPr lang="en-US" sz="1400" dirty="0"/>
              <a:t>6. ____ Having God’s Spirit with you makes you unstoppable. </a:t>
            </a:r>
          </a:p>
          <a:p>
            <a:pPr algn="l"/>
            <a:r>
              <a:rPr lang="en-US" sz="1400" dirty="0"/>
              <a:t>7. ____ If we want a witness (manifestation) from God, then we have to try to </a:t>
            </a:r>
          </a:p>
          <a:p>
            <a:pPr algn="l"/>
            <a:r>
              <a:rPr lang="en-US" sz="1400" dirty="0"/>
              <a:t>be faithful first. </a:t>
            </a:r>
          </a:p>
          <a:p>
            <a:pPr algn="l"/>
            <a:r>
              <a:rPr lang="en-US" sz="1400" dirty="0"/>
              <a:t>8. ____ Hope makes you steady in producing many good works. </a:t>
            </a:r>
          </a:p>
        </p:txBody>
      </p:sp>
      <p:sp>
        <p:nvSpPr>
          <p:cNvPr id="3" name="Rectangle 2"/>
          <p:cNvSpPr/>
          <p:nvPr/>
        </p:nvSpPr>
        <p:spPr>
          <a:xfrm>
            <a:off x="931459" y="4045301"/>
            <a:ext cx="1467134" cy="2308324"/>
          </a:xfrm>
          <a:prstGeom prst="rect">
            <a:avLst/>
          </a:prstGeom>
        </p:spPr>
        <p:txBody>
          <a:bodyPr wrap="square">
            <a:spAutoFit/>
          </a:bodyPr>
          <a:lstStyle/>
          <a:p>
            <a:r>
              <a:rPr lang="en-US" dirty="0"/>
              <a:t>A. 12:2 </a:t>
            </a:r>
          </a:p>
          <a:p>
            <a:r>
              <a:rPr lang="en-US" dirty="0"/>
              <a:t>B. 12:4 </a:t>
            </a:r>
          </a:p>
          <a:p>
            <a:r>
              <a:rPr lang="en-US" dirty="0"/>
              <a:t>C. 12:6 </a:t>
            </a:r>
          </a:p>
          <a:p>
            <a:r>
              <a:rPr lang="en-US" dirty="0"/>
              <a:t>D. 12:11 </a:t>
            </a:r>
          </a:p>
          <a:p>
            <a:r>
              <a:rPr lang="en-US" dirty="0"/>
              <a:t>E. 12:26 </a:t>
            </a:r>
          </a:p>
          <a:p>
            <a:r>
              <a:rPr lang="en-US" dirty="0"/>
              <a:t>F. 12:27 </a:t>
            </a:r>
          </a:p>
          <a:p>
            <a:r>
              <a:rPr lang="en-US" dirty="0"/>
              <a:t>G. 12:28 </a:t>
            </a:r>
          </a:p>
          <a:p>
            <a:r>
              <a:rPr lang="en-US" dirty="0"/>
              <a:t>H. 12:34 </a:t>
            </a:r>
          </a:p>
        </p:txBody>
      </p:sp>
      <p:sp>
        <p:nvSpPr>
          <p:cNvPr id="8" name="Rectangle 7"/>
          <p:cNvSpPr/>
          <p:nvPr/>
        </p:nvSpPr>
        <p:spPr>
          <a:xfrm rot="16200000">
            <a:off x="-3000389" y="3000388"/>
            <a:ext cx="6770221" cy="769441"/>
          </a:xfrm>
          <a:prstGeom prst="rect">
            <a:avLst/>
          </a:prstGeom>
        </p:spPr>
        <p:txBody>
          <a:bodyPr wrap="square">
            <a:spAutoFit/>
          </a:bodyPr>
          <a:lstStyle/>
          <a:p>
            <a:pPr algn="ctr"/>
            <a:r>
              <a:rPr lang="en-US" sz="4400" dirty="0">
                <a:latin typeface="Kristen ITC" panose="03050502040202030202" pitchFamily="66" charset="0"/>
              </a:rPr>
              <a:t>Round 1</a:t>
            </a:r>
          </a:p>
        </p:txBody>
      </p:sp>
      <p:sp>
        <p:nvSpPr>
          <p:cNvPr id="9" name="Rectangle 8"/>
          <p:cNvSpPr/>
          <p:nvPr/>
        </p:nvSpPr>
        <p:spPr>
          <a:xfrm>
            <a:off x="769444" y="3408360"/>
            <a:ext cx="7855942" cy="3139321"/>
          </a:xfrm>
          <a:prstGeom prst="rect">
            <a:avLst/>
          </a:prstGeom>
          <a:ln>
            <a:solidFill>
              <a:schemeClr val="tx1"/>
            </a:solidFill>
          </a:ln>
        </p:spPr>
        <p:txBody>
          <a:bodyPr wrap="square">
            <a:spAutoFit/>
          </a:bodyPr>
          <a:lstStyle/>
          <a:p>
            <a:pPr algn="ctr"/>
            <a:r>
              <a:rPr lang="en-US" b="1" dirty="0"/>
              <a:t>EXAMPLE</a:t>
            </a:r>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p:txBody>
      </p:sp>
    </p:spTree>
    <p:extLst>
      <p:ext uri="{BB962C8B-B14F-4D97-AF65-F5344CB8AC3E}">
        <p14:creationId xmlns:p14="http://schemas.microsoft.com/office/powerpoint/2010/main" val="11495323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769443" y="954458"/>
            <a:ext cx="8212542" cy="1215325"/>
          </a:xfrm>
        </p:spPr>
        <p:txBody>
          <a:bodyPr>
            <a:normAutofit fontScale="92500"/>
          </a:bodyPr>
          <a:lstStyle/>
          <a:p>
            <a:pPr marL="63500" indent="0" algn="ctr" eaLnBrk="1" hangingPunct="1">
              <a:buFont typeface="Arial" charset="0"/>
              <a:buNone/>
            </a:pPr>
            <a:r>
              <a:rPr lang="en-US" b="1" dirty="0"/>
              <a:t>Complete another group’s quiz.</a:t>
            </a:r>
          </a:p>
          <a:p>
            <a:pPr marL="63500" indent="0" algn="ctr" eaLnBrk="1" hangingPunct="1">
              <a:buFont typeface="Arial" charset="0"/>
              <a:buNone/>
            </a:pPr>
            <a:r>
              <a:rPr lang="en-US" b="1" dirty="0"/>
              <a:t>Then select your FAVORITE principle and circle it.</a:t>
            </a:r>
          </a:p>
        </p:txBody>
      </p:sp>
      <p:sp>
        <p:nvSpPr>
          <p:cNvPr id="8" name="Rectangle 7"/>
          <p:cNvSpPr/>
          <p:nvPr/>
        </p:nvSpPr>
        <p:spPr>
          <a:xfrm rot="16200000">
            <a:off x="-3000389" y="3000388"/>
            <a:ext cx="6770221" cy="769441"/>
          </a:xfrm>
          <a:prstGeom prst="rect">
            <a:avLst/>
          </a:prstGeom>
        </p:spPr>
        <p:txBody>
          <a:bodyPr wrap="square">
            <a:spAutoFit/>
          </a:bodyPr>
          <a:lstStyle/>
          <a:p>
            <a:pPr algn="ctr"/>
            <a:r>
              <a:rPr lang="en-US" sz="4400" dirty="0">
                <a:latin typeface="Kristen ITC" panose="03050502040202030202" pitchFamily="66" charset="0"/>
              </a:rPr>
              <a:t>Round 2</a:t>
            </a:r>
          </a:p>
        </p:txBody>
      </p:sp>
      <p:sp>
        <p:nvSpPr>
          <p:cNvPr id="2" name="AutoShape 2" descr="http://thumbs.dreamstime.com/z/hand-drawing-red-circle-2189728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thumbs.dreamstime.com/z/hand-drawing-red-circle-21897280.jpg"/>
          <p:cNvPicPr>
            <a:picLocks noChangeAspect="1" noChangeArrowheads="1"/>
          </p:cNvPicPr>
          <p:nvPr/>
        </p:nvPicPr>
        <p:blipFill rotWithShape="1">
          <a:blip r:embed="rId2">
            <a:extLst>
              <a:ext uri="{28A0092B-C50C-407E-A947-70E740481C1C}">
                <a14:useLocalDpi xmlns:a14="http://schemas.microsoft.com/office/drawing/2010/main" val="0"/>
              </a:ext>
            </a:extLst>
          </a:blip>
          <a:srcRect b="14017"/>
          <a:stretch/>
        </p:blipFill>
        <p:spPr bwMode="auto">
          <a:xfrm>
            <a:off x="1446662" y="2065529"/>
            <a:ext cx="7260609" cy="4773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9175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384721" y="709473"/>
            <a:ext cx="8597264" cy="2061023"/>
          </a:xfrm>
        </p:spPr>
        <p:txBody>
          <a:bodyPr>
            <a:normAutofit/>
          </a:bodyPr>
          <a:lstStyle/>
          <a:p>
            <a:pPr marL="63500" indent="0" algn="ctr" eaLnBrk="1" hangingPunct="1">
              <a:buFont typeface="Arial" charset="0"/>
              <a:buNone/>
            </a:pPr>
            <a:r>
              <a:rPr lang="en-US" b="1" dirty="0"/>
              <a:t>You will receive another group’s paper with a highlighted favorite principle.  Find something to help us feel the importance of that principle and invite us to make an application based on it.</a:t>
            </a:r>
          </a:p>
        </p:txBody>
      </p:sp>
      <p:sp>
        <p:nvSpPr>
          <p:cNvPr id="8" name="Rectangle 7"/>
          <p:cNvSpPr/>
          <p:nvPr/>
        </p:nvSpPr>
        <p:spPr>
          <a:xfrm rot="16200000">
            <a:off x="-3000389" y="3000388"/>
            <a:ext cx="6770221" cy="769441"/>
          </a:xfrm>
          <a:prstGeom prst="rect">
            <a:avLst/>
          </a:prstGeom>
        </p:spPr>
        <p:txBody>
          <a:bodyPr wrap="square">
            <a:spAutoFit/>
          </a:bodyPr>
          <a:lstStyle/>
          <a:p>
            <a:pPr algn="ctr"/>
            <a:r>
              <a:rPr lang="en-US" sz="4400" dirty="0">
                <a:latin typeface="Kristen ITC" panose="03050502040202030202" pitchFamily="66" charset="0"/>
              </a:rPr>
              <a:t>Round 3</a:t>
            </a:r>
          </a:p>
        </p:txBody>
      </p:sp>
      <p:sp>
        <p:nvSpPr>
          <p:cNvPr id="2" name="Rectangle 1"/>
          <p:cNvSpPr/>
          <p:nvPr/>
        </p:nvSpPr>
        <p:spPr>
          <a:xfrm>
            <a:off x="928048" y="3166281"/>
            <a:ext cx="7683689" cy="3046988"/>
          </a:xfrm>
          <a:prstGeom prst="rect">
            <a:avLst/>
          </a:prstGeom>
        </p:spPr>
        <p:txBody>
          <a:bodyPr wrap="square">
            <a:spAutoFit/>
          </a:bodyPr>
          <a:lstStyle/>
          <a:p>
            <a:r>
              <a:rPr lang="en-US" sz="2400" u="sng" dirty="0">
                <a:latin typeface="Segoe Print" panose="02000600000000000000" pitchFamily="2" charset="0"/>
              </a:rPr>
              <a:t>Feel</a:t>
            </a:r>
            <a:r>
              <a:rPr lang="en-US" sz="2400" dirty="0">
                <a:latin typeface="Segoe Print" panose="02000600000000000000" pitchFamily="2" charset="0"/>
              </a:rPr>
              <a:t>:  How have you seen the power of this principle your life? What personal or scriptural example demonstrates this principle?  Is there a hymn or primary song that can help? A cross reference? An object lesson? </a:t>
            </a:r>
          </a:p>
          <a:p>
            <a:r>
              <a:rPr lang="en-US" sz="2400" u="sng" dirty="0">
                <a:latin typeface="Segoe Print" panose="02000600000000000000" pitchFamily="2" charset="0"/>
              </a:rPr>
              <a:t>Apply</a:t>
            </a:r>
            <a:r>
              <a:rPr lang="en-US" sz="2400" dirty="0">
                <a:latin typeface="Segoe Print" panose="02000600000000000000" pitchFamily="2" charset="0"/>
              </a:rPr>
              <a:t>:  What do you think God wants us to do because of this principle? What goal could a person make to better live this principle? </a:t>
            </a:r>
          </a:p>
        </p:txBody>
      </p:sp>
    </p:spTree>
    <p:extLst>
      <p:ext uri="{BB962C8B-B14F-4D97-AF65-F5344CB8AC3E}">
        <p14:creationId xmlns:p14="http://schemas.microsoft.com/office/powerpoint/2010/main" val="15447947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1679321"/>
            <a:ext cx="3746696" cy="5178679"/>
          </a:xfrm>
          <a:prstGeom prst="rect">
            <a:avLst/>
          </a:prstGeom>
        </p:spPr>
      </p:pic>
      <p:sp>
        <p:nvSpPr>
          <p:cNvPr id="2" name="Title 1"/>
          <p:cNvSpPr>
            <a:spLocks noGrp="1"/>
          </p:cNvSpPr>
          <p:nvPr>
            <p:ph type="ctrTitle"/>
          </p:nvPr>
        </p:nvSpPr>
        <p:spPr>
          <a:xfrm>
            <a:off x="685800" y="701678"/>
            <a:ext cx="7772400" cy="1470025"/>
          </a:xfrm>
        </p:spPr>
        <p:txBody>
          <a:bodyPr>
            <a:normAutofit/>
          </a:bodyPr>
          <a:lstStyle/>
          <a:p>
            <a:r>
              <a:rPr lang="en-US" sz="7200" dirty="0">
                <a:latin typeface="Britannic Bold"/>
                <a:cs typeface="Britannic Bold"/>
              </a:rPr>
              <a:t>16: Dinner Table</a:t>
            </a:r>
          </a:p>
        </p:txBody>
      </p:sp>
      <p:sp>
        <p:nvSpPr>
          <p:cNvPr id="3" name="Subtitle 2"/>
          <p:cNvSpPr>
            <a:spLocks noGrp="1"/>
          </p:cNvSpPr>
          <p:nvPr>
            <p:ph type="subTitle" idx="1"/>
          </p:nvPr>
        </p:nvSpPr>
        <p:spPr>
          <a:xfrm>
            <a:off x="4061714" y="4569557"/>
            <a:ext cx="5346860" cy="1752600"/>
          </a:xfrm>
        </p:spPr>
        <p:txBody>
          <a:bodyPr>
            <a:normAutofit/>
          </a:bodyPr>
          <a:lstStyle/>
          <a:p>
            <a:r>
              <a:rPr lang="en-US" sz="2400" dirty="0"/>
              <a:t>Teaching Templates for </a:t>
            </a:r>
          </a:p>
          <a:p>
            <a:r>
              <a:rPr lang="en-US" sz="2400" dirty="0"/>
              <a:t>The Basic Pattern Outcomes</a:t>
            </a:r>
          </a:p>
        </p:txBody>
      </p:sp>
    </p:spTree>
    <p:extLst>
      <p:ext uri="{BB962C8B-B14F-4D97-AF65-F5344CB8AC3E}">
        <p14:creationId xmlns:p14="http://schemas.microsoft.com/office/powerpoint/2010/main" val="31341205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04764" y="354842"/>
            <a:ext cx="3125337" cy="4893647"/>
          </a:xfrm>
          <a:prstGeom prst="rect">
            <a:avLst/>
          </a:prstGeom>
        </p:spPr>
        <p:txBody>
          <a:bodyPr wrap="square">
            <a:spAutoFit/>
          </a:bodyPr>
          <a:lstStyle/>
          <a:p>
            <a:r>
              <a:rPr lang="en-US" sz="2400" dirty="0"/>
              <a:t>A role play of a family at the dinner table that evening. Pick a father and a mother and then randomly choose 3-4 children.  The parents just simply ask, “What did you learn in seminary today?"  (sometimes the parents have to push a little to avoid simple answers). </a:t>
            </a:r>
          </a:p>
        </p:txBody>
      </p:sp>
      <p:pic>
        <p:nvPicPr>
          <p:cNvPr id="1026" name="Picture 2" descr="http://ldsimages.org/files/2013/08/mormon-family-din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530477" cy="6913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160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355"/>
            <a:ext cx="8229600" cy="584710"/>
          </a:xfrm>
        </p:spPr>
        <p:txBody>
          <a:bodyPr>
            <a:normAutofit fontScale="90000"/>
          </a:bodyPr>
          <a:lstStyle/>
          <a:p>
            <a:r>
              <a:rPr lang="en-US" dirty="0"/>
              <a:t>Teaching Template</a:t>
            </a:r>
          </a:p>
        </p:txBody>
      </p:sp>
      <p:sp>
        <p:nvSpPr>
          <p:cNvPr id="3" name="Content Placeholder 2"/>
          <p:cNvSpPr>
            <a:spLocks noGrp="1"/>
          </p:cNvSpPr>
          <p:nvPr>
            <p:ph idx="1"/>
          </p:nvPr>
        </p:nvSpPr>
        <p:spPr>
          <a:xfrm>
            <a:off x="457200" y="1611239"/>
            <a:ext cx="8229600" cy="750999"/>
          </a:xfrm>
        </p:spPr>
        <p:txBody>
          <a:bodyPr>
            <a:normAutofit/>
          </a:bodyPr>
          <a:lstStyle/>
          <a:p>
            <a:r>
              <a:rPr lang="en-US" sz="1800" dirty="0"/>
              <a:t>Scripture:____________________________ </a:t>
            </a:r>
          </a:p>
          <a:p>
            <a:r>
              <a:rPr lang="en-US" sz="1800" u="sng" dirty="0"/>
              <a:t>Context</a:t>
            </a:r>
            <a:r>
              <a:rPr lang="en-US" sz="1800" dirty="0"/>
              <a:t>:___________________________________________________________</a:t>
            </a:r>
          </a:p>
        </p:txBody>
      </p:sp>
      <p:sp>
        <p:nvSpPr>
          <p:cNvPr id="4" name="Rectangle 3"/>
          <p:cNvSpPr/>
          <p:nvPr/>
        </p:nvSpPr>
        <p:spPr>
          <a:xfrm>
            <a:off x="122900" y="2539749"/>
            <a:ext cx="5032196" cy="3046988"/>
          </a:xfrm>
          <a:prstGeom prst="rect">
            <a:avLst/>
          </a:prstGeom>
        </p:spPr>
        <p:txBody>
          <a:bodyPr wrap="square">
            <a:spAutoFit/>
          </a:bodyPr>
          <a:lstStyle/>
          <a:p>
            <a:r>
              <a:rPr lang="en-US" sz="2400" u="sng" dirty="0"/>
              <a:t>Identify:</a:t>
            </a:r>
            <a:r>
              <a:rPr lang="en-US" sz="2400" dirty="0"/>
              <a:t> One doctrine (great phrase) in your verses.</a:t>
            </a:r>
          </a:p>
          <a:p>
            <a:r>
              <a:rPr lang="en-US" sz="2400" u="sng" dirty="0"/>
              <a:t>Understand &amp; Feel</a:t>
            </a:r>
            <a:r>
              <a:rPr lang="en-US" sz="2400" dirty="0"/>
              <a:t>:  Think of an example.  How have you seen the power of this doctrine in your own life? </a:t>
            </a:r>
          </a:p>
          <a:p>
            <a:r>
              <a:rPr lang="en-US" sz="2400" u="sng" dirty="0"/>
              <a:t>Apply</a:t>
            </a:r>
            <a:r>
              <a:rPr lang="en-US" sz="2400" dirty="0"/>
              <a:t>:  What do you think God wants us to do because of this principle? </a:t>
            </a:r>
          </a:p>
        </p:txBody>
      </p:sp>
      <p:sp>
        <p:nvSpPr>
          <p:cNvPr id="5" name="Rectangle 4"/>
          <p:cNvSpPr/>
          <p:nvPr/>
        </p:nvSpPr>
        <p:spPr>
          <a:xfrm>
            <a:off x="481870" y="895751"/>
            <a:ext cx="8080068" cy="369332"/>
          </a:xfrm>
          <a:prstGeom prst="rect">
            <a:avLst/>
          </a:prstGeom>
        </p:spPr>
        <p:txBody>
          <a:bodyPr wrap="square">
            <a:spAutoFit/>
          </a:bodyPr>
          <a:lstStyle/>
          <a:p>
            <a:pPr algn="ctr"/>
            <a:r>
              <a:rPr lang="en-US" b="1" dirty="0"/>
              <a:t>Prepare a Missionary Teaching Outline</a:t>
            </a:r>
          </a:p>
        </p:txBody>
      </p:sp>
      <p:sp>
        <p:nvSpPr>
          <p:cNvPr id="6" name="Rectangle 5"/>
          <p:cNvSpPr/>
          <p:nvPr/>
        </p:nvSpPr>
        <p:spPr>
          <a:xfrm>
            <a:off x="5432839" y="2693637"/>
            <a:ext cx="2921000" cy="3108543"/>
          </a:xfrm>
          <a:prstGeom prst="rect">
            <a:avLst/>
          </a:prstGeom>
        </p:spPr>
        <p:txBody>
          <a:bodyPr wrap="square">
            <a:spAutoFit/>
          </a:bodyPr>
          <a:lstStyle/>
          <a:p>
            <a:pPr marL="514350" indent="-514350" fontAlgn="base">
              <a:buFont typeface="+mj-lt"/>
              <a:buAutoNum type="arabicPeriod"/>
            </a:pPr>
            <a:r>
              <a:rPr lang="en-US" sz="2800" b="1" dirty="0">
                <a:solidFill>
                  <a:srgbClr val="FFC000"/>
                </a:solidFill>
                <a:effectLst>
                  <a:outerShdw blurRad="38100" dist="38100" dir="2700000" algn="tl">
                    <a:srgbClr val="000000">
                      <a:alpha val="43137"/>
                    </a:srgbClr>
                  </a:outerShdw>
                </a:effectLst>
              </a:rPr>
              <a:t>Insert Passage</a:t>
            </a:r>
          </a:p>
          <a:p>
            <a:pPr marL="514350" indent="-514350" fontAlgn="base">
              <a:buFont typeface="+mj-lt"/>
              <a:buAutoNum type="arabicPeriod"/>
            </a:pPr>
            <a:r>
              <a:rPr lang="en-US" sz="2800" b="1" dirty="0">
                <a:solidFill>
                  <a:srgbClr val="FFC000"/>
                </a:solidFill>
                <a:effectLst>
                  <a:outerShdw blurRad="38100" dist="38100" dir="2700000" algn="tl">
                    <a:srgbClr val="000000">
                      <a:alpha val="43137"/>
                    </a:srgbClr>
                  </a:outerShdw>
                </a:effectLst>
              </a:rPr>
              <a:t>Insert Passage</a:t>
            </a:r>
          </a:p>
          <a:p>
            <a:pPr marL="514350" indent="-514350" fontAlgn="base">
              <a:buFont typeface="+mj-lt"/>
              <a:buAutoNum type="arabicPeriod"/>
            </a:pPr>
            <a:r>
              <a:rPr lang="en-US" sz="2800" b="1" dirty="0">
                <a:solidFill>
                  <a:srgbClr val="FFC000"/>
                </a:solidFill>
                <a:effectLst>
                  <a:outerShdw blurRad="38100" dist="38100" dir="2700000" algn="tl">
                    <a:srgbClr val="000000">
                      <a:alpha val="43137"/>
                    </a:srgbClr>
                  </a:outerShdw>
                </a:effectLst>
              </a:rPr>
              <a:t>Insert Passage</a:t>
            </a:r>
          </a:p>
          <a:p>
            <a:pPr marL="514350" indent="-514350" fontAlgn="base">
              <a:buFont typeface="+mj-lt"/>
              <a:buAutoNum type="arabicPeriod"/>
            </a:pPr>
            <a:r>
              <a:rPr lang="en-US" sz="2800" b="1" dirty="0">
                <a:solidFill>
                  <a:srgbClr val="FFC000"/>
                </a:solidFill>
                <a:effectLst>
                  <a:outerShdw blurRad="38100" dist="38100" dir="2700000" algn="tl">
                    <a:srgbClr val="000000">
                      <a:alpha val="43137"/>
                    </a:srgbClr>
                  </a:outerShdw>
                </a:effectLst>
              </a:rPr>
              <a:t>Insert Passage</a:t>
            </a:r>
          </a:p>
          <a:p>
            <a:pPr marL="514350" indent="-514350" fontAlgn="base">
              <a:buFont typeface="+mj-lt"/>
              <a:buAutoNum type="arabicPeriod"/>
            </a:pPr>
            <a:r>
              <a:rPr lang="en-US" sz="2800" b="1" dirty="0">
                <a:solidFill>
                  <a:srgbClr val="FFC000"/>
                </a:solidFill>
                <a:effectLst>
                  <a:outerShdw blurRad="38100" dist="38100" dir="2700000" algn="tl">
                    <a:srgbClr val="000000">
                      <a:alpha val="43137"/>
                    </a:srgbClr>
                  </a:outerShdw>
                </a:effectLst>
              </a:rPr>
              <a:t>Insert Passage</a:t>
            </a:r>
          </a:p>
          <a:p>
            <a:pPr marL="514350" indent="-514350" fontAlgn="base">
              <a:buFont typeface="+mj-lt"/>
              <a:buAutoNum type="arabicPeriod"/>
            </a:pPr>
            <a:r>
              <a:rPr lang="en-US" sz="2800" b="1" dirty="0">
                <a:solidFill>
                  <a:srgbClr val="FFC000"/>
                </a:solidFill>
                <a:effectLst>
                  <a:outerShdw blurRad="38100" dist="38100" dir="2700000" algn="tl">
                    <a:srgbClr val="000000">
                      <a:alpha val="43137"/>
                    </a:srgbClr>
                  </a:outerShdw>
                </a:effectLst>
              </a:rPr>
              <a:t>Insert Passage</a:t>
            </a:r>
          </a:p>
          <a:p>
            <a:pPr marL="514350" indent="-514350" fontAlgn="base">
              <a:buFont typeface="+mj-lt"/>
              <a:buAutoNum type="arabicPeriod"/>
            </a:pPr>
            <a:r>
              <a:rPr lang="en-US" sz="2800" b="1" dirty="0">
                <a:solidFill>
                  <a:srgbClr val="FFC000"/>
                </a:solidFill>
                <a:effectLst>
                  <a:outerShdw blurRad="38100" dist="38100" dir="2700000" algn="tl">
                    <a:srgbClr val="000000">
                      <a:alpha val="43137"/>
                    </a:srgbClr>
                  </a:outerShdw>
                </a:effectLst>
              </a:rPr>
              <a:t>Insert Passage</a:t>
            </a:r>
          </a:p>
        </p:txBody>
      </p:sp>
    </p:spTree>
    <p:extLst>
      <p:ext uri="{BB962C8B-B14F-4D97-AF65-F5344CB8AC3E}">
        <p14:creationId xmlns:p14="http://schemas.microsoft.com/office/powerpoint/2010/main" val="19360952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1679321"/>
            <a:ext cx="3746696" cy="5178679"/>
          </a:xfrm>
          <a:prstGeom prst="rect">
            <a:avLst/>
          </a:prstGeom>
        </p:spPr>
      </p:pic>
      <p:sp>
        <p:nvSpPr>
          <p:cNvPr id="2" name="Title 1"/>
          <p:cNvSpPr>
            <a:spLocks noGrp="1"/>
          </p:cNvSpPr>
          <p:nvPr>
            <p:ph type="ctrTitle"/>
          </p:nvPr>
        </p:nvSpPr>
        <p:spPr>
          <a:xfrm>
            <a:off x="685800" y="701678"/>
            <a:ext cx="7772400" cy="1470025"/>
          </a:xfrm>
        </p:spPr>
        <p:txBody>
          <a:bodyPr>
            <a:normAutofit/>
          </a:bodyPr>
          <a:lstStyle/>
          <a:p>
            <a:r>
              <a:rPr lang="en-US" sz="7200" dirty="0">
                <a:latin typeface="Britannic Bold"/>
                <a:cs typeface="Britannic Bold"/>
              </a:rPr>
              <a:t>17: Fish Bowl</a:t>
            </a:r>
          </a:p>
        </p:txBody>
      </p:sp>
      <p:sp>
        <p:nvSpPr>
          <p:cNvPr id="3" name="Subtitle 2"/>
          <p:cNvSpPr>
            <a:spLocks noGrp="1"/>
          </p:cNvSpPr>
          <p:nvPr>
            <p:ph type="subTitle" idx="1"/>
          </p:nvPr>
        </p:nvSpPr>
        <p:spPr>
          <a:xfrm>
            <a:off x="4061714" y="4569557"/>
            <a:ext cx="5346860" cy="1752600"/>
          </a:xfrm>
        </p:spPr>
        <p:txBody>
          <a:bodyPr>
            <a:normAutofit/>
          </a:bodyPr>
          <a:lstStyle/>
          <a:p>
            <a:r>
              <a:rPr lang="en-US" sz="2400" dirty="0"/>
              <a:t>Teaching Templates for </a:t>
            </a:r>
          </a:p>
          <a:p>
            <a:r>
              <a:rPr lang="en-US" sz="2400" dirty="0"/>
              <a:t>The Basic Pattern Outcomes</a:t>
            </a:r>
          </a:p>
        </p:txBody>
      </p:sp>
    </p:spTree>
    <p:extLst>
      <p:ext uri="{BB962C8B-B14F-4D97-AF65-F5344CB8AC3E}">
        <p14:creationId xmlns:p14="http://schemas.microsoft.com/office/powerpoint/2010/main" val="10210569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0" y="-6572"/>
            <a:ext cx="9144001" cy="1215325"/>
          </a:xfrm>
        </p:spPr>
        <p:txBody>
          <a:bodyPr>
            <a:normAutofit/>
          </a:bodyPr>
          <a:lstStyle/>
          <a:p>
            <a:pPr marL="63500" indent="0" algn="ctr" eaLnBrk="1" hangingPunct="1">
              <a:buFont typeface="Arial" charset="0"/>
              <a:buNone/>
            </a:pPr>
            <a:r>
              <a:rPr lang="en-US" b="1" dirty="0"/>
              <a:t>Scan your assigned passage and think of a question or topic or doctrine to discuss in a group.</a:t>
            </a:r>
          </a:p>
        </p:txBody>
      </p:sp>
      <p:sp>
        <p:nvSpPr>
          <p:cNvPr id="6" name="Rectangle 5"/>
          <p:cNvSpPr/>
          <p:nvPr/>
        </p:nvSpPr>
        <p:spPr>
          <a:xfrm>
            <a:off x="3220872" y="1208753"/>
            <a:ext cx="3955519" cy="1754327"/>
          </a:xfrm>
          <a:prstGeom prst="rect">
            <a:avLst/>
          </a:prstGeom>
        </p:spPr>
        <p:txBody>
          <a:bodyPr wrap="square">
            <a:spAutoFit/>
          </a:bodyPr>
          <a:lstStyle/>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p:txBody>
      </p:sp>
      <p:sp>
        <p:nvSpPr>
          <p:cNvPr id="7" name="Title 1"/>
          <p:cNvSpPr txBox="1">
            <a:spLocks/>
          </p:cNvSpPr>
          <p:nvPr/>
        </p:nvSpPr>
        <p:spPr>
          <a:xfrm>
            <a:off x="769444" y="3880766"/>
            <a:ext cx="7855941" cy="266691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a:t>A small group of students (as many as half the class) arrange themselves in a circle in the center of a room. To begin the discussion, the teacher or a student within the fishbowl offers an open-ended question, and the fishbowl group discusses it. Students might initially be self-conscious as part of the group "on stage," but they generally grow comfortable as the conversation flows. Leave an empty seat in the fishbowl for an outside participant who wants to speak. He or she should move to the vacant seat and join the discussion until someone else from outside the circle wants to join. That person then taps the first person on the shoulder, and they quietly switch places.</a:t>
            </a:r>
          </a:p>
        </p:txBody>
      </p:sp>
      <p:sp>
        <p:nvSpPr>
          <p:cNvPr id="9" name="Rectangle 8"/>
          <p:cNvSpPr/>
          <p:nvPr/>
        </p:nvSpPr>
        <p:spPr>
          <a:xfrm>
            <a:off x="769444" y="3408360"/>
            <a:ext cx="7855942" cy="3139321"/>
          </a:xfrm>
          <a:prstGeom prst="rect">
            <a:avLst/>
          </a:prstGeom>
          <a:ln>
            <a:solidFill>
              <a:schemeClr val="tx1"/>
            </a:solidFill>
          </a:ln>
        </p:spPr>
        <p:txBody>
          <a:bodyPr wrap="square">
            <a:spAutoFit/>
          </a:bodyPr>
          <a:lstStyle/>
          <a:p>
            <a:pPr algn="ctr"/>
            <a:r>
              <a:rPr lang="en-US" b="1" dirty="0"/>
              <a:t>FISHBOWL PROCESS</a:t>
            </a:r>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p:txBody>
      </p:sp>
      <p:pic>
        <p:nvPicPr>
          <p:cNvPr id="10" name="Picture 2" descr="C:\Users\RichardsED\AppData\Local\Microsoft\Windows\Temporary Internet Files\Content.IE5\AG0GEBXD\MC900434595[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86" y="1270095"/>
            <a:ext cx="2273774" cy="17482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RichardsED\AppData\Local\Microsoft\Windows\Temporary Internet Files\Content.IE5\AG0GEBXD\MC900434595[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482687" y="1270095"/>
            <a:ext cx="2411508" cy="1748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6021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1679321"/>
            <a:ext cx="3746696" cy="5178679"/>
          </a:xfrm>
          <a:prstGeom prst="rect">
            <a:avLst/>
          </a:prstGeom>
        </p:spPr>
      </p:pic>
      <p:sp>
        <p:nvSpPr>
          <p:cNvPr id="2" name="Title 1"/>
          <p:cNvSpPr>
            <a:spLocks noGrp="1"/>
          </p:cNvSpPr>
          <p:nvPr>
            <p:ph type="ctrTitle"/>
          </p:nvPr>
        </p:nvSpPr>
        <p:spPr>
          <a:xfrm>
            <a:off x="685800" y="701678"/>
            <a:ext cx="7772400" cy="1470025"/>
          </a:xfrm>
        </p:spPr>
        <p:txBody>
          <a:bodyPr>
            <a:normAutofit/>
          </a:bodyPr>
          <a:lstStyle/>
          <a:p>
            <a:r>
              <a:rPr lang="en-US" sz="7200" dirty="0">
                <a:latin typeface="Britannic Bold"/>
                <a:cs typeface="Britannic Bold"/>
              </a:rPr>
              <a:t>18: Teaching</a:t>
            </a:r>
          </a:p>
        </p:txBody>
      </p:sp>
      <p:sp>
        <p:nvSpPr>
          <p:cNvPr id="3" name="Subtitle 2"/>
          <p:cNvSpPr>
            <a:spLocks noGrp="1"/>
          </p:cNvSpPr>
          <p:nvPr>
            <p:ph type="subTitle" idx="1"/>
          </p:nvPr>
        </p:nvSpPr>
        <p:spPr>
          <a:xfrm>
            <a:off x="4061714" y="4569557"/>
            <a:ext cx="5346860" cy="1752600"/>
          </a:xfrm>
        </p:spPr>
        <p:txBody>
          <a:bodyPr>
            <a:normAutofit/>
          </a:bodyPr>
          <a:lstStyle/>
          <a:p>
            <a:r>
              <a:rPr lang="en-US" sz="2400" dirty="0"/>
              <a:t>Teaching Templates for </a:t>
            </a:r>
          </a:p>
          <a:p>
            <a:r>
              <a:rPr lang="en-US" sz="2400" dirty="0"/>
              <a:t>The Basic Pattern Outcomes</a:t>
            </a:r>
          </a:p>
        </p:txBody>
      </p:sp>
    </p:spTree>
    <p:extLst>
      <p:ext uri="{BB962C8B-B14F-4D97-AF65-F5344CB8AC3E}">
        <p14:creationId xmlns:p14="http://schemas.microsoft.com/office/powerpoint/2010/main" val="3534615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58037" y="3614059"/>
            <a:ext cx="3082945" cy="1754327"/>
          </a:xfrm>
          <a:prstGeom prst="rect">
            <a:avLst/>
          </a:prstGeom>
        </p:spPr>
        <p:txBody>
          <a:bodyPr wrap="square">
            <a:spAutoFit/>
          </a:bodyPr>
          <a:lstStyle/>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b="1" dirty="0">
                <a:solidFill>
                  <a:srgbClr val="FF0000"/>
                </a:solidFill>
                <a:effectLst>
                  <a:outerShdw blurRad="38100" dist="38100" dir="2700000" algn="tl">
                    <a:srgbClr val="000000">
                      <a:alpha val="43137"/>
                    </a:srgbClr>
                  </a:outerShdw>
                </a:effectLst>
              </a:rPr>
              <a:t>Insert scripture passage</a:t>
            </a:r>
          </a:p>
        </p:txBody>
      </p:sp>
      <p:sp>
        <p:nvSpPr>
          <p:cNvPr id="8" name="Text Box 2"/>
          <p:cNvSpPr txBox="1">
            <a:spLocks noChangeArrowheads="1"/>
          </p:cNvSpPr>
          <p:nvPr/>
        </p:nvSpPr>
        <p:spPr bwMode="auto">
          <a:xfrm>
            <a:off x="437322" y="756006"/>
            <a:ext cx="8295861" cy="2127505"/>
          </a:xfrm>
          <a:prstGeom prst="rect">
            <a:avLst/>
          </a:prstGeom>
          <a:solidFill>
            <a:schemeClr val="bg1">
              <a:lumMod val="95000"/>
            </a:schemeClr>
          </a:solidFill>
          <a:ln w="19050">
            <a:solidFill>
              <a:srgbClr val="000000"/>
            </a:solid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a:spAutoFit/>
          </a:bodyPr>
          <a:lstStyle/>
          <a:p>
            <a:pPr marL="0" marR="0" algn="ctr">
              <a:lnSpc>
                <a:spcPct val="115000"/>
              </a:lnSpc>
              <a:spcBef>
                <a:spcPts val="0"/>
              </a:spcBef>
              <a:spcAft>
                <a:spcPts val="0"/>
              </a:spcAft>
            </a:pPr>
            <a:r>
              <a:rPr lang="en-US" sz="2400" b="1" u="sng" dirty="0">
                <a:effectLst/>
                <a:latin typeface="Calibri" panose="020F0502020204030204" pitchFamily="34" charset="0"/>
                <a:ea typeface="Calibri" panose="020F0502020204030204" pitchFamily="34" charset="0"/>
                <a:cs typeface="Times New Roman" panose="02020603050405020304" pitchFamily="18" charset="0"/>
              </a:rPr>
              <a:t>Recommendation for Teaching Scriptures from Elder Scott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Find a powerful scripture rich with truth.</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Formulate a well-expressed statement of truth to be taught.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Think of an example from the everyday life to illustrate more understandably that truth.</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Share a personal testimony of the worth of that truth.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Extend a challenge or commitment to act on the truth.</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gn="r">
              <a:lnSpc>
                <a:spcPct val="115000"/>
              </a:lnSpc>
              <a:spcBef>
                <a:spcPts val="0"/>
              </a:spcBef>
              <a:spcAft>
                <a:spcPts val="0"/>
              </a:spcAft>
            </a:pPr>
            <a:r>
              <a:rPr lang="en-US" sz="1200" i="1" dirty="0">
                <a:effectLst/>
                <a:latin typeface="Calibri" panose="020F0502020204030204" pitchFamily="34" charset="0"/>
                <a:ea typeface="Times New Roman" panose="02020603050405020304" pitchFamily="18" charset="0"/>
                <a:cs typeface="Times New Roman" panose="02020603050405020304" pitchFamily="18" charset="0"/>
              </a:rPr>
              <a:t>(Elder Richard G. Scott, February 4, 2005, Jordan Institute of Religion)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Box 4"/>
          <p:cNvSpPr txBox="1"/>
          <p:nvPr/>
        </p:nvSpPr>
        <p:spPr>
          <a:xfrm>
            <a:off x="277684" y="3311237"/>
            <a:ext cx="6005043" cy="2677656"/>
          </a:xfrm>
          <a:prstGeom prst="rect">
            <a:avLst/>
          </a:prstGeom>
          <a:noFill/>
        </p:spPr>
        <p:txBody>
          <a:bodyPr wrap="square" rtlCol="0">
            <a:spAutoFit/>
          </a:bodyPr>
          <a:lstStyle/>
          <a:p>
            <a:r>
              <a:rPr lang="en-US" sz="1400" dirty="0"/>
              <a:t>1.        Scripture Reference: ___________________________________________</a:t>
            </a:r>
            <a:br>
              <a:rPr lang="en-US" sz="1400" dirty="0"/>
            </a:br>
            <a:br>
              <a:rPr lang="en-US" sz="1400" dirty="0"/>
            </a:br>
            <a:r>
              <a:rPr lang="en-US" sz="1400" dirty="0"/>
              <a:t>2.        Doctrine&amp;Principle:_____________________________________________________________________________________________________________</a:t>
            </a:r>
          </a:p>
          <a:p>
            <a:br>
              <a:rPr lang="en-US" sz="1400" dirty="0"/>
            </a:br>
            <a:r>
              <a:rPr lang="en-US" sz="1400" dirty="0"/>
              <a:t>3.        Example/Story:________________________________________________________________________________________________________________</a:t>
            </a:r>
            <a:br>
              <a:rPr lang="en-US" sz="1400" dirty="0"/>
            </a:br>
            <a:br>
              <a:rPr lang="en-US" sz="1400" dirty="0"/>
            </a:br>
            <a:r>
              <a:rPr lang="en-US" sz="1400" dirty="0"/>
              <a:t>4.        </a:t>
            </a:r>
            <a:r>
              <a:rPr lang="en-US" sz="1400" dirty="0" err="1"/>
              <a:t>PersonalExpereince</a:t>
            </a:r>
            <a:r>
              <a:rPr lang="en-US" sz="1400" dirty="0"/>
              <a:t>/Testimony:___________________________________________________________________________________________________</a:t>
            </a:r>
            <a:br>
              <a:rPr lang="en-US" sz="1400" dirty="0"/>
            </a:br>
            <a:br>
              <a:rPr lang="en-US" sz="1400" dirty="0"/>
            </a:br>
            <a:r>
              <a:rPr lang="en-US" sz="1400" dirty="0"/>
              <a:t>5.	Invitation/Challenge:___________________________________________</a:t>
            </a:r>
          </a:p>
        </p:txBody>
      </p:sp>
      <p:sp>
        <p:nvSpPr>
          <p:cNvPr id="7" name="Title 1"/>
          <p:cNvSpPr txBox="1">
            <a:spLocks/>
          </p:cNvSpPr>
          <p:nvPr/>
        </p:nvSpPr>
        <p:spPr>
          <a:xfrm>
            <a:off x="556590" y="-344280"/>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a:latin typeface="Britannic Bold"/>
                <a:cs typeface="Britannic Bold"/>
              </a:rPr>
              <a:t>18: Teaching</a:t>
            </a:r>
            <a:endParaRPr lang="en-US" sz="4800" dirty="0">
              <a:latin typeface="Britannic Bold"/>
              <a:cs typeface="Britannic Bold"/>
            </a:endParaRPr>
          </a:p>
        </p:txBody>
      </p:sp>
    </p:spTree>
    <p:extLst>
      <p:ext uri="{BB962C8B-B14F-4D97-AF65-F5344CB8AC3E}">
        <p14:creationId xmlns:p14="http://schemas.microsoft.com/office/powerpoint/2010/main" val="7068952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1679321"/>
            <a:ext cx="3746696" cy="5178679"/>
          </a:xfrm>
          <a:prstGeom prst="rect">
            <a:avLst/>
          </a:prstGeom>
        </p:spPr>
      </p:pic>
      <p:sp>
        <p:nvSpPr>
          <p:cNvPr id="2" name="Title 1"/>
          <p:cNvSpPr>
            <a:spLocks noGrp="1"/>
          </p:cNvSpPr>
          <p:nvPr>
            <p:ph type="ctrTitle"/>
          </p:nvPr>
        </p:nvSpPr>
        <p:spPr>
          <a:xfrm>
            <a:off x="685800" y="701678"/>
            <a:ext cx="7772400" cy="1470025"/>
          </a:xfrm>
        </p:spPr>
        <p:txBody>
          <a:bodyPr>
            <a:normAutofit/>
          </a:bodyPr>
          <a:lstStyle/>
          <a:p>
            <a:r>
              <a:rPr lang="en-US" sz="7200" dirty="0">
                <a:latin typeface="Britannic Bold"/>
                <a:cs typeface="Britannic Bold"/>
              </a:rPr>
              <a:t>19: Silent Lesson</a:t>
            </a:r>
          </a:p>
        </p:txBody>
      </p:sp>
      <p:sp>
        <p:nvSpPr>
          <p:cNvPr id="3" name="Subtitle 2"/>
          <p:cNvSpPr>
            <a:spLocks noGrp="1"/>
          </p:cNvSpPr>
          <p:nvPr>
            <p:ph type="subTitle" idx="1"/>
          </p:nvPr>
        </p:nvSpPr>
        <p:spPr>
          <a:xfrm>
            <a:off x="4061714" y="4569557"/>
            <a:ext cx="5346860" cy="1752600"/>
          </a:xfrm>
        </p:spPr>
        <p:txBody>
          <a:bodyPr>
            <a:normAutofit/>
          </a:bodyPr>
          <a:lstStyle/>
          <a:p>
            <a:r>
              <a:rPr lang="en-US" sz="2400" dirty="0"/>
              <a:t>Teaching Templates for </a:t>
            </a:r>
          </a:p>
          <a:p>
            <a:r>
              <a:rPr lang="en-US" sz="2400" dirty="0"/>
              <a:t>The Basic Pattern Outcomes</a:t>
            </a:r>
          </a:p>
        </p:txBody>
      </p:sp>
    </p:spTree>
    <p:extLst>
      <p:ext uri="{BB962C8B-B14F-4D97-AF65-F5344CB8AC3E}">
        <p14:creationId xmlns:p14="http://schemas.microsoft.com/office/powerpoint/2010/main" val="39684699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1581" y="702364"/>
            <a:ext cx="5393635" cy="4893647"/>
          </a:xfrm>
          <a:prstGeom prst="rect">
            <a:avLst/>
          </a:prstGeom>
        </p:spPr>
        <p:txBody>
          <a:bodyPr wrap="square">
            <a:spAutoFit/>
          </a:bodyPr>
          <a:lstStyle/>
          <a:p>
            <a:r>
              <a:rPr lang="en-US" sz="2400" dirty="0"/>
              <a:t> Silent lessons can put students in a position where they are responsible </a:t>
            </a:r>
          </a:p>
          <a:p>
            <a:r>
              <a:rPr lang="en-US" sz="2400" dirty="0"/>
              <a:t>to capture their own valuable insights. This type of instruction is important </a:t>
            </a:r>
          </a:p>
          <a:p>
            <a:r>
              <a:rPr lang="en-US" sz="2400" dirty="0"/>
              <a:t>because, as Elder David A. Bednar explained, “the most important learnings </a:t>
            </a:r>
          </a:p>
          <a:p>
            <a:r>
              <a:rPr lang="en-US" sz="2400" dirty="0"/>
              <a:t>in life are caught—not taught.”  </a:t>
            </a:r>
          </a:p>
          <a:p>
            <a:r>
              <a:rPr lang="en-US" sz="2400" dirty="0"/>
              <a:t>Elder Bednar counseled </a:t>
            </a:r>
          </a:p>
          <a:p>
            <a:r>
              <a:rPr lang="en-US" sz="2400" dirty="0"/>
              <a:t>teachers to “get out of the way” and said, “I would just simply pose this </a:t>
            </a:r>
          </a:p>
          <a:p>
            <a:r>
              <a:rPr lang="en-US" sz="2400" dirty="0"/>
              <a:t>question: How do I invite these young people to learn for themselves?” Silent lessons can do just that. </a:t>
            </a:r>
          </a:p>
        </p:txBody>
      </p:sp>
      <p:pic>
        <p:nvPicPr>
          <p:cNvPr id="2050" name="Picture 2" descr="https://www.lds.org/bc/content/shared/content/images/leaders/david-a-bednar-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583" y="975830"/>
            <a:ext cx="3154574" cy="3949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54793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ostsfromthepath.com/wordpress/media/silen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713"/>
            <a:ext cx="10293656" cy="69067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72070" y="550212"/>
            <a:ext cx="3157332" cy="2308324"/>
          </a:xfrm>
          <a:prstGeom prst="rect">
            <a:avLst/>
          </a:prstGeom>
        </p:spPr>
        <p:txBody>
          <a:bodyPr wrap="square">
            <a:spAutoFit/>
          </a:bodyPr>
          <a:lstStyle/>
          <a:p>
            <a:pPr fontAlgn="base"/>
            <a:r>
              <a:rPr lang="en-US" sz="3600" dirty="0">
                <a:solidFill>
                  <a:srgbClr val="002060"/>
                </a:solidFill>
                <a:latin typeface="Tempus Sans ITC" panose="04020404030D07020202" pitchFamily="82" charset="0"/>
              </a:rPr>
              <a:t>Be still, and know that I am God: </a:t>
            </a:r>
            <a:r>
              <a:rPr lang="en-US" sz="3600" dirty="0">
                <a:solidFill>
                  <a:srgbClr val="002060"/>
                </a:solidFill>
                <a:latin typeface="Tempus Sans ITC" panose="04020404030D07020202" pitchFamily="82" charset="0"/>
                <a:hlinkClick r:id="rId3"/>
              </a:rPr>
              <a:t>Ps. 46:10</a:t>
            </a:r>
            <a:r>
              <a:rPr lang="en-US" sz="3600" dirty="0">
                <a:solidFill>
                  <a:srgbClr val="002060"/>
                </a:solidFill>
                <a:latin typeface="Tempus Sans ITC" panose="04020404030D07020202" pitchFamily="82" charset="0"/>
              </a:rPr>
              <a:t> .</a:t>
            </a:r>
            <a:endParaRPr lang="en-US" sz="3600" b="0" i="0" dirty="0">
              <a:solidFill>
                <a:srgbClr val="002060"/>
              </a:solidFill>
              <a:effectLst/>
              <a:latin typeface="Tempus Sans ITC" panose="04020404030D07020202" pitchFamily="82" charset="0"/>
            </a:endParaRPr>
          </a:p>
        </p:txBody>
      </p:sp>
      <p:sp>
        <p:nvSpPr>
          <p:cNvPr id="4" name="Rectangle 3"/>
          <p:cNvSpPr/>
          <p:nvPr/>
        </p:nvSpPr>
        <p:spPr>
          <a:xfrm>
            <a:off x="152399" y="4318677"/>
            <a:ext cx="4101548" cy="1938992"/>
          </a:xfrm>
          <a:prstGeom prst="rect">
            <a:avLst/>
          </a:prstGeom>
        </p:spPr>
        <p:txBody>
          <a:bodyPr wrap="square">
            <a:spAutoFit/>
          </a:bodyPr>
          <a:lstStyle/>
          <a:p>
            <a:pPr algn="ctr" fontAlgn="base"/>
            <a:r>
              <a:rPr lang="en-US" sz="4000" dirty="0">
                <a:solidFill>
                  <a:schemeClr val="bg1"/>
                </a:solidFill>
                <a:latin typeface="Vivaldi" panose="03020602050506090804" pitchFamily="66" charset="0"/>
              </a:rPr>
              <a:t>He that </a:t>
            </a:r>
            <a:r>
              <a:rPr lang="en-US" sz="4000" dirty="0" err="1">
                <a:solidFill>
                  <a:schemeClr val="bg1"/>
                </a:solidFill>
                <a:latin typeface="Vivaldi" panose="03020602050506090804" pitchFamily="66" charset="0"/>
              </a:rPr>
              <a:t>keepeth</a:t>
            </a:r>
            <a:r>
              <a:rPr lang="en-US" sz="4000" dirty="0">
                <a:solidFill>
                  <a:schemeClr val="bg1"/>
                </a:solidFill>
                <a:latin typeface="Vivaldi" panose="03020602050506090804" pitchFamily="66" charset="0"/>
              </a:rPr>
              <a:t> his mouth </a:t>
            </a:r>
            <a:r>
              <a:rPr lang="en-US" sz="4000" dirty="0" err="1">
                <a:solidFill>
                  <a:schemeClr val="bg1"/>
                </a:solidFill>
                <a:latin typeface="Vivaldi" panose="03020602050506090804" pitchFamily="66" charset="0"/>
              </a:rPr>
              <a:t>keepeth</a:t>
            </a:r>
            <a:r>
              <a:rPr lang="en-US" sz="4000" dirty="0">
                <a:solidFill>
                  <a:schemeClr val="bg1"/>
                </a:solidFill>
                <a:latin typeface="Vivaldi" panose="03020602050506090804" pitchFamily="66" charset="0"/>
              </a:rPr>
              <a:t> his life: </a:t>
            </a:r>
            <a:r>
              <a:rPr lang="en-US" sz="4000" dirty="0">
                <a:solidFill>
                  <a:schemeClr val="bg1"/>
                </a:solidFill>
                <a:latin typeface="Vivaldi" panose="03020602050506090804" pitchFamily="66" charset="0"/>
                <a:hlinkClick r:id="rId4"/>
              </a:rPr>
              <a:t>Prov. 13:3</a:t>
            </a:r>
            <a:r>
              <a:rPr lang="en-US" sz="4000" dirty="0">
                <a:solidFill>
                  <a:schemeClr val="bg1"/>
                </a:solidFill>
                <a:latin typeface="Vivaldi" panose="03020602050506090804" pitchFamily="66" charset="0"/>
              </a:rPr>
              <a:t> .</a:t>
            </a:r>
            <a:endParaRPr lang="en-US" sz="4000" b="0" dirty="0">
              <a:solidFill>
                <a:schemeClr val="bg1"/>
              </a:solidFill>
              <a:effectLst/>
              <a:latin typeface="Vivaldi" panose="03020602050506090804" pitchFamily="66" charset="0"/>
            </a:endParaRPr>
          </a:p>
        </p:txBody>
      </p:sp>
      <p:sp>
        <p:nvSpPr>
          <p:cNvPr id="5" name="Rectangle 4"/>
          <p:cNvSpPr/>
          <p:nvPr/>
        </p:nvSpPr>
        <p:spPr>
          <a:xfrm>
            <a:off x="415802" y="2297386"/>
            <a:ext cx="4885068" cy="1754326"/>
          </a:xfrm>
          <a:prstGeom prst="rect">
            <a:avLst/>
          </a:prstGeom>
        </p:spPr>
        <p:txBody>
          <a:bodyPr wrap="square">
            <a:spAutoFit/>
          </a:bodyPr>
          <a:lstStyle/>
          <a:p>
            <a:pPr algn="ctr" fontAlgn="base"/>
            <a:r>
              <a:rPr lang="en-US" sz="3600" dirty="0">
                <a:effectLst>
                  <a:outerShdw blurRad="38100" dist="38100" dir="2700000" algn="tl">
                    <a:srgbClr val="000000">
                      <a:alpha val="43137"/>
                    </a:srgbClr>
                  </a:outerShdw>
                </a:effectLst>
                <a:latin typeface="Garamond" panose="02020404030301010803" pitchFamily="18" charset="0"/>
              </a:rPr>
              <a:t>In quietness and in confidence shall be your strength: </a:t>
            </a:r>
            <a:r>
              <a:rPr lang="en-US" sz="3600" dirty="0">
                <a:effectLst>
                  <a:outerShdw blurRad="38100" dist="38100" dir="2700000" algn="tl">
                    <a:srgbClr val="000000">
                      <a:alpha val="43137"/>
                    </a:srgbClr>
                  </a:outerShdw>
                </a:effectLst>
                <a:latin typeface="Garamond" panose="02020404030301010803" pitchFamily="18" charset="0"/>
                <a:hlinkClick r:id="rId5"/>
              </a:rPr>
              <a:t>Isa. 30:15</a:t>
            </a:r>
            <a:r>
              <a:rPr lang="en-US" sz="3600" dirty="0">
                <a:effectLst>
                  <a:outerShdw blurRad="38100" dist="38100" dir="2700000" algn="tl">
                    <a:srgbClr val="000000">
                      <a:alpha val="43137"/>
                    </a:srgbClr>
                  </a:outerShdw>
                </a:effectLst>
                <a:latin typeface="Garamond" panose="02020404030301010803" pitchFamily="18" charset="0"/>
              </a:rPr>
              <a:t> .</a:t>
            </a:r>
            <a:endParaRPr lang="en-US" sz="3600" b="0" i="0" dirty="0">
              <a:effectLst>
                <a:outerShdw blurRad="38100" dist="38100" dir="2700000" algn="tl">
                  <a:srgbClr val="000000">
                    <a:alpha val="43137"/>
                  </a:srgbClr>
                </a:outerShdw>
              </a:effectLst>
              <a:latin typeface="Garamond" panose="02020404030301010803" pitchFamily="18" charset="0"/>
            </a:endParaRPr>
          </a:p>
        </p:txBody>
      </p:sp>
      <p:sp>
        <p:nvSpPr>
          <p:cNvPr id="6" name="Rectangle 5"/>
          <p:cNvSpPr/>
          <p:nvPr/>
        </p:nvSpPr>
        <p:spPr>
          <a:xfrm>
            <a:off x="152399" y="135333"/>
            <a:ext cx="3319671" cy="1384995"/>
          </a:xfrm>
          <a:prstGeom prst="rect">
            <a:avLst/>
          </a:prstGeom>
        </p:spPr>
        <p:txBody>
          <a:bodyPr wrap="square">
            <a:spAutoFit/>
          </a:bodyPr>
          <a:lstStyle/>
          <a:p>
            <a:pPr fontAlgn="base"/>
            <a:r>
              <a:rPr lang="en-US" sz="2800" dirty="0">
                <a:solidFill>
                  <a:schemeClr val="bg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Let all the earth keep silence before him: </a:t>
            </a:r>
            <a:r>
              <a:rPr lang="en-US" sz="2800" dirty="0">
                <a:solidFill>
                  <a:schemeClr val="bg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hlinkClick r:id="rId6"/>
              </a:rPr>
              <a:t>Hab. 2:20</a:t>
            </a:r>
            <a:r>
              <a:rPr lang="en-US" sz="2800" dirty="0">
                <a:solidFill>
                  <a:schemeClr val="bg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 .</a:t>
            </a:r>
            <a:endParaRPr lang="en-US" sz="2800" b="0" i="0" dirty="0">
              <a:solidFill>
                <a:schemeClr val="bg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p:txBody>
      </p:sp>
      <p:pic>
        <p:nvPicPr>
          <p:cNvPr id="1028" name="Picture 4" descr="http://4.bp.blogspot.com/-71deTMRaD6E/TZTlvsxnxaI/AAAAAAAAALI/FKloAzKC_GY/s1600/RDM534BeStillMySou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33453" y="4972744"/>
            <a:ext cx="3157468" cy="17523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6029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3687" y="2563354"/>
            <a:ext cx="5711687" cy="2677656"/>
          </a:xfrm>
          <a:prstGeom prst="rect">
            <a:avLst/>
          </a:prstGeom>
        </p:spPr>
        <p:txBody>
          <a:bodyPr wrap="square">
            <a:spAutoFit/>
          </a:bodyPr>
          <a:lstStyle/>
          <a:p>
            <a:pPr marL="514350" indent="-514350">
              <a:buFont typeface="+mj-lt"/>
              <a:buAutoNum type="arabicPeriod"/>
            </a:pPr>
            <a:r>
              <a:rPr lang="en-US" sz="2800"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sz="2800"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sz="2800"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sz="2800"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sz="2800"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sz="2800" b="1" dirty="0">
                <a:solidFill>
                  <a:srgbClr val="FF0000"/>
                </a:solidFill>
                <a:effectLst>
                  <a:outerShdw blurRad="38100" dist="38100" dir="2700000" algn="tl">
                    <a:srgbClr val="000000">
                      <a:alpha val="43137"/>
                    </a:srgbClr>
                  </a:outerShdw>
                </a:effectLst>
              </a:rPr>
              <a:t>Insert scripture passage</a:t>
            </a:r>
          </a:p>
        </p:txBody>
      </p:sp>
      <p:sp>
        <p:nvSpPr>
          <p:cNvPr id="8" name="Text Box 2"/>
          <p:cNvSpPr txBox="1">
            <a:spLocks noChangeArrowheads="1"/>
          </p:cNvSpPr>
          <p:nvPr/>
        </p:nvSpPr>
        <p:spPr bwMode="auto">
          <a:xfrm>
            <a:off x="437322" y="756006"/>
            <a:ext cx="8295861" cy="1366528"/>
          </a:xfrm>
          <a:prstGeom prst="rect">
            <a:avLst/>
          </a:prstGeom>
          <a:solidFill>
            <a:schemeClr val="bg1">
              <a:lumMod val="95000"/>
            </a:schemeClr>
          </a:solidFill>
          <a:ln w="19050">
            <a:solidFill>
              <a:srgbClr val="000000"/>
            </a:solid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a:spAutoFit/>
          </a:bodyPr>
          <a:lstStyle/>
          <a:p>
            <a:pPr marL="0" marR="0" algn="ctr">
              <a:lnSpc>
                <a:spcPct val="115000"/>
              </a:lnSpc>
              <a:spcBef>
                <a:spcPts val="0"/>
              </a:spcBef>
              <a:spcAft>
                <a:spcPts val="0"/>
              </a:spcAft>
            </a:pPr>
            <a:r>
              <a:rPr lang="en-US" sz="2400" b="1" u="sng" dirty="0">
                <a:effectLst/>
                <a:latin typeface="Calibri" panose="020F0502020204030204" pitchFamily="34" charset="0"/>
                <a:ea typeface="Calibri" panose="020F0502020204030204" pitchFamily="34" charset="0"/>
                <a:cs typeface="Times New Roman" panose="02020603050405020304" pitchFamily="18" charset="0"/>
              </a:rPr>
              <a:t>Silent Lesson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r>
              <a:rPr lang="en-US" sz="1600" dirty="0">
                <a:latin typeface="Calibri" panose="020F0502020204030204" pitchFamily="34" charset="0"/>
                <a:ea typeface="Times New Roman" panose="02020603050405020304" pitchFamily="18" charset="0"/>
                <a:cs typeface="Times New Roman" panose="02020603050405020304" pitchFamily="18" charset="0"/>
              </a:rPr>
              <a:t>	“Today’s class will be a Silent Lesson. We’ll focus less on using our ears/mouth and more on using our eyes. Please open your scriptures to _____. All you need today is scriptures and something to write with.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30670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1679321"/>
            <a:ext cx="3746696" cy="5178679"/>
          </a:xfrm>
          <a:prstGeom prst="rect">
            <a:avLst/>
          </a:prstGeom>
        </p:spPr>
      </p:pic>
      <p:sp>
        <p:nvSpPr>
          <p:cNvPr id="2" name="Title 1"/>
          <p:cNvSpPr>
            <a:spLocks noGrp="1"/>
          </p:cNvSpPr>
          <p:nvPr>
            <p:ph type="ctrTitle"/>
          </p:nvPr>
        </p:nvSpPr>
        <p:spPr>
          <a:xfrm>
            <a:off x="685800" y="701678"/>
            <a:ext cx="7772400" cy="1470025"/>
          </a:xfrm>
        </p:spPr>
        <p:txBody>
          <a:bodyPr>
            <a:normAutofit fontScale="90000"/>
          </a:bodyPr>
          <a:lstStyle/>
          <a:p>
            <a:r>
              <a:rPr lang="en-US" sz="7200" dirty="0">
                <a:latin typeface="Britannic Bold"/>
                <a:cs typeface="Britannic Bold"/>
              </a:rPr>
              <a:t>20</a:t>
            </a:r>
            <a:r>
              <a:rPr lang="en-US" sz="7200">
                <a:latin typeface="Britannic Bold"/>
                <a:cs typeface="Britannic Bold"/>
              </a:rPr>
              <a:t>: </a:t>
            </a:r>
            <a:r>
              <a:rPr lang="en-US" sz="6600" b="1"/>
              <a:t>Peculiar Parlance</a:t>
            </a:r>
            <a:endParaRPr lang="en-US" sz="7200" dirty="0">
              <a:latin typeface="Britannic Bold"/>
              <a:cs typeface="Britannic Bold"/>
            </a:endParaRPr>
          </a:p>
        </p:txBody>
      </p:sp>
      <p:sp>
        <p:nvSpPr>
          <p:cNvPr id="3" name="Subtitle 2"/>
          <p:cNvSpPr>
            <a:spLocks noGrp="1"/>
          </p:cNvSpPr>
          <p:nvPr>
            <p:ph type="subTitle" idx="1"/>
          </p:nvPr>
        </p:nvSpPr>
        <p:spPr>
          <a:xfrm>
            <a:off x="4061714" y="4569557"/>
            <a:ext cx="5346860" cy="1752600"/>
          </a:xfrm>
        </p:spPr>
        <p:txBody>
          <a:bodyPr>
            <a:normAutofit/>
          </a:bodyPr>
          <a:lstStyle/>
          <a:p>
            <a:r>
              <a:rPr lang="en-US" sz="2400" dirty="0"/>
              <a:t>Teaching Templates for </a:t>
            </a:r>
          </a:p>
          <a:p>
            <a:r>
              <a:rPr lang="en-US" sz="2400" dirty="0"/>
              <a:t>The Basic Pattern Outcomes</a:t>
            </a:r>
          </a:p>
        </p:txBody>
      </p:sp>
    </p:spTree>
    <p:extLst>
      <p:ext uri="{BB962C8B-B14F-4D97-AF65-F5344CB8AC3E}">
        <p14:creationId xmlns:p14="http://schemas.microsoft.com/office/powerpoint/2010/main" val="10430785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oung women ages 12 and 13 in the Church are known as Beehives. Read below to find out why. (Photo courtesy LDS.org Media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1062" y="1536174"/>
            <a:ext cx="8070574" cy="3416320"/>
          </a:xfrm>
          <a:prstGeom prst="rect">
            <a:avLst/>
          </a:prstGeom>
          <a:solidFill>
            <a:srgbClr val="993300">
              <a:alpha val="58824"/>
            </a:srgbClr>
          </a:solidFill>
        </p:spPr>
        <p:txBody>
          <a:bodyPr wrap="square">
            <a:spAutoFit/>
          </a:bodyPr>
          <a:lstStyle/>
          <a:p>
            <a:pPr fontAlgn="base"/>
            <a:r>
              <a:rPr lang="en-US" sz="2400" dirty="0">
                <a:solidFill>
                  <a:schemeClr val="bg1"/>
                </a:solidFill>
                <a:effectLst>
                  <a:outerShdw blurRad="38100" dist="38100" dir="2700000" algn="tl">
                    <a:srgbClr val="000000">
                      <a:alpha val="43137"/>
                    </a:srgbClr>
                  </a:outerShdw>
                </a:effectLst>
              </a:rPr>
              <a:t>Unlike other Christians, members of The Church of Jesus Christ of Latter-day Saints call the ordinance of eating bread and water in remembrance of Christ the “sacrament,” not “communion.” </a:t>
            </a:r>
          </a:p>
          <a:p>
            <a:pPr fontAlgn="base"/>
            <a:r>
              <a:rPr lang="en-US" sz="2400" dirty="0">
                <a:solidFill>
                  <a:schemeClr val="bg1"/>
                </a:solidFill>
                <a:effectLst>
                  <a:outerShdw blurRad="38100" dist="38100" dir="2700000" algn="tl">
                    <a:srgbClr val="000000">
                      <a:alpha val="43137"/>
                    </a:srgbClr>
                  </a:outerShdw>
                </a:effectLst>
              </a:rPr>
              <a:t>We also call our local congregations “wards,” our young men “priests”.</a:t>
            </a:r>
          </a:p>
          <a:p>
            <a:pPr fontAlgn="base"/>
            <a:r>
              <a:rPr lang="en-US" sz="2400" dirty="0">
                <a:solidFill>
                  <a:schemeClr val="bg1"/>
                </a:solidFill>
                <a:effectLst>
                  <a:outerShdw blurRad="38100" dist="38100" dir="2700000" algn="tl">
                    <a:srgbClr val="000000">
                      <a:alpha val="43137"/>
                    </a:srgbClr>
                  </a:outerShdw>
                </a:effectLst>
              </a:rPr>
              <a:t>The vocabulary takes some time to master. But where did all these unusual terms come from? Here’s the origin of words unique to the LDS Church.</a:t>
            </a:r>
          </a:p>
        </p:txBody>
      </p:sp>
    </p:spTree>
    <p:extLst>
      <p:ext uri="{BB962C8B-B14F-4D97-AF65-F5344CB8AC3E}">
        <p14:creationId xmlns:p14="http://schemas.microsoft.com/office/powerpoint/2010/main" val="1074423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1679321"/>
            <a:ext cx="3746696" cy="5178679"/>
          </a:xfrm>
          <a:prstGeom prst="rect">
            <a:avLst/>
          </a:prstGeom>
        </p:spPr>
      </p:pic>
      <p:sp>
        <p:nvSpPr>
          <p:cNvPr id="2" name="Title 1"/>
          <p:cNvSpPr>
            <a:spLocks noGrp="1"/>
          </p:cNvSpPr>
          <p:nvPr>
            <p:ph type="ctrTitle"/>
          </p:nvPr>
        </p:nvSpPr>
        <p:spPr>
          <a:xfrm>
            <a:off x="685800" y="701678"/>
            <a:ext cx="7772400" cy="1470025"/>
          </a:xfrm>
        </p:spPr>
        <p:txBody>
          <a:bodyPr>
            <a:normAutofit fontScale="90000"/>
          </a:bodyPr>
          <a:lstStyle/>
          <a:p>
            <a:r>
              <a:rPr lang="en-US" sz="7200" dirty="0">
                <a:latin typeface="Britannic Bold"/>
                <a:cs typeface="Britannic Bold"/>
              </a:rPr>
              <a:t>3: Around the Room</a:t>
            </a:r>
          </a:p>
        </p:txBody>
      </p:sp>
      <p:sp>
        <p:nvSpPr>
          <p:cNvPr id="3" name="Subtitle 2"/>
          <p:cNvSpPr>
            <a:spLocks noGrp="1"/>
          </p:cNvSpPr>
          <p:nvPr>
            <p:ph type="subTitle" idx="1"/>
          </p:nvPr>
        </p:nvSpPr>
        <p:spPr>
          <a:xfrm>
            <a:off x="4061714" y="4569557"/>
            <a:ext cx="5346860" cy="1752600"/>
          </a:xfrm>
        </p:spPr>
        <p:txBody>
          <a:bodyPr>
            <a:normAutofit/>
          </a:bodyPr>
          <a:lstStyle/>
          <a:p>
            <a:r>
              <a:rPr lang="en-US" sz="2400" dirty="0"/>
              <a:t>Teaching Templates for </a:t>
            </a:r>
          </a:p>
          <a:p>
            <a:r>
              <a:rPr lang="en-US" sz="2400" dirty="0"/>
              <a:t>The Basic Pattern Outcomes</a:t>
            </a:r>
          </a:p>
        </p:txBody>
      </p:sp>
    </p:spTree>
    <p:extLst>
      <p:ext uri="{BB962C8B-B14F-4D97-AF65-F5344CB8AC3E}">
        <p14:creationId xmlns:p14="http://schemas.microsoft.com/office/powerpoint/2010/main" val="10311068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1678"/>
            <a:ext cx="7772400" cy="1470025"/>
          </a:xfrm>
        </p:spPr>
        <p:txBody>
          <a:bodyPr>
            <a:normAutofit/>
          </a:bodyPr>
          <a:lstStyle/>
          <a:p>
            <a:r>
              <a:rPr lang="en-US" sz="7200" dirty="0">
                <a:latin typeface="Britannic Bold"/>
                <a:cs typeface="Britannic Bold"/>
              </a:rPr>
              <a:t>Stakes</a:t>
            </a:r>
          </a:p>
        </p:txBody>
      </p:sp>
      <p:sp>
        <p:nvSpPr>
          <p:cNvPr id="3" name="Subtitle 2"/>
          <p:cNvSpPr>
            <a:spLocks noGrp="1"/>
          </p:cNvSpPr>
          <p:nvPr>
            <p:ph type="subTitle" idx="1"/>
          </p:nvPr>
        </p:nvSpPr>
        <p:spPr>
          <a:xfrm>
            <a:off x="318287" y="2027582"/>
            <a:ext cx="8507426" cy="2956105"/>
          </a:xfrm>
        </p:spPr>
        <p:txBody>
          <a:bodyPr>
            <a:normAutofit/>
          </a:bodyPr>
          <a:lstStyle/>
          <a:p>
            <a:r>
              <a:rPr lang="en-US" sz="2400" dirty="0">
                <a:solidFill>
                  <a:schemeClr val="tx1">
                    <a:lumMod val="85000"/>
                    <a:lumOff val="15000"/>
                  </a:schemeClr>
                </a:solidFill>
              </a:rPr>
              <a:t>The term “stake” is a reference to the imagery in Isaiah 54:2 of a stake holding a tent (the Church) in place. The verse reads, “Enlarge the place of thy tent, and let them stretch forth the curtains of thine habitations: spare not, lengthen thy cords, and strengthen thy stakes.”</a:t>
            </a:r>
          </a:p>
        </p:txBody>
      </p:sp>
      <p:pic>
        <p:nvPicPr>
          <p:cNvPr id="2050" name="Picture 2" descr="http://www.jwtibbs.com/LDS%20Stak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7715" y="4147687"/>
            <a:ext cx="4071868" cy="2446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57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1678"/>
            <a:ext cx="7772400" cy="1470025"/>
          </a:xfrm>
        </p:spPr>
        <p:txBody>
          <a:bodyPr>
            <a:normAutofit/>
          </a:bodyPr>
          <a:lstStyle/>
          <a:p>
            <a:r>
              <a:rPr lang="en-US" sz="7200" dirty="0">
                <a:latin typeface="Britannic Bold"/>
                <a:cs typeface="Britannic Bold"/>
              </a:rPr>
              <a:t>Ward</a:t>
            </a:r>
          </a:p>
        </p:txBody>
      </p:sp>
      <p:sp>
        <p:nvSpPr>
          <p:cNvPr id="3" name="Subtitle 2"/>
          <p:cNvSpPr>
            <a:spLocks noGrp="1"/>
          </p:cNvSpPr>
          <p:nvPr>
            <p:ph type="subTitle" idx="1"/>
          </p:nvPr>
        </p:nvSpPr>
        <p:spPr>
          <a:xfrm>
            <a:off x="318287" y="2027582"/>
            <a:ext cx="8507426" cy="2956105"/>
          </a:xfrm>
        </p:spPr>
        <p:txBody>
          <a:bodyPr>
            <a:normAutofit/>
          </a:bodyPr>
          <a:lstStyle/>
          <a:p>
            <a:r>
              <a:rPr lang="en-US" sz="2400" dirty="0">
                <a:solidFill>
                  <a:schemeClr val="tx1">
                    <a:lumMod val="85000"/>
                    <a:lumOff val="15000"/>
                  </a:schemeClr>
                </a:solidFill>
              </a:rPr>
              <a:t>Joseph Smith borrowed the term “ward” from the term used for political districts of frontier municipalities when he created the first “wards” in Nauvoo. The city was divided by 1844 into 10 wards with three more in the surrounding area.</a:t>
            </a:r>
          </a:p>
        </p:txBody>
      </p:sp>
      <p:pic>
        <p:nvPicPr>
          <p:cNvPr id="3074" name="Picture 2" descr="http://romemormontemple.com/files/2012/07/mormon-church-meetin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4793" y="4027457"/>
            <a:ext cx="3117712" cy="2494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98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1678"/>
            <a:ext cx="7772400" cy="1470025"/>
          </a:xfrm>
        </p:spPr>
        <p:txBody>
          <a:bodyPr>
            <a:normAutofit/>
          </a:bodyPr>
          <a:lstStyle/>
          <a:p>
            <a:r>
              <a:rPr lang="en-US" sz="7200" dirty="0">
                <a:latin typeface="Britannic Bold"/>
                <a:cs typeface="Britannic Bold"/>
              </a:rPr>
              <a:t>Beehive</a:t>
            </a:r>
          </a:p>
        </p:txBody>
      </p:sp>
      <p:sp>
        <p:nvSpPr>
          <p:cNvPr id="3" name="Subtitle 2"/>
          <p:cNvSpPr>
            <a:spLocks noGrp="1"/>
          </p:cNvSpPr>
          <p:nvPr>
            <p:ph type="subTitle" idx="1"/>
          </p:nvPr>
        </p:nvSpPr>
        <p:spPr>
          <a:xfrm>
            <a:off x="318287" y="2027582"/>
            <a:ext cx="8507426" cy="2956105"/>
          </a:xfrm>
        </p:spPr>
        <p:txBody>
          <a:bodyPr>
            <a:normAutofit/>
          </a:bodyPr>
          <a:lstStyle/>
          <a:p>
            <a:r>
              <a:rPr lang="en-US" sz="2400" dirty="0">
                <a:solidFill>
                  <a:schemeClr val="tx1">
                    <a:lumMod val="85000"/>
                    <a:lumOff val="15000"/>
                  </a:schemeClr>
                </a:solidFill>
              </a:rPr>
              <a:t>Brigham Young loved the symbol of the beehive, which represented harmony, cooperation and work to the early pioneers. Because of this association, “Beehive” was the first name by which young women were known and is now the name for 12- and 13-year-old girls in the Church.  In fact, one of the original requirements for Beehives was to care for an actual beehive for 1 year. </a:t>
            </a:r>
          </a:p>
        </p:txBody>
      </p:sp>
      <p:sp>
        <p:nvSpPr>
          <p:cNvPr id="4" name="AutoShape 2" descr="data:image/jpeg;base64,/9j/4AAQSkZJRgABAQAAAQABAAD/2wCEAAkGBxISDw8PDxAQEA8PDw8NDw8PDw8PEA8PFREWFhQUFBUYHCggGBolHBQUITEhJSksLi4uFx8zODMsNygtLisBCgoKDg0OFxAQGiwkHBwsLCwsLCwsLCwsLCwsLCwsLCwsLCwsLCwsLCwsLCwsLCwsLCwsLCwsLCwsLCwsLCwsLP/AABEIAOEA4QMBEQACEQEDEQH/xAAcAAEAAgMBAQEAAAAAAAAAAAAAAwQBAgcFBgj/xABBEAACAgACBQcMAQICCwAAAAAAAQIDBBEFEiExUQZBYXGBkaETFCIyQlJicpKxwdFDByMzUxU0VHOisrPC0uHw/8QAGgEBAAMBAQEAAAAAAAAAAAAAAAECAwUEBv/EADARAQEAAgECBQEIAQUBAQAAAAABAhEDBBIFITFBUWETIjJxgZGhsUIUUtHh8BUz/9oADAMBAAIRAxEAPwDuIAAAAAAAAAAAAAAAAAAAAAAAAAAAAAAAAAAAAAAAAAAAAAAAAAAAAAAAAAAAAAAAAAAAAAAAAAAAAAAAAzAxmBkDGYGQAAAAAAAAAAAAAAAAAAAAAAAAAAgxeMrqjrWTjBcZPLPqXOZ8nLjxzeV0tjjcrqPDxHK2pbK4Ts6X6EfHb4HO5PFePHyxlr0Y9LlfW6Upcpb5erGuC6pTffn+Dw5+Mcv+OMjadJh70WlMRL+VrojCtf8AaefLxXqfmfs0nS8fwkWOv/zp91X/AImf/wBXqf8Ad/Cf9Nx/DeOkb1/K380K39ki88X6me8/ZF6Xjvsnr01cvWjXPq1q3+T08fjeX+eM/Rnl0WP+NXMPp2t7LFKp8ZLOH1LYu3I6PB4pwcvlvV+rz59Nnj9XqQmmk0009qaeaaOjLL5x52xIAAAAAAAAAAAAAAAAAAABHbdGKcpyUYre5NJd7K5ZTGbtTJb6PLx2n6I1WTrtrsnCLcYRmm5PmWR5eTrOLHDK45S2e240x4crlqxzq/GTum7LZOUnx3JcEuZHzvLyZZ5d2V3f/ezo44zGaixQYVd6FBlUr9W4zqyVFUtgMMDSRKGmEx8qJZw2wbzlXn6MuLXB9PedHo+u5OC69cfj/hjy8M5J9fl9fhMXCyKlXJSTSexrNdDXMz6rj5cOSS431cvLG43VTZmirIAAAAAAAAAAAAAAAABQ03pKOHondJZ6q2R96T3Ix6jmnFhc6vx4d+WnJ9I6TuxM3O6be30YJtQiuCR85y8ufJd5V0ccJj6NKqzG1dcrhn++cptKzVWyl0lbqk1zPuzKWJXK7+iX0y/RncUp1iF8X0S/RHZUs+cL4von+iO2pPLcIz+lr7k9o0k5vdHL5pL7LMfdnqhFPDN+s8+hbEW7p7CF05POOcWtzi8mupovjyZY3ctn5K2S+r2NFafnCShe9aD2eUfrQ+bivE7PR+J5bmHL+7x83TT1wfVpnfeFkAAAAAAAAAAAAAADDZA+Z/qBW5YKWXsWQm+ravyjn+IzfFPzj0dN+NzepHBr3RbqRSrLlSK1K5UjOpi5UilTFuCM6luiEtgGQBobGjJEViLIU70smXm6h9dorStLrqh5atzUIRacknrKKT37z6/g6jjyxxnd56cnPjylt09VM9UrJkkAAAAAAAAAAABHdaoxcpPKMU5SfBJZsrllMZu+yZN+Ucq07yvxF85KqbqpzaiobJSXGTODz9Zycl8rqfR78OHHH283jRtm3m5yfXJv7njtaxPXFdK6tqKLLEIvmyfgVqViuXQVsStVWmdiVuu0poi1XcVsW2mjaiujbdTI0GsNDErFxRMxtEM8VH3l2PMmYUQWYhvdF9uxfsvMRTuUpb+5bi8sitVZ0FtxD6DkppecLI0WSbrm9WGs83CfMk+D3ZHW8P6yzOceV8q8vUcUsuU9n2yO88DJIAAAAAAAAAAHk8q2/MsTlv8AJS7tmZ5etuuDP8mnD+OOPVwPna6K1XApalZrgVtWWa4FLUrNdZW1KeFC4FbkJoYVdPeyO9KeOCXGXeV778JSLCLjLvI7/oNlhY/F9cv2O+pZ82jwz63J/kr31DKw8fdj3Id1Sz5NDdNNJVE7QgnUW2hXnUWlQiglGcG3q5Tg83uXpLabcV+/j+c/tXPzxsdGw+IhNZ1zjNcYyUl4H2GOeOX4bK5FlnqlRdDIAAAAAAAAD5/lPypqwayfp3NZxqi/GT5keTqOqx4vL1rXj4rn530c30pyrxWIfpWalef+FDZDLg+Pacjl6jk5PxXy+Hsw48cfSK1aT2x3cOePQ/2eStVisolZrKVK1WVqVqspUrNZWpWqylEyKJZQS2AyBgDDAwSIpkxCndYl0vgv/thpIhRui3v7jSaVR1OUJa0JShJc8W0/Avhnlh54XSLjL6vp9BcppOUasTlt2Rt3beEl+Ts9H4lcrMOX393j5um8u7F9ajtPGyAAAAAACDHYhV1WWvdXCU305LPIpy59mFy+E4491kcIxuKldbO6x5ysk5N/ZHzeWVt3fWunqTynsQgU2LNUWtq2PoK1MW658V2rYyiyzBrj3orUp4SKWJWa7CtiVmuwpYRYrtK2LJ4WlbBKpldDOsEs5jQ1lalvkl1tEzGjTy65s5fKm/HcO2oYcpvdFL5nt7l+ydYwRzpb9aTfQvRXhtLd2vSCN08FkO5CKdROxBOsttCGdZbY+85MYt2YaGs85Qbqbe96u59zR9T0HLeThxt9Z5OXz4zHO6ese1iAAAAAB5+n6nPCYiC3umeX05mHUzfFlJ8NOK6zlcOhE+cdCLMEVqVitFalYhEqlYhEralYhEpalYhEi2pTwqXBFe6iaGHXT3yX5K99SmhhV8X1S/ZFyqUiwy4y+uRXuo282j8X1z/Y7qlnzaPu59eb+5HdRvGpLdFLqSRHdRtkNjGQDIDWUSdoQTiTsV5xLSoV5xLxD3+SWl8Oouh2xja7JS1ZbM88ksnue4+h8O5+PHjmFvm8HU4ZXLuno+rTOu8jIAAAAMD5PlhyyrwidUErcQ16nswz55/o8PU9XMPuY+d92/Fw3Lzvo5fVarHnsjNttx3Rk/hz3dRxMo9yeKy2PY+DKUWKyi0WKytSsQK0WKylWWKyKLNZRKxAqlYiVo2IGUQllAZAAYYGpIwwhDNlhXmy0Q8zH4rJOMfWfPwNsMfPzVrwZUc/Pvz6T0bUfechNPTm/NbnrNLOqb3tLfF8TrdB1Nt+yy/R5Oo4pPvR9sjrvIAAAHm8otIOjCX3L1oVtx+Z7F4sw6nkvHx5ZT1X48e7KRweycpylObcpSblJva22cC10UkKyuxdpulkk/SS5pb11PeUsWi3XOPTHr2rvX6KWJWK1wafUyqU8HxKUTwkVqViEitSsQmV0J4TK6TtPCwrYlKpkaG2ZAzmAzAZgMwNXInQinYNCtZiFzbXwW00mIqXzk+hdG/vLzUVqlOkvtCGdJbaNJ9DtwxNE1zWw7m8mjbgys5MbPXcUzm8ct/DrJ9Y5QAAAfM/1CT/ANHX5fA31a6PF1//AON/ONun/G47BHFr3LEEUosVorUrEIldpWIRKpWK0VqViCK2pTRh0lbUpo1viu4i2CaNcujvf6K7idJIxn7vc1+SPu/Jputf3Jf8P7I1PlLdSl7kvD9kanyNlOXuS8P2NQZ15+5Lvh+yNT5GNafuP6ofsanyDjZwiuuT/CJ+6HkJPfJLqX5bHdJ7DDwq585db2d24d9GsqegbQgnUWEE6y0qFedZbaFvQGj3bia0l6NclZN8yUXnl27j29FxXl5cdek86x585jjfq6Qj6lzAAAA8Xldiqa8Fe8R/hyg4ZLfKT9VLpzPN1VxnFZl7tOKW5TTisIprWg9aPP70fmX53HAvk6CWDK0WK2VqViDKJWIMrUrFbK1KxBlalYgytSs1soLEGVu0p4MqlIiBlBLZMgZzAAYHmNSRhgaTJQgmWiFeZaIUsRal0s0xiKt8mtPvDzcbEnVZJOTS2we7PpXQdPour+xur+G/x9Xn5+Pvm/eOixlmk1tTSafFH0Uu/Nzvo2JAAByH+qulnZio4VP+3RFSkuNkl+EcbrOTu5LPbH+3t4MdY7+Xx+HbTTi2mtzWxnjrb0ehXapessn70EtvXHd3ZGS0Txqfs5SXw7/p3kJ03hMrRPCZXSViFhXSU8LCuhYhYVsTtPC0rYlPC0rYJ4XFbEpo3FbE7SK1EaNtlNDQ21yNBrjQxrIkYdiGho7Ro2inaWkQgnbzLa+C2svMRFOEnv2fcmWQVrKS0qFayotKh9/yQxLnhIJvN1uVXYtq8Gj6Xw7k7+Cb9vJzeox1nXuHvYAADhPLumUdJYrW9qamvlaWRwOaWcmcvzf585/FdDju8Z+TyazCtFqspRaqRSpi5B57/S+baUTtKsPF8V1P9kdydNlhJczT680O6J0z5Ga9l9m0jyQyptb012MaEkbyukpo3kaNpY4gr2p2386STbaSW1tvJJDs35RLzbuVlEHlrSn0wi2u9m06TOo7pGaOV+Hk8nNx+eMl45ZC9Hmd8epTpWuWWrOL1tsdq9Jc+rx7DHLgznrE90T+ddJTtTsWJz3beraO0brXe6Eu1ZfcjUEkcLY9+rHreb7kR3Yw0ljgV7Tcuj1V4bfEj7T4idJo1JLJJJdCK736iGyBaVCpbAtKhUtiaQfa8kKdXCxfvznPsz1V4RPpvDcO3gn13XM6nLfJXuHQYABgfE/1G5MrEV+c1uMbqY+lrNRVlfBvijndbwbn2k/V6ODPV7a5UouLyksmuZnKr2LFbKUW6mUSt1spVotVspUrVbKUW6mVqy1DJ79vWUEqwtb3wi+wjvyidNnoyr3F2Noj7XI1B6NpW1xyS272T9plfI1HONP4zytstXZVF5QjzbPafFnS4524/VFeNOs2lU0r2QNJVLGuHv1G085Vya14cfiXCS3pms81fR0bkXppybwt0lOcYqdNr/mqe7tOX1nFr7+P6t8Mn16ZzmjbMgMwMNgatk6QhtkW0Klsi8QpW2xTSk8k2k2lm0s9ry5zbjx3Zv035q3fs6Loy6uVUHS1KtRUYtcEssn0n13BlheOdno5GcymV7vVcNlQAwOSf1A5SyvtlhqpNUVSyll/JNb8+g4fVc95ctT8M/8Abe7h4+yb97/T5eqWxRktaK3c0o/K+bq3Hitb7SrDPfB6y4bprs5+wjZpmEstgFqqZSxMWq5lLErVcyliVquwrYlartKWJWq7SliViFpWxKlyhxOphrGntklBduwvxY/eHOZ1numRpXsgaSq2KtkTWVSxUtibY1nY9LQ2KcFGxevhbYyXF1Tb1o9jT+tleXGWavpU4X+HXacSpRUlukk12nCuNl09G0nlUV0HlENDDuQ0IZ3ltIV7Li0gq22PmXazTUiFK2vPay0qr1+SOkHTeq2/7dzUGuZT9l/jtOj4f1F4+Xt9sv79mHPh3Y7946KfRucAQY6TVVrW9Vza69V5GfLdceV+lWw/FH59Tbbb3ttvrbPnLuOlVitFaLNcSlTFuO31kpda29+8rtZssJF7s49uaI7jTZYSS3NPwZHdDTdQkt8X9x5J0khaVsFiu4rYLELytidrEbytxSocobNalL4kTh5VfH1fK2RN5VrFS2JrjVLFS2JtjWdU7kbY1nU+iV/rH+6j/wBWBPLfuwwnnXQdA4vPDU7d0dX6Xl+Dlc2P362l8npec9Jn2G2HiekjsNtoynL1YyfUnl3jUnqnzTRwk36zUehbWVuchpv5ql0vi9rI79mkVlRO0aVrKy8o0wtf96rLf5WvLr1kb8O7yYfnP7Uz/DfyrqR9g5ABiSzTT3PYLNjiHKnQ7wuKshk9SUnZU+MGz5zm47x5XG/p+Xy6OGXdjK8+swq6zUVqYtVFKstVlKlZrK0WqylSsRinvSfYV3Upo4eD3wj3Ed+XylNHB1+4vErc8ktvMa/cXeyPtMh5nKPCxVGcY5ZSjnv3GmGVt81sfKvjbTfFaqdptizqnabYqVSuNsWdWtE+piOOVXdrPPxyHL6Qw9a6NyPwcXg63KKbbm1nw1mcrqc73+TbGeT3Vgq/cj3Znn778pSRpit0UupJFblUt2iBqSNZREQrWRLxCrbEvELvJvBeUxCll6NX9x/N7K79vYdPwzh7+buvpj/6PP1Ofbjr5fdH0zmgADyOUWga8XV5Oz0ZR2wsjlrQf5XQebqOnx5p5+V+WnHyXC+TmWmuSeIwzcnHylS/krTaS+JcxxubpuTj9ZufL24cuObyq5HmsaLNcilTFmuRSrLNcitFmuZWxKzXYUsSs12FalYhYUsSmjYRoVNMw1sPaufVzXWi3H5ZJlc8skeyRa1Vtka4xSqdrNsVKp2s2xZZVPoyWUcQ/grXb5RfpjknlDD1rr2gqPJ4WiHOq459eWbOJzXedr0R6CZilnMDDYGpI1kxEK9si8QhrplZJQrjrSfNwXFvmXSejh4M+XKY4xTPOYzdfZ6H0cqKlDY5N605e9L9cx9X0vTzg45hP1cvl5LnltfPSzAAADDRGh4OleSWGvzk4eTm/bqyjt6VuZ4+XoeLPzk1fo2w588XyuP5C3wzdM4Wx5k/Qn3PZ4nO5PDuXH8Or/H/AC9GPUYX18niYjAXVbLarIdLi8u88WfFnj+KWN8csb6VpCwxul1iFpFgnhaUsSnhcVsE8biNJSRvK6S3d2aa4poSao53jFqznD3ZNdmew92MTtSsmaSK2qtkjWRSqlsjbGM6v6Ep1lGH+fiaq0vhgm5/88SOW6m/iGH9uxVzSSXBZHAr0pFMro2zrjQw5jRtpK0nQi8o5PVinKXuxTk+5GvHw553WM3UZZTGbtehg9AWzydr8lHgspWP8Lx6jr9P4Rnl58vlPh5OTq8Z5Yvo8FgYVR1a45cXvlJ8W+c7nDwYcWPbhNPDnnlld1ZNlQAAAAAAAaGHEizfqKOI0Ph5+vTW+nVSfetpjn03Fn64xecmc9K867kfhZbozh8k3+czz5eG8F9Nz9Wk6nOKNvImHsXTXzRjL7ZHmy8Jxvplf1jSdXfeK8+Rlq9W6t9alH9mOXhOftlF51ePwhlyUxK3eSl1Ta+6Mr4Xz+2v3/6W/wBVh9UcuTuLX8afVZX+WZ3wzqJ/j/M/6W/1HH8tHoXFL+CXZKt/ZlP/AJ/Uf7P5n/Kft+P5fNac5JY2VsrK8NOSkk3lq56258/QjfHpuaSbxv8Aa322F93iW8l8ct+Ev+n/ANl/ssp6y/tT7TH5itPkvjv9kv8AoLzC/F/aq3PH5aLkVpGW7BXdb1UvFmkwvxf2qndj8z9302geRGNhiKpyw7VVEJKGc4KU7JetLJvnzfYolOXg5c8LMcbu/lP7Jy4S+dfZw0Nif8rLrsq/DZ4Z4X1F9p+8X/1PH8rENA4jn8lHrnJ/aJpj4PzX1sn6/wDSt6vD6rEOTtntWwXyxlL8o2x8Fv8AlmpesntFmvk3H2rbH8qjFfZnpw8H4Z621nesz9otV6BoW+Dl885yXdnl4Hqw8P6fH/H9/Nneo5L7r1NEYLVhGMVwilFeB6scMcfLGaZW2+qTIshkkAAAAAAAAAAAAAAYyAyBjIBkAyAZAZAxkAyI0GRIyAAAAAAAAAAAAAAAAAAAAAAAAAAAAAAAAAAAAAAAAAAAAAAAAAAAAAAAAAAAAAAAAAAAAAAAAAAAAAAAAAAAAAAAAAAAAAAAAAAAAAAAAAAAAAAAA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descr="http://myctrring.com/wp-content/uploads/2008/12/beehi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3066" y="4733110"/>
            <a:ext cx="2117821" cy="2117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25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1678"/>
            <a:ext cx="7772400" cy="1470025"/>
          </a:xfrm>
        </p:spPr>
        <p:txBody>
          <a:bodyPr>
            <a:normAutofit/>
          </a:bodyPr>
          <a:lstStyle/>
          <a:p>
            <a:r>
              <a:rPr lang="en-US" sz="7200" dirty="0">
                <a:latin typeface="Britannic Bold"/>
                <a:cs typeface="Britannic Bold"/>
              </a:rPr>
              <a:t>Mia Maid</a:t>
            </a:r>
          </a:p>
        </p:txBody>
      </p:sp>
      <p:sp>
        <p:nvSpPr>
          <p:cNvPr id="3" name="Subtitle 2"/>
          <p:cNvSpPr>
            <a:spLocks noGrp="1"/>
          </p:cNvSpPr>
          <p:nvPr>
            <p:ph type="subTitle" idx="1"/>
          </p:nvPr>
        </p:nvSpPr>
        <p:spPr>
          <a:xfrm>
            <a:off x="318287" y="2027582"/>
            <a:ext cx="8507426" cy="2956105"/>
          </a:xfrm>
        </p:spPr>
        <p:txBody>
          <a:bodyPr>
            <a:normAutofit/>
          </a:bodyPr>
          <a:lstStyle/>
          <a:p>
            <a:r>
              <a:rPr lang="en-US" sz="2400" dirty="0">
                <a:solidFill>
                  <a:schemeClr val="tx1">
                    <a:lumMod val="85000"/>
                    <a:lumOff val="15000"/>
                  </a:schemeClr>
                </a:solidFill>
              </a:rPr>
              <a:t>The term “Mia Maid” — the Church’s name for girls 14 and 15 years old — is a historical reference to the Mutual Improvement Association (M.I.A., a forerunner to today’s Young Men and Young Women organizations and where “Mutual” comes from). The MIA emblem was a rose, which symbolized love, faith and purity.</a:t>
            </a:r>
          </a:p>
        </p:txBody>
      </p:sp>
      <p:pic>
        <p:nvPicPr>
          <p:cNvPr id="5122" name="Picture 2" descr="https://www.mormonshare.com/sites/default/files/handouts/miamaidsi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810" y="3886200"/>
            <a:ext cx="227838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85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1678"/>
            <a:ext cx="7772400" cy="1470025"/>
          </a:xfrm>
        </p:spPr>
        <p:txBody>
          <a:bodyPr>
            <a:normAutofit/>
          </a:bodyPr>
          <a:lstStyle/>
          <a:p>
            <a:r>
              <a:rPr lang="en-US" sz="7200" dirty="0">
                <a:latin typeface="Britannic Bold"/>
                <a:cs typeface="Britannic Bold"/>
              </a:rPr>
              <a:t>Laurel</a:t>
            </a:r>
          </a:p>
        </p:txBody>
      </p:sp>
      <p:sp>
        <p:nvSpPr>
          <p:cNvPr id="3" name="Subtitle 2"/>
          <p:cNvSpPr>
            <a:spLocks noGrp="1"/>
          </p:cNvSpPr>
          <p:nvPr>
            <p:ph type="subTitle" idx="1"/>
          </p:nvPr>
        </p:nvSpPr>
        <p:spPr>
          <a:xfrm>
            <a:off x="318287" y="2027582"/>
            <a:ext cx="8507426" cy="2956105"/>
          </a:xfrm>
        </p:spPr>
        <p:txBody>
          <a:bodyPr>
            <a:normAutofit/>
          </a:bodyPr>
          <a:lstStyle/>
          <a:p>
            <a:r>
              <a:rPr lang="en-US" sz="2400" dirty="0">
                <a:solidFill>
                  <a:schemeClr val="tx1">
                    <a:lumMod val="85000"/>
                    <a:lumOff val="15000"/>
                  </a:schemeClr>
                </a:solidFill>
              </a:rPr>
              <a:t>Laurels — the oldest girls in the young women program at 17 and 18 years of age — are so named in reference to the laurel wreath. The wreath is traditionally given as a symbol of significant achievement, honor and accomplishment. As Laurels grow to adulthood, they work toward finishing their preparation to make sacred covenants and receive temple ordinances.</a:t>
            </a:r>
          </a:p>
        </p:txBody>
      </p:sp>
      <p:pic>
        <p:nvPicPr>
          <p:cNvPr id="6146" name="Picture 2" descr="https://www.lds.org/bc/content/ldsorg/content/images/handbook/line-art-laurel-wreath_642562_t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349" y="4318702"/>
            <a:ext cx="2521363" cy="2409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57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1678"/>
            <a:ext cx="7772400" cy="1470025"/>
          </a:xfrm>
        </p:spPr>
        <p:txBody>
          <a:bodyPr>
            <a:normAutofit fontScale="90000"/>
          </a:bodyPr>
          <a:lstStyle/>
          <a:p>
            <a:r>
              <a:rPr lang="en-US" sz="7200" dirty="0">
                <a:latin typeface="Britannic Bold"/>
                <a:cs typeface="Britannic Bold"/>
              </a:rPr>
              <a:t>Pearl of Great Price</a:t>
            </a:r>
          </a:p>
        </p:txBody>
      </p:sp>
      <p:sp>
        <p:nvSpPr>
          <p:cNvPr id="3" name="Subtitle 2"/>
          <p:cNvSpPr>
            <a:spLocks noGrp="1"/>
          </p:cNvSpPr>
          <p:nvPr>
            <p:ph type="subTitle" idx="1"/>
          </p:nvPr>
        </p:nvSpPr>
        <p:spPr>
          <a:xfrm>
            <a:off x="318287" y="2027582"/>
            <a:ext cx="8507426" cy="2956105"/>
          </a:xfrm>
        </p:spPr>
        <p:txBody>
          <a:bodyPr>
            <a:normAutofit/>
          </a:bodyPr>
          <a:lstStyle/>
          <a:p>
            <a:r>
              <a:rPr lang="en-US" sz="2400" dirty="0">
                <a:solidFill>
                  <a:schemeClr val="tx1">
                    <a:lumMod val="85000"/>
                    <a:lumOff val="15000"/>
                  </a:schemeClr>
                </a:solidFill>
              </a:rPr>
              <a:t>A reference to a short parable found in Matthew 13:45-46: “Again, the kingdom of heaven is like unto a merchant man, seeking goodly pearls: Who, when he had found one pearl of great price, went and sold all that he had, and bought it.” The name suggests that the teachings found in the book are of great worth.</a:t>
            </a:r>
          </a:p>
        </p:txBody>
      </p:sp>
      <p:pic>
        <p:nvPicPr>
          <p:cNvPr id="7170" name="Picture 2" descr="http://www.mormon.org/bc/content/assets/img/full/lessons/faith/gods_commandments/gods-commandments-beginning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801" y="4161784"/>
            <a:ext cx="3024947" cy="2507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91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1678"/>
            <a:ext cx="7772400" cy="1470025"/>
          </a:xfrm>
        </p:spPr>
        <p:txBody>
          <a:bodyPr>
            <a:normAutofit/>
          </a:bodyPr>
          <a:lstStyle/>
          <a:p>
            <a:r>
              <a:rPr lang="en-US" sz="7200" dirty="0">
                <a:latin typeface="Britannic Bold"/>
                <a:cs typeface="Britannic Bold"/>
              </a:rPr>
              <a:t>Relief Society</a:t>
            </a:r>
          </a:p>
        </p:txBody>
      </p:sp>
      <p:sp>
        <p:nvSpPr>
          <p:cNvPr id="3" name="Subtitle 2"/>
          <p:cNvSpPr>
            <a:spLocks noGrp="1"/>
          </p:cNvSpPr>
          <p:nvPr>
            <p:ph type="subTitle" idx="1"/>
          </p:nvPr>
        </p:nvSpPr>
        <p:spPr>
          <a:xfrm>
            <a:off x="318287" y="2027582"/>
            <a:ext cx="8507426" cy="2956105"/>
          </a:xfrm>
        </p:spPr>
        <p:txBody>
          <a:bodyPr>
            <a:normAutofit/>
          </a:bodyPr>
          <a:lstStyle/>
          <a:p>
            <a:r>
              <a:rPr lang="en-US" sz="2400" dirty="0">
                <a:solidFill>
                  <a:schemeClr val="tx1">
                    <a:lumMod val="85000"/>
                    <a:lumOff val="15000"/>
                  </a:schemeClr>
                </a:solidFill>
              </a:rPr>
              <a:t>A name that refers to the organization’s purpose of administering relief to those in need. These sisters pursue the “relief of poverty, relief of illness; relief of doubt, relief of ignorance — relief of all that hinders the joy and progress of woman.”</a:t>
            </a:r>
          </a:p>
        </p:txBody>
      </p:sp>
      <p:pic>
        <p:nvPicPr>
          <p:cNvPr id="8194" name="Picture 2" descr="http://upload.wikimedia.org/wikipedia/en/7/72/Relief_Society_Se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0566" y="3739980"/>
            <a:ext cx="2592553" cy="2569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99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1678"/>
            <a:ext cx="7772400" cy="1470025"/>
          </a:xfrm>
        </p:spPr>
        <p:txBody>
          <a:bodyPr>
            <a:normAutofit/>
          </a:bodyPr>
          <a:lstStyle/>
          <a:p>
            <a:r>
              <a:rPr lang="en-US" sz="7200" dirty="0">
                <a:latin typeface="Britannic Bold"/>
                <a:cs typeface="Britannic Bold"/>
              </a:rPr>
              <a:t>Tithing</a:t>
            </a:r>
          </a:p>
        </p:txBody>
      </p:sp>
      <p:sp>
        <p:nvSpPr>
          <p:cNvPr id="3" name="Subtitle 2"/>
          <p:cNvSpPr>
            <a:spLocks noGrp="1"/>
          </p:cNvSpPr>
          <p:nvPr>
            <p:ph type="subTitle" idx="1"/>
          </p:nvPr>
        </p:nvSpPr>
        <p:spPr>
          <a:xfrm>
            <a:off x="318287" y="2027582"/>
            <a:ext cx="8507426" cy="2956105"/>
          </a:xfrm>
        </p:spPr>
        <p:txBody>
          <a:bodyPr>
            <a:normAutofit/>
          </a:bodyPr>
          <a:lstStyle/>
          <a:p>
            <a:r>
              <a:rPr lang="en-US" sz="2400" dirty="0">
                <a:solidFill>
                  <a:schemeClr val="tx1">
                    <a:lumMod val="85000"/>
                    <a:lumOff val="15000"/>
                  </a:schemeClr>
                </a:solidFill>
              </a:rPr>
              <a:t>The term “tithing” is a word that means to give one-tenth of one’s income annually to the Lord through His Church. The word is used in the Old Testament, as early as Abraham paying tithing to Melchizedek.</a:t>
            </a:r>
          </a:p>
        </p:txBody>
      </p:sp>
      <p:pic>
        <p:nvPicPr>
          <p:cNvPr id="9218" name="Picture 2" descr="http://askgramps.org/files/2014/05/mormon-tithing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7171" y="3803374"/>
            <a:ext cx="3389658" cy="2711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7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1678"/>
            <a:ext cx="7772400" cy="1470025"/>
          </a:xfrm>
        </p:spPr>
        <p:txBody>
          <a:bodyPr>
            <a:normAutofit/>
          </a:bodyPr>
          <a:lstStyle/>
          <a:p>
            <a:r>
              <a:rPr lang="en-US" sz="7200" dirty="0">
                <a:latin typeface="Britannic Bold"/>
                <a:cs typeface="Britannic Bold"/>
              </a:rPr>
              <a:t>Word of Wisdom</a:t>
            </a:r>
          </a:p>
        </p:txBody>
      </p:sp>
      <p:sp>
        <p:nvSpPr>
          <p:cNvPr id="3" name="Subtitle 2"/>
          <p:cNvSpPr>
            <a:spLocks noGrp="1"/>
          </p:cNvSpPr>
          <p:nvPr>
            <p:ph type="subTitle" idx="1"/>
          </p:nvPr>
        </p:nvSpPr>
        <p:spPr>
          <a:xfrm>
            <a:off x="318287" y="2027582"/>
            <a:ext cx="8507426" cy="2956105"/>
          </a:xfrm>
        </p:spPr>
        <p:txBody>
          <a:bodyPr>
            <a:normAutofit/>
          </a:bodyPr>
          <a:lstStyle/>
          <a:p>
            <a:r>
              <a:rPr lang="en-US" sz="2400" dirty="0">
                <a:solidFill>
                  <a:schemeClr val="tx1">
                    <a:lumMod val="85000"/>
                    <a:lumOff val="15000"/>
                  </a:schemeClr>
                </a:solidFill>
              </a:rPr>
              <a:t>Lord describes the health code as “A </a:t>
            </a:r>
            <a:r>
              <a:rPr lang="en-US" sz="2400" b="1" u="sng" dirty="0">
                <a:solidFill>
                  <a:schemeClr val="tx1">
                    <a:lumMod val="85000"/>
                    <a:lumOff val="15000"/>
                  </a:schemeClr>
                </a:solidFill>
              </a:rPr>
              <a:t>Word of Wisdom</a:t>
            </a:r>
            <a:r>
              <a:rPr lang="en-US" sz="2400" dirty="0">
                <a:solidFill>
                  <a:schemeClr val="tx1">
                    <a:lumMod val="85000"/>
                    <a:lumOff val="15000"/>
                  </a:schemeClr>
                </a:solidFill>
              </a:rPr>
              <a:t>, for the benefit of the council of high priests, assembled in Kirtland, and the church, and also the saints in Zion — To be sent greeting; not by commandment or constraint, but by revelation and the </a:t>
            </a:r>
            <a:r>
              <a:rPr lang="en-US" sz="2400" b="1" u="sng" dirty="0">
                <a:solidFill>
                  <a:schemeClr val="tx1">
                    <a:lumMod val="85000"/>
                    <a:lumOff val="15000"/>
                  </a:schemeClr>
                </a:solidFill>
              </a:rPr>
              <a:t>word of wisdom</a:t>
            </a:r>
            <a:r>
              <a:rPr lang="en-US" sz="2400" dirty="0">
                <a:solidFill>
                  <a:schemeClr val="tx1">
                    <a:lumMod val="85000"/>
                    <a:lumOff val="15000"/>
                  </a:schemeClr>
                </a:solidFill>
              </a:rPr>
              <a:t>, showing forth the order and will of God in the temporal salvation of all saints in the last days” (D&amp;C 89:1-2).</a:t>
            </a:r>
          </a:p>
        </p:txBody>
      </p:sp>
      <p:pic>
        <p:nvPicPr>
          <p:cNvPr id="10242" name="Picture 2" descr="http://askgramps.org/files/2013/04/Word-of-Wisdom-F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9019" y="4457699"/>
            <a:ext cx="3619500"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13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beggarsbreaddotcom.files.wordpress.com/2012/01/lds_church_tag_clou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629" y="2700726"/>
            <a:ext cx="5534371" cy="41572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33335"/>
            <a:ext cx="7772400" cy="1470025"/>
          </a:xfrm>
        </p:spPr>
        <p:txBody>
          <a:bodyPr>
            <a:normAutofit/>
          </a:bodyPr>
          <a:lstStyle/>
          <a:p>
            <a:r>
              <a:rPr lang="en-US" sz="6600" b="1" dirty="0"/>
              <a:t>Peculiar Parlance</a:t>
            </a:r>
            <a:endParaRPr lang="en-US" sz="7200" dirty="0">
              <a:latin typeface="Britannic Bold"/>
              <a:cs typeface="Britannic Bold"/>
            </a:endParaRPr>
          </a:p>
        </p:txBody>
      </p:sp>
      <p:sp>
        <p:nvSpPr>
          <p:cNvPr id="6" name="Rectangle 5"/>
          <p:cNvSpPr/>
          <p:nvPr/>
        </p:nvSpPr>
        <p:spPr>
          <a:xfrm>
            <a:off x="579458" y="3128518"/>
            <a:ext cx="4946697" cy="2308324"/>
          </a:xfrm>
          <a:prstGeom prst="rect">
            <a:avLst/>
          </a:prstGeom>
        </p:spPr>
        <p:txBody>
          <a:bodyPr wrap="square">
            <a:spAutoFit/>
          </a:bodyPr>
          <a:lstStyle/>
          <a:p>
            <a:pPr marL="514350" indent="-51435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514350" indent="-51435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p:txBody>
      </p:sp>
      <p:sp>
        <p:nvSpPr>
          <p:cNvPr id="7" name="Text Box 2"/>
          <p:cNvSpPr txBox="1">
            <a:spLocks noChangeArrowheads="1"/>
          </p:cNvSpPr>
          <p:nvPr/>
        </p:nvSpPr>
        <p:spPr bwMode="auto">
          <a:xfrm>
            <a:off x="437322" y="1286093"/>
            <a:ext cx="8295861" cy="1366528"/>
          </a:xfrm>
          <a:prstGeom prst="rect">
            <a:avLst/>
          </a:prstGeom>
          <a:solidFill>
            <a:schemeClr val="bg1">
              <a:lumMod val="95000"/>
            </a:schemeClr>
          </a:solidFill>
          <a:ln w="19050">
            <a:solidFill>
              <a:srgbClr val="000000"/>
            </a:solid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a:spAutoFit/>
          </a:bodyPr>
          <a:lstStyle/>
          <a:p>
            <a:pPr marL="0" marR="0" algn="ctr">
              <a:lnSpc>
                <a:spcPct val="115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Find a word in your passage that may be difficult to understand and seek to find what </a:t>
            </a:r>
            <a:r>
              <a:rPr lang="en-US" sz="2400" b="1" dirty="0">
                <a:latin typeface="Calibri" panose="020F0502020204030204" pitchFamily="34" charset="0"/>
                <a:ea typeface="Calibri" panose="020F0502020204030204" pitchFamily="34" charset="0"/>
                <a:cs typeface="Times New Roman" panose="02020603050405020304" pitchFamily="18" charset="0"/>
              </a:rPr>
              <a:t>the word means and what the Lord hopes we do to apply that doctrine.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0581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3504" y="713232"/>
            <a:ext cx="8193024" cy="1846659"/>
          </a:xfrm>
          <a:prstGeom prst="rect">
            <a:avLst/>
          </a:prstGeom>
        </p:spPr>
        <p:txBody>
          <a:bodyPr wrap="square">
            <a:spAutoFit/>
          </a:bodyPr>
          <a:lstStyle/>
          <a:p>
            <a:r>
              <a:rPr lang="en-US" sz="2400" dirty="0"/>
              <a:t>	“The wise use of writing exercises and small group work can help teachers enhance the conditions of learner readiness and participation and “be an effective way to have the Holy Spirit help students make personal application of gospel principles” </a:t>
            </a:r>
            <a:r>
              <a:rPr lang="en-US" dirty="0"/>
              <a:t>(</a:t>
            </a:r>
            <a:r>
              <a:rPr lang="en-US" i="1" dirty="0"/>
              <a:t>Teaching the Gospel: A Handbook for CES Teachers and Leaders</a:t>
            </a:r>
            <a:r>
              <a:rPr lang="en-US" dirty="0"/>
              <a:t> [1994], 41).</a:t>
            </a:r>
          </a:p>
        </p:txBody>
      </p:sp>
      <p:pic>
        <p:nvPicPr>
          <p:cNvPr id="8194" name="Picture 2" descr="https://encrypted-tbn0.gstatic.com/images?q=tbn:ANd9GcQVUBTAwbbtDntZ9xCohe6THkxxjx6jpruhhH9ybSYJ3EIQyefIS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387" y="2866030"/>
            <a:ext cx="4770915" cy="2680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7483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1679321"/>
            <a:ext cx="3746696" cy="5178679"/>
          </a:xfrm>
          <a:prstGeom prst="rect">
            <a:avLst/>
          </a:prstGeom>
        </p:spPr>
      </p:pic>
      <p:sp>
        <p:nvSpPr>
          <p:cNvPr id="2" name="Title 1"/>
          <p:cNvSpPr>
            <a:spLocks noGrp="1"/>
          </p:cNvSpPr>
          <p:nvPr>
            <p:ph type="ctrTitle"/>
          </p:nvPr>
        </p:nvSpPr>
        <p:spPr>
          <a:xfrm>
            <a:off x="685800" y="701678"/>
            <a:ext cx="7772400" cy="1470025"/>
          </a:xfrm>
        </p:spPr>
        <p:txBody>
          <a:bodyPr>
            <a:normAutofit fontScale="90000"/>
          </a:bodyPr>
          <a:lstStyle/>
          <a:p>
            <a:r>
              <a:rPr lang="en-US" sz="7200" dirty="0">
                <a:latin typeface="Britannic Bold"/>
                <a:cs typeface="Britannic Bold"/>
              </a:rPr>
              <a:t>21: Write and Pass</a:t>
            </a:r>
          </a:p>
        </p:txBody>
      </p:sp>
      <p:sp>
        <p:nvSpPr>
          <p:cNvPr id="3" name="Subtitle 2"/>
          <p:cNvSpPr>
            <a:spLocks noGrp="1"/>
          </p:cNvSpPr>
          <p:nvPr>
            <p:ph type="subTitle" idx="1"/>
          </p:nvPr>
        </p:nvSpPr>
        <p:spPr>
          <a:xfrm>
            <a:off x="4061714" y="4569557"/>
            <a:ext cx="5346860" cy="1752600"/>
          </a:xfrm>
        </p:spPr>
        <p:txBody>
          <a:bodyPr>
            <a:normAutofit/>
          </a:bodyPr>
          <a:lstStyle/>
          <a:p>
            <a:r>
              <a:rPr lang="en-US" sz="2400" dirty="0"/>
              <a:t>Teaching Templates for </a:t>
            </a:r>
          </a:p>
          <a:p>
            <a:r>
              <a:rPr lang="en-US" sz="2400" dirty="0"/>
              <a:t>The Basic Pattern Outcomes</a:t>
            </a:r>
          </a:p>
        </p:txBody>
      </p:sp>
    </p:spTree>
    <p:extLst>
      <p:ext uri="{BB962C8B-B14F-4D97-AF65-F5344CB8AC3E}">
        <p14:creationId xmlns:p14="http://schemas.microsoft.com/office/powerpoint/2010/main" val="16610686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35"/>
            <a:ext cx="7772400" cy="1470025"/>
          </a:xfrm>
        </p:spPr>
        <p:txBody>
          <a:bodyPr>
            <a:normAutofit/>
          </a:bodyPr>
          <a:lstStyle/>
          <a:p>
            <a:r>
              <a:rPr lang="en-US" sz="6600" b="1" dirty="0"/>
              <a:t>Pass and Write</a:t>
            </a:r>
            <a:endParaRPr lang="en-US" sz="7200" dirty="0">
              <a:latin typeface="Britannic Bold"/>
              <a:cs typeface="Britannic Bold"/>
            </a:endParaRPr>
          </a:p>
        </p:txBody>
      </p:sp>
      <p:sp>
        <p:nvSpPr>
          <p:cNvPr id="7" name="Text Box 2"/>
          <p:cNvSpPr txBox="1">
            <a:spLocks noChangeArrowheads="1"/>
          </p:cNvSpPr>
          <p:nvPr/>
        </p:nvSpPr>
        <p:spPr bwMode="auto">
          <a:xfrm>
            <a:off x="106018" y="1212640"/>
            <a:ext cx="8878956" cy="3416320"/>
          </a:xfrm>
          <a:prstGeom prst="rect">
            <a:avLst/>
          </a:prstGeom>
          <a:solidFill>
            <a:schemeClr val="bg1">
              <a:lumMod val="95000"/>
            </a:schemeClr>
          </a:solidFill>
          <a:ln w="19050">
            <a:solidFill>
              <a:srgbClr val="000000"/>
            </a:solid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a:spAutoFit/>
          </a:bodyPr>
          <a:lstStyle/>
          <a:p>
            <a:r>
              <a:rPr lang="en-US" sz="2400" dirty="0"/>
              <a:t>1-  You will receive a copy of a page of scripture (put your name at the top).</a:t>
            </a:r>
          </a:p>
          <a:p>
            <a:r>
              <a:rPr lang="en-US" sz="2400" dirty="0"/>
              <a:t>2-   When we begin, start reading your page.  As you read, mark and give commentary to get the most out of the passage; underline important phrases, circle special words, write your thoughts and testimony in the margins.</a:t>
            </a:r>
          </a:p>
          <a:p>
            <a:r>
              <a:rPr lang="en-US" sz="2400" dirty="0"/>
              <a:t>4-  Every 4 minutes I will say “pass” and then you will pass your paper.</a:t>
            </a:r>
          </a:p>
          <a:p>
            <a:r>
              <a:rPr lang="en-US" sz="2400" dirty="0"/>
              <a:t>5-  When we are through, you will have a propitious personalized passage prepared by your prodigious peers</a:t>
            </a:r>
          </a:p>
        </p:txBody>
      </p:sp>
      <p:pic>
        <p:nvPicPr>
          <p:cNvPr id="1026" name="Picture 2" descr="http://pad2.whstatic.com/images/thumb/8/8f/Pass-a-Math-Test-or-Paper-With-a-Good-Grade-Step-7.jpg/670px-Pass-a-Math-Test-or-Paper-With-a-Good-Grade-Step-7.jpg"/>
          <p:cNvPicPr>
            <a:picLocks noChangeAspect="1" noChangeArrowheads="1"/>
          </p:cNvPicPr>
          <p:nvPr/>
        </p:nvPicPr>
        <p:blipFill rotWithShape="1">
          <a:blip r:embed="rId2">
            <a:extLst>
              <a:ext uri="{28A0092B-C50C-407E-A947-70E740481C1C}">
                <a14:useLocalDpi xmlns:a14="http://schemas.microsoft.com/office/drawing/2010/main" val="0"/>
              </a:ext>
            </a:extLst>
          </a:blip>
          <a:srcRect t="7773" b="40288"/>
          <a:stretch/>
        </p:blipFill>
        <p:spPr bwMode="auto">
          <a:xfrm>
            <a:off x="2047512" y="4770783"/>
            <a:ext cx="4995968" cy="1948069"/>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4983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1679321"/>
            <a:ext cx="3746696" cy="5178679"/>
          </a:xfrm>
          <a:prstGeom prst="rect">
            <a:avLst/>
          </a:prstGeom>
        </p:spPr>
      </p:pic>
      <p:sp>
        <p:nvSpPr>
          <p:cNvPr id="2" name="Title 1"/>
          <p:cNvSpPr>
            <a:spLocks noGrp="1"/>
          </p:cNvSpPr>
          <p:nvPr>
            <p:ph type="ctrTitle"/>
          </p:nvPr>
        </p:nvSpPr>
        <p:spPr>
          <a:xfrm>
            <a:off x="685800" y="701678"/>
            <a:ext cx="7772400" cy="1470025"/>
          </a:xfrm>
        </p:spPr>
        <p:txBody>
          <a:bodyPr>
            <a:normAutofit fontScale="90000"/>
          </a:bodyPr>
          <a:lstStyle/>
          <a:p>
            <a:r>
              <a:rPr lang="en-US" sz="7200" dirty="0">
                <a:latin typeface="Britannic Bold"/>
                <a:cs typeface="Britannic Bold"/>
              </a:rPr>
              <a:t>22: Study Techniques</a:t>
            </a:r>
          </a:p>
        </p:txBody>
      </p:sp>
      <p:sp>
        <p:nvSpPr>
          <p:cNvPr id="3" name="Subtitle 2"/>
          <p:cNvSpPr>
            <a:spLocks noGrp="1"/>
          </p:cNvSpPr>
          <p:nvPr>
            <p:ph type="subTitle" idx="1"/>
          </p:nvPr>
        </p:nvSpPr>
        <p:spPr>
          <a:xfrm>
            <a:off x="4061714" y="4569557"/>
            <a:ext cx="5346860" cy="1752600"/>
          </a:xfrm>
        </p:spPr>
        <p:txBody>
          <a:bodyPr>
            <a:normAutofit/>
          </a:bodyPr>
          <a:lstStyle/>
          <a:p>
            <a:r>
              <a:rPr lang="en-US" sz="2400" dirty="0"/>
              <a:t>Teaching Templates for </a:t>
            </a:r>
          </a:p>
          <a:p>
            <a:r>
              <a:rPr lang="en-US" sz="2400" dirty="0"/>
              <a:t>The Basic Pattern Outcomes</a:t>
            </a:r>
          </a:p>
        </p:txBody>
      </p:sp>
    </p:spTree>
    <p:extLst>
      <p:ext uri="{BB962C8B-B14F-4D97-AF65-F5344CB8AC3E}">
        <p14:creationId xmlns:p14="http://schemas.microsoft.com/office/powerpoint/2010/main" val="6797224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355"/>
            <a:ext cx="8229600" cy="584710"/>
          </a:xfrm>
        </p:spPr>
        <p:txBody>
          <a:bodyPr>
            <a:normAutofit fontScale="90000"/>
          </a:bodyPr>
          <a:lstStyle/>
          <a:p>
            <a:r>
              <a:rPr lang="en-US" dirty="0"/>
              <a:t>Study Techniques</a:t>
            </a:r>
          </a:p>
        </p:txBody>
      </p:sp>
      <p:sp>
        <p:nvSpPr>
          <p:cNvPr id="7" name="Rectangle 6"/>
          <p:cNvSpPr/>
          <p:nvPr/>
        </p:nvSpPr>
        <p:spPr>
          <a:xfrm>
            <a:off x="2718371" y="765117"/>
            <a:ext cx="3707257" cy="1569660"/>
          </a:xfrm>
          <a:prstGeom prst="rect">
            <a:avLst/>
          </a:prstGeom>
        </p:spPr>
        <p:txBody>
          <a:bodyPr wrap="square">
            <a:spAutoFit/>
          </a:bodyPr>
          <a:lstStyle/>
          <a:p>
            <a:pPr marL="342900" indent="-3429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342900" indent="-3429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342900" indent="-3429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342900" indent="-3429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p:txBody>
      </p:sp>
      <p:sp>
        <p:nvSpPr>
          <p:cNvPr id="8" name="Content Placeholder 2"/>
          <p:cNvSpPr>
            <a:spLocks noGrp="1"/>
          </p:cNvSpPr>
          <p:nvPr>
            <p:ph idx="1"/>
          </p:nvPr>
        </p:nvSpPr>
        <p:spPr>
          <a:xfrm>
            <a:off x="104124" y="2688537"/>
            <a:ext cx="9039876" cy="3588210"/>
          </a:xfrm>
        </p:spPr>
        <p:txBody>
          <a:bodyPr>
            <a:normAutofit/>
          </a:bodyPr>
          <a:lstStyle/>
          <a:p>
            <a:pPr marL="0" indent="0">
              <a:buNone/>
            </a:pPr>
            <a:r>
              <a:rPr lang="en-US" sz="2000" dirty="0"/>
              <a:t>1. </a:t>
            </a:r>
            <a:r>
              <a:rPr lang="en-US" sz="2000" b="1" dirty="0"/>
              <a:t>Zinger</a:t>
            </a:r>
            <a:r>
              <a:rPr lang="en-US" sz="2000" dirty="0"/>
              <a:t> -- Find verses in the first block of scripture that are awesome and should be highlighted. </a:t>
            </a:r>
            <a:br>
              <a:rPr lang="en-US" sz="2000" dirty="0"/>
            </a:br>
            <a:r>
              <a:rPr lang="en-US" sz="2000" dirty="0"/>
              <a:t>2. </a:t>
            </a:r>
            <a:r>
              <a:rPr lang="en-US" sz="2000" b="1" dirty="0"/>
              <a:t>Questions</a:t>
            </a:r>
            <a:r>
              <a:rPr lang="en-US" sz="2000" dirty="0"/>
              <a:t> -- Find any questions you might have from that block of scripture. Maybe a word that you don't understand, or you wonder why that was included....</a:t>
            </a:r>
            <a:br>
              <a:rPr lang="en-US" sz="2000" dirty="0"/>
            </a:br>
            <a:r>
              <a:rPr lang="en-US" sz="2000" dirty="0"/>
              <a:t>3. </a:t>
            </a:r>
            <a:r>
              <a:rPr lang="en-US" sz="2000" b="1" dirty="0"/>
              <a:t>I Know Because </a:t>
            </a:r>
            <a:r>
              <a:rPr lang="en-US" sz="2000" dirty="0"/>
              <a:t>-- Find something in this next block of scriptures that you know to be true or have a testimony of.</a:t>
            </a:r>
            <a:br>
              <a:rPr lang="en-US" sz="2000" dirty="0"/>
            </a:br>
            <a:r>
              <a:rPr lang="en-US" sz="2000" dirty="0"/>
              <a:t>4. </a:t>
            </a:r>
            <a:r>
              <a:rPr lang="en-US" sz="2000" b="1" dirty="0"/>
              <a:t>Scripture Mastery Cross Reference </a:t>
            </a:r>
            <a:r>
              <a:rPr lang="en-US" sz="2000" dirty="0"/>
              <a:t>-- Find verses in the block of scriptures that relate with one of our 25 Scripture Mastery verses.</a:t>
            </a:r>
            <a:endParaRPr lang="en-US" sz="1800" dirty="0"/>
          </a:p>
        </p:txBody>
      </p:sp>
    </p:spTree>
    <p:extLst>
      <p:ext uri="{BB962C8B-B14F-4D97-AF65-F5344CB8AC3E}">
        <p14:creationId xmlns:p14="http://schemas.microsoft.com/office/powerpoint/2010/main" val="23268855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1679321"/>
            <a:ext cx="3746696" cy="5178679"/>
          </a:xfrm>
          <a:prstGeom prst="rect">
            <a:avLst/>
          </a:prstGeom>
        </p:spPr>
      </p:pic>
      <p:sp>
        <p:nvSpPr>
          <p:cNvPr id="2" name="Title 1"/>
          <p:cNvSpPr>
            <a:spLocks noGrp="1"/>
          </p:cNvSpPr>
          <p:nvPr>
            <p:ph type="ctrTitle"/>
          </p:nvPr>
        </p:nvSpPr>
        <p:spPr>
          <a:xfrm>
            <a:off x="685800" y="701678"/>
            <a:ext cx="7772400" cy="1470025"/>
          </a:xfrm>
        </p:spPr>
        <p:txBody>
          <a:bodyPr>
            <a:normAutofit fontScale="90000"/>
          </a:bodyPr>
          <a:lstStyle/>
          <a:p>
            <a:r>
              <a:rPr lang="en-US" sz="7200" dirty="0">
                <a:latin typeface="Britannic Bold"/>
                <a:cs typeface="Britannic Bold"/>
              </a:rPr>
              <a:t>23: Bumper Stickers</a:t>
            </a:r>
          </a:p>
        </p:txBody>
      </p:sp>
      <p:sp>
        <p:nvSpPr>
          <p:cNvPr id="3" name="Subtitle 2"/>
          <p:cNvSpPr>
            <a:spLocks noGrp="1"/>
          </p:cNvSpPr>
          <p:nvPr>
            <p:ph type="subTitle" idx="1"/>
          </p:nvPr>
        </p:nvSpPr>
        <p:spPr>
          <a:xfrm>
            <a:off x="4061714" y="4569557"/>
            <a:ext cx="5346860" cy="1752600"/>
          </a:xfrm>
        </p:spPr>
        <p:txBody>
          <a:bodyPr>
            <a:normAutofit/>
          </a:bodyPr>
          <a:lstStyle/>
          <a:p>
            <a:r>
              <a:rPr lang="en-US" sz="2400" dirty="0"/>
              <a:t>Teaching Templates for </a:t>
            </a:r>
          </a:p>
          <a:p>
            <a:r>
              <a:rPr lang="en-US" sz="2400" dirty="0"/>
              <a:t>The Basic Pattern Outcomes</a:t>
            </a:r>
          </a:p>
        </p:txBody>
      </p:sp>
    </p:spTree>
    <p:extLst>
      <p:ext uri="{BB962C8B-B14F-4D97-AF65-F5344CB8AC3E}">
        <p14:creationId xmlns:p14="http://schemas.microsoft.com/office/powerpoint/2010/main" val="5276687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327" y="0"/>
            <a:ext cx="4282068" cy="2449488"/>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33559" b="33920"/>
          <a:stretch/>
        </p:blipFill>
        <p:spPr>
          <a:xfrm>
            <a:off x="245327" y="2609386"/>
            <a:ext cx="4282068" cy="139254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327" y="4161825"/>
            <a:ext cx="4772722" cy="1342328"/>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t="31397" b="31893"/>
          <a:stretch/>
        </p:blipFill>
        <p:spPr>
          <a:xfrm>
            <a:off x="4571999" y="0"/>
            <a:ext cx="4495789" cy="1650380"/>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25198" b="24851"/>
          <a:stretch/>
        </p:blipFill>
        <p:spPr>
          <a:xfrm>
            <a:off x="4571999" y="1478745"/>
            <a:ext cx="4565796" cy="1710504"/>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1999" y="3425966"/>
            <a:ext cx="4495789" cy="1242028"/>
          </a:xfrm>
          <a:prstGeom prst="rect">
            <a:avLst/>
          </a:prstGeom>
        </p:spPr>
      </p:pic>
      <p:pic>
        <p:nvPicPr>
          <p:cNvPr id="11" name="Picture 10"/>
          <p:cNvPicPr>
            <a:picLocks noChangeAspect="1"/>
          </p:cNvPicPr>
          <p:nvPr/>
        </p:nvPicPr>
        <p:blipFill rotWithShape="1">
          <a:blip r:embed="rId8">
            <a:extLst>
              <a:ext uri="{28A0092B-C50C-407E-A947-70E740481C1C}">
                <a14:useLocalDpi xmlns:a14="http://schemas.microsoft.com/office/drawing/2010/main" val="0"/>
              </a:ext>
            </a:extLst>
          </a:blip>
          <a:srcRect t="32836" b="33198"/>
          <a:stretch/>
        </p:blipFill>
        <p:spPr>
          <a:xfrm>
            <a:off x="4219923" y="5196468"/>
            <a:ext cx="4847865" cy="1646612"/>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2392" y="5588109"/>
            <a:ext cx="4304486" cy="1171014"/>
          </a:xfrm>
          <a:prstGeom prst="rect">
            <a:avLst/>
          </a:prstGeom>
        </p:spPr>
      </p:pic>
    </p:spTree>
    <p:extLst>
      <p:ext uri="{BB962C8B-B14F-4D97-AF65-F5344CB8AC3E}">
        <p14:creationId xmlns:p14="http://schemas.microsoft.com/office/powerpoint/2010/main" val="330540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91" y="-1"/>
            <a:ext cx="4624038" cy="346802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0700" y="2880321"/>
            <a:ext cx="3703299" cy="1525053"/>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968639"/>
            <a:ext cx="5629973" cy="1610172"/>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3540" y="395047"/>
            <a:ext cx="4280460" cy="2140230"/>
          </a:xfrm>
          <a:prstGeom prst="rect">
            <a:avLst/>
          </a:prstGeom>
        </p:spPr>
      </p:pic>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l="14828" t="33320" r="11028" b="21317"/>
          <a:stretch/>
        </p:blipFill>
        <p:spPr>
          <a:xfrm>
            <a:off x="0" y="2535277"/>
            <a:ext cx="5440701" cy="2215143"/>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29973" y="4581264"/>
            <a:ext cx="3401478" cy="1801035"/>
          </a:xfrm>
          <a:prstGeom prst="rect">
            <a:avLst/>
          </a:prstGeom>
        </p:spPr>
      </p:pic>
    </p:spTree>
    <p:extLst>
      <p:ext uri="{BB962C8B-B14F-4D97-AF65-F5344CB8AC3E}">
        <p14:creationId xmlns:p14="http://schemas.microsoft.com/office/powerpoint/2010/main" val="371905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24388" y="177655"/>
            <a:ext cx="3707257" cy="3046988"/>
          </a:xfrm>
          <a:prstGeom prst="rect">
            <a:avLst/>
          </a:prstGeom>
        </p:spPr>
        <p:txBody>
          <a:bodyPr wrap="square">
            <a:spAutoFit/>
          </a:bodyPr>
          <a:lstStyle/>
          <a:p>
            <a:pPr marL="342900" indent="-3429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342900" indent="-3429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342900" indent="-3429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342900" indent="-3429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342900" indent="-3429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342900" indent="-3429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342900" indent="-3429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a:p>
            <a:pPr marL="342900" indent="-342900">
              <a:buFont typeface="+mj-lt"/>
              <a:buAutoNum type="arabicPeriod"/>
            </a:pPr>
            <a:r>
              <a:rPr lang="en-US" sz="2400" b="1" dirty="0">
                <a:solidFill>
                  <a:srgbClr val="FF0000"/>
                </a:solidFill>
                <a:effectLst>
                  <a:outerShdw blurRad="38100" dist="38100" dir="2700000" algn="tl">
                    <a:srgbClr val="000000">
                      <a:alpha val="43137"/>
                    </a:srgbClr>
                  </a:outerShdw>
                </a:effectLst>
              </a:rPr>
              <a:t>Insert scripture passage</a:t>
            </a:r>
          </a:p>
        </p:txBody>
      </p:sp>
      <p:sp>
        <p:nvSpPr>
          <p:cNvPr id="8" name="Content Placeholder 2"/>
          <p:cNvSpPr>
            <a:spLocks noGrp="1"/>
          </p:cNvSpPr>
          <p:nvPr>
            <p:ph idx="1"/>
          </p:nvPr>
        </p:nvSpPr>
        <p:spPr>
          <a:xfrm>
            <a:off x="0" y="5007478"/>
            <a:ext cx="9039876" cy="1492712"/>
          </a:xfrm>
        </p:spPr>
        <p:txBody>
          <a:bodyPr>
            <a:normAutofit fontScale="85000" lnSpcReduction="20000"/>
          </a:bodyPr>
          <a:lstStyle/>
          <a:p>
            <a:pPr marL="0" indent="0" algn="ctr">
              <a:buNone/>
            </a:pPr>
            <a:r>
              <a:rPr lang="en-US" dirty="0"/>
              <a:t>Simply read through your verse(s) and then create a fun/clever/inspirational bumper sticker based on a principle or doctrine found in your passage.  Be sure to include the scripture reference on your sticker.</a:t>
            </a:r>
            <a:endParaRPr lang="en-US" sz="2800" dirty="0"/>
          </a:p>
        </p:txBody>
      </p:sp>
      <p:pic>
        <p:nvPicPr>
          <p:cNvPr id="1026" name="Picture 2" descr="http://rlv.zcache.com/generic_bumper_sticker-rb7ddbd4337d14b10b34cbc1c258e3127_v9wht_8byvr_512.jpg"/>
          <p:cNvPicPr>
            <a:picLocks noChangeAspect="1" noChangeArrowheads="1"/>
          </p:cNvPicPr>
          <p:nvPr/>
        </p:nvPicPr>
        <p:blipFill rotWithShape="1">
          <a:blip r:embed="rId2">
            <a:extLst>
              <a:ext uri="{28A0092B-C50C-407E-A947-70E740481C1C}">
                <a14:useLocalDpi xmlns:a14="http://schemas.microsoft.com/office/drawing/2010/main" val="0"/>
              </a:ext>
            </a:extLst>
          </a:blip>
          <a:srcRect t="35178" b="34931"/>
          <a:stretch/>
        </p:blipFill>
        <p:spPr bwMode="auto">
          <a:xfrm>
            <a:off x="2081538" y="3431313"/>
            <a:ext cx="4876800" cy="1457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6415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1679321"/>
            <a:ext cx="3746696" cy="5178679"/>
          </a:xfrm>
          <a:prstGeom prst="rect">
            <a:avLst/>
          </a:prstGeom>
        </p:spPr>
      </p:pic>
      <p:sp>
        <p:nvSpPr>
          <p:cNvPr id="2" name="Title 1"/>
          <p:cNvSpPr>
            <a:spLocks noGrp="1"/>
          </p:cNvSpPr>
          <p:nvPr>
            <p:ph type="ctrTitle"/>
          </p:nvPr>
        </p:nvSpPr>
        <p:spPr>
          <a:xfrm>
            <a:off x="685800" y="701678"/>
            <a:ext cx="7772400" cy="1470025"/>
          </a:xfrm>
        </p:spPr>
        <p:txBody>
          <a:bodyPr>
            <a:normAutofit fontScale="90000"/>
          </a:bodyPr>
          <a:lstStyle/>
          <a:p>
            <a:r>
              <a:rPr lang="en-US" sz="7200" dirty="0">
                <a:latin typeface="Britannic Bold"/>
                <a:cs typeface="Britannic Bold"/>
              </a:rPr>
              <a:t>24: A Message from the Heart</a:t>
            </a:r>
          </a:p>
        </p:txBody>
      </p:sp>
      <p:sp>
        <p:nvSpPr>
          <p:cNvPr id="3" name="Subtitle 2"/>
          <p:cNvSpPr>
            <a:spLocks noGrp="1"/>
          </p:cNvSpPr>
          <p:nvPr>
            <p:ph type="subTitle" idx="1"/>
          </p:nvPr>
        </p:nvSpPr>
        <p:spPr>
          <a:xfrm>
            <a:off x="4061714" y="4569557"/>
            <a:ext cx="5346860" cy="1752600"/>
          </a:xfrm>
        </p:spPr>
        <p:txBody>
          <a:bodyPr>
            <a:normAutofit/>
          </a:bodyPr>
          <a:lstStyle/>
          <a:p>
            <a:r>
              <a:rPr lang="en-US" sz="2400" dirty="0"/>
              <a:t>Teaching Templates for </a:t>
            </a:r>
          </a:p>
          <a:p>
            <a:r>
              <a:rPr lang="en-US" sz="2400" dirty="0"/>
              <a:t>The Basic Pattern Outcomes</a:t>
            </a:r>
          </a:p>
        </p:txBody>
      </p:sp>
    </p:spTree>
    <p:extLst>
      <p:ext uri="{BB962C8B-B14F-4D97-AF65-F5344CB8AC3E}">
        <p14:creationId xmlns:p14="http://schemas.microsoft.com/office/powerpoint/2010/main" val="48740642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39688" y="177655"/>
            <a:ext cx="7341704" cy="461665"/>
          </a:xfrm>
          <a:prstGeom prst="rect">
            <a:avLst/>
          </a:prstGeom>
        </p:spPr>
        <p:txBody>
          <a:bodyPr wrap="square">
            <a:spAutoFit/>
          </a:bodyPr>
          <a:lstStyle/>
          <a:p>
            <a:pPr algn="ctr"/>
            <a:r>
              <a:rPr lang="en-US" sz="2400" b="1" dirty="0">
                <a:solidFill>
                  <a:srgbClr val="FF0000"/>
                </a:solidFill>
                <a:effectLst>
                  <a:outerShdw blurRad="38100" dist="38100" dir="2700000" algn="tl">
                    <a:srgbClr val="000000">
                      <a:alpha val="43137"/>
                    </a:srgbClr>
                  </a:outerShdw>
                </a:effectLst>
              </a:rPr>
              <a:t>[Insert block to be studied]</a:t>
            </a:r>
          </a:p>
        </p:txBody>
      </p:sp>
      <p:sp>
        <p:nvSpPr>
          <p:cNvPr id="8" name="Content Placeholder 2"/>
          <p:cNvSpPr>
            <a:spLocks noGrp="1"/>
          </p:cNvSpPr>
          <p:nvPr>
            <p:ph idx="1"/>
          </p:nvPr>
        </p:nvSpPr>
        <p:spPr>
          <a:xfrm>
            <a:off x="0" y="1071582"/>
            <a:ext cx="9039876" cy="1492712"/>
          </a:xfrm>
        </p:spPr>
        <p:txBody>
          <a:bodyPr>
            <a:normAutofit fontScale="85000" lnSpcReduction="20000"/>
          </a:bodyPr>
          <a:lstStyle/>
          <a:p>
            <a:pPr marL="0" indent="0" algn="ctr">
              <a:buNone/>
            </a:pPr>
            <a:r>
              <a:rPr lang="en-US" i="1" dirty="0">
                <a:latin typeface="Constantia" panose="02030602050306030303" pitchFamily="18" charset="0"/>
              </a:rPr>
              <a:t>You will have 10-15minutes to read through a block of scripture.  As you study, underline meaningful phases and verses and then prepare a short message using the </a:t>
            </a:r>
            <a:r>
              <a:rPr lang="en-US" i="1">
                <a:latin typeface="Constantia" panose="02030602050306030303" pitchFamily="18" charset="0"/>
              </a:rPr>
              <a:t>learning pattern </a:t>
            </a:r>
            <a:r>
              <a:rPr lang="en-US" i="1" dirty="0">
                <a:latin typeface="Constantia" panose="02030602050306030303" pitchFamily="18" charset="0"/>
              </a:rPr>
              <a:t>and teach it to your partner:</a:t>
            </a:r>
            <a:endParaRPr lang="en-US" sz="2800" i="1" dirty="0">
              <a:latin typeface="Constantia" panose="02030602050306030303" pitchFamily="18" charset="0"/>
            </a:endParaRPr>
          </a:p>
        </p:txBody>
      </p:sp>
      <p:sp>
        <p:nvSpPr>
          <p:cNvPr id="5" name="Content Placeholder 2"/>
          <p:cNvSpPr txBox="1">
            <a:spLocks/>
          </p:cNvSpPr>
          <p:nvPr/>
        </p:nvSpPr>
        <p:spPr>
          <a:xfrm>
            <a:off x="0" y="2873878"/>
            <a:ext cx="9039876" cy="310285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u="sng" dirty="0"/>
              <a:t>C</a:t>
            </a:r>
            <a:r>
              <a:rPr lang="en-US" sz="2800" dirty="0"/>
              <a:t>ONEXT:  Share The Storyline</a:t>
            </a:r>
          </a:p>
          <a:p>
            <a:r>
              <a:rPr lang="en-US" sz="2800" b="1" u="sng" dirty="0"/>
              <a:t>I</a:t>
            </a:r>
            <a:r>
              <a:rPr lang="en-US" sz="2800" dirty="0"/>
              <a:t>DENTIFY: Identify (+mark) A Powerful Phrase </a:t>
            </a:r>
            <a:r>
              <a:rPr lang="en-US" sz="2800" b="1" u="sng" dirty="0"/>
              <a:t>U</a:t>
            </a:r>
            <a:r>
              <a:rPr lang="en-US" sz="2800" dirty="0"/>
              <a:t>NDERSTAND:  Share A Personal Or Scriptural Story That Helps with Understanding</a:t>
            </a:r>
          </a:p>
          <a:p>
            <a:r>
              <a:rPr lang="en-US" sz="2800" b="1" u="sng" dirty="0"/>
              <a:t>F</a:t>
            </a:r>
            <a:r>
              <a:rPr lang="en-US" sz="2800" dirty="0"/>
              <a:t>EEL:  Bear Testimony Of What You Are Sharing</a:t>
            </a:r>
          </a:p>
          <a:p>
            <a:r>
              <a:rPr lang="en-US" sz="2800" b="1" u="sng" dirty="0"/>
              <a:t>A</a:t>
            </a:r>
            <a:r>
              <a:rPr lang="en-US" sz="2800" dirty="0"/>
              <a:t>PPLY:  Extend An Invitation To Act</a:t>
            </a:r>
          </a:p>
        </p:txBody>
      </p:sp>
      <p:pic>
        <p:nvPicPr>
          <p:cNvPr id="6" name="Picture 2" descr="http://jonathancollins.org/images/amfthlogo188.jpg"/>
          <p:cNvPicPr>
            <a:picLocks noChangeAspect="1" noChangeArrowheads="1"/>
          </p:cNvPicPr>
          <p:nvPr/>
        </p:nvPicPr>
        <p:blipFill rotWithShape="1">
          <a:blip r:embed="rId2">
            <a:extLst>
              <a:ext uri="{28A0092B-C50C-407E-A947-70E740481C1C}">
                <a14:useLocalDpi xmlns:a14="http://schemas.microsoft.com/office/drawing/2010/main" val="0"/>
              </a:ext>
            </a:extLst>
          </a:blip>
          <a:srcRect b="10431"/>
          <a:stretch/>
        </p:blipFill>
        <p:spPr bwMode="auto">
          <a:xfrm>
            <a:off x="7249176" y="5157604"/>
            <a:ext cx="1790700" cy="1603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9730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1569</TotalTime>
  <Words>5702</Words>
  <Application>Microsoft Office PowerPoint</Application>
  <PresentationFormat>On-screen Show (4:3)</PresentationFormat>
  <Paragraphs>912</Paragraphs>
  <Slides>149</Slides>
  <Notes>4</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149</vt:i4>
      </vt:variant>
    </vt:vector>
  </HeadingPairs>
  <TitlesOfParts>
    <vt:vector size="165" baseType="lpstr">
      <vt:lpstr>Aharoni</vt:lpstr>
      <vt:lpstr>Algerian</vt:lpstr>
      <vt:lpstr>Arial</vt:lpstr>
      <vt:lpstr>Arnprior</vt:lpstr>
      <vt:lpstr>Bell MT</vt:lpstr>
      <vt:lpstr>Britannic Bold</vt:lpstr>
      <vt:lpstr>Calibri</vt:lpstr>
      <vt:lpstr>Californian FB</vt:lpstr>
      <vt:lpstr>Constantia</vt:lpstr>
      <vt:lpstr>Garamond</vt:lpstr>
      <vt:lpstr>Kristen ITC</vt:lpstr>
      <vt:lpstr>MV Boli</vt:lpstr>
      <vt:lpstr>Segoe Print</vt:lpstr>
      <vt:lpstr>Tempus Sans ITC</vt:lpstr>
      <vt:lpstr>Vivaldi</vt:lpstr>
      <vt:lpstr>Office Theme</vt:lpstr>
      <vt:lpstr>Teaching Templates</vt:lpstr>
      <vt:lpstr>1: Small Group (Introduction)</vt:lpstr>
      <vt:lpstr>Principles and Doctrines</vt:lpstr>
      <vt:lpstr>PowerPoint Presentation</vt:lpstr>
      <vt:lpstr>2: Teaching Outline</vt:lpstr>
      <vt:lpstr>PowerPoint Presentation</vt:lpstr>
      <vt:lpstr>Teaching Template</vt:lpstr>
      <vt:lpstr>3: Around the Room</vt:lpstr>
      <vt:lpstr>PowerPoint Presentation</vt:lpstr>
      <vt:lpstr>Around the Room</vt:lpstr>
      <vt:lpstr>Teaching Template: Around the Room</vt:lpstr>
      <vt:lpstr>PowerPoint Presentation</vt:lpstr>
      <vt:lpstr>PowerPoint Presentation</vt:lpstr>
      <vt:lpstr>PowerPoint Presentation</vt:lpstr>
      <vt:lpstr>PowerPoint Presentation</vt:lpstr>
      <vt:lpstr>PowerPoint Presentation</vt:lpstr>
      <vt:lpstr>4: Group Rotations</vt:lpstr>
      <vt:lpstr>PowerPoint Presentation</vt:lpstr>
      <vt:lpstr>Rotation</vt:lpstr>
      <vt:lpstr>5: Learn and Teach</vt:lpstr>
      <vt:lpstr>PowerPoint Presentation</vt:lpstr>
      <vt:lpstr>Learn it and Teach it</vt:lpstr>
      <vt:lpstr>PowerPoint Presentation</vt:lpstr>
      <vt:lpstr>PowerPoint Presentation</vt:lpstr>
      <vt:lpstr>PowerPoint Presentation</vt:lpstr>
      <vt:lpstr>6: Drawing</vt:lpstr>
      <vt:lpstr>PowerPoint Presentation</vt:lpstr>
      <vt:lpstr>Drawing</vt:lpstr>
      <vt:lpstr>7: Finding Yourself</vt:lpstr>
      <vt:lpstr>PowerPoint Presentation</vt:lpstr>
      <vt:lpstr>Finding Yourself in the Scriptures</vt:lpstr>
      <vt:lpstr>8: Jesus Satan You</vt:lpstr>
      <vt:lpstr>PowerPoint Presentation</vt:lpstr>
      <vt:lpstr>Jesus Satan You</vt:lpstr>
      <vt:lpstr>9: Speed Dating</vt:lpstr>
      <vt:lpstr>PowerPoint Presentation</vt:lpstr>
      <vt:lpstr>Speed Dating</vt:lpstr>
      <vt:lpstr>10: Social Media</vt:lpstr>
      <vt:lpstr>PowerPoint Presentation</vt:lpstr>
      <vt:lpstr>Social Media</vt:lpstr>
      <vt:lpstr>11: Mormon Ads</vt:lpstr>
      <vt:lpstr>PowerPoint Presentation</vt:lpstr>
      <vt:lpstr>Mormon Ads</vt:lpstr>
      <vt:lpstr>12: Line upon Line</vt:lpstr>
      <vt:lpstr>PowerPoint Presentation</vt:lpstr>
      <vt:lpstr>PowerPoint Presentation</vt:lpstr>
      <vt:lpstr>Line Upon Line</vt:lpstr>
      <vt:lpstr>13: Something new in the Scriptures</vt:lpstr>
      <vt:lpstr>Something New?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Something New In the Scriptures</vt:lpstr>
      <vt:lpstr>14: mormon.org chat</vt:lpstr>
      <vt:lpstr>What can I do to prepare most effectively to serve as a full time missionary?</vt:lpstr>
      <vt:lpstr>PowerPoint Presentation</vt:lpstr>
      <vt:lpstr>PowerPoint Presentation</vt:lpstr>
      <vt:lpstr>15: Quiz</vt:lpstr>
      <vt:lpstr>PowerPoint Presentation</vt:lpstr>
      <vt:lpstr>PowerPoint Presentation</vt:lpstr>
      <vt:lpstr>PowerPoint Presentation</vt:lpstr>
      <vt:lpstr>16: Dinner Table</vt:lpstr>
      <vt:lpstr>PowerPoint Presentation</vt:lpstr>
      <vt:lpstr>17: Fish Bowl</vt:lpstr>
      <vt:lpstr>PowerPoint Presentation</vt:lpstr>
      <vt:lpstr>18: Teaching</vt:lpstr>
      <vt:lpstr>PowerPoint Presentation</vt:lpstr>
      <vt:lpstr>19: Silent Lesson</vt:lpstr>
      <vt:lpstr>PowerPoint Presentation</vt:lpstr>
      <vt:lpstr>PowerPoint Presentation</vt:lpstr>
      <vt:lpstr>PowerPoint Presentation</vt:lpstr>
      <vt:lpstr>20: Peculiar Parlance</vt:lpstr>
      <vt:lpstr>PowerPoint Presentation</vt:lpstr>
      <vt:lpstr>Stakes</vt:lpstr>
      <vt:lpstr>Ward</vt:lpstr>
      <vt:lpstr>Beehive</vt:lpstr>
      <vt:lpstr>Mia Maid</vt:lpstr>
      <vt:lpstr>Laurel</vt:lpstr>
      <vt:lpstr>Pearl of Great Price</vt:lpstr>
      <vt:lpstr>Relief Society</vt:lpstr>
      <vt:lpstr>Tithing</vt:lpstr>
      <vt:lpstr>Word of Wisdom</vt:lpstr>
      <vt:lpstr>Peculiar Parlance</vt:lpstr>
      <vt:lpstr>21: Write and Pass</vt:lpstr>
      <vt:lpstr>Pass and Write</vt:lpstr>
      <vt:lpstr>22: Study Techniques</vt:lpstr>
      <vt:lpstr>Study Techniques</vt:lpstr>
      <vt:lpstr>23: Bumper Stickers</vt:lpstr>
      <vt:lpstr>PowerPoint Presentation</vt:lpstr>
      <vt:lpstr>PowerPoint Presentation</vt:lpstr>
      <vt:lpstr>PowerPoint Presentation</vt:lpstr>
      <vt:lpstr>24: A Message from the Heart</vt:lpstr>
      <vt:lpstr>PowerPoint Presentation</vt:lpstr>
      <vt:lpstr>PowerPoint Presentation</vt:lpstr>
      <vt:lpstr>25: Poetry</vt:lpstr>
      <vt:lpstr>PowerPoint Presentation</vt:lpstr>
      <vt:lpstr>PowerPoint Presentation</vt:lpstr>
      <vt:lpstr>PowerPoint Presentation</vt:lpstr>
      <vt:lpstr>PowerPoint Presentation</vt:lpstr>
      <vt:lpstr>26: Personal Study Model</vt:lpstr>
      <vt:lpstr>Personal Scripture Study Model</vt:lpstr>
      <vt:lpstr>Personal Scripture Study Model</vt:lpstr>
      <vt:lpstr>Personal Scripture Study Model</vt:lpstr>
      <vt:lpstr>27: Personal Study Model II</vt:lpstr>
      <vt:lpstr>Personal Scripture Study Model II</vt:lpstr>
      <vt:lpstr>28: Studying Together</vt:lpstr>
      <vt:lpstr>Scripture Study</vt:lpstr>
      <vt:lpstr>29: Musical Chairs</vt:lpstr>
      <vt:lpstr>Musical Chairs</vt:lpstr>
      <vt:lpstr>30: Stump the Chump</vt:lpstr>
      <vt:lpstr>Stump the Chump</vt:lpstr>
      <vt:lpstr>31: Notecards from Heaven</vt:lpstr>
      <vt:lpstr>Notecards from Heaven</vt:lpstr>
      <vt:lpstr>32: Shoes</vt:lpstr>
      <vt:lpstr>Shoes</vt:lpstr>
      <vt:lpstr>33: Struggles</vt:lpstr>
      <vt:lpstr>Struggles</vt:lpstr>
      <vt:lpstr>PowerPoint Presentation</vt:lpstr>
      <vt:lpstr>34: Fishing</vt:lpstr>
      <vt:lpstr>PowerPoint Presentation</vt:lpstr>
      <vt:lpstr>PowerPoint Presentation</vt:lpstr>
      <vt:lpstr>PowerPoint Presentation</vt:lpstr>
      <vt:lpstr>PowerPoint Presentation</vt:lpstr>
      <vt:lpstr>PowerPoint Presentation</vt:lpstr>
      <vt:lpstr>PowerPoint Presentation</vt:lpstr>
      <vt:lpstr>Fishing</vt:lpstr>
      <vt:lpstr>35: Pick a Verse</vt:lpstr>
      <vt:lpstr>PICK A VERSE</vt:lpstr>
      <vt:lpstr>36: Digging Deeper</vt:lpstr>
      <vt:lpstr>Dig Deeper</vt:lpstr>
      <vt:lpstr>       Dig Deeper Team 1 – Insert scripture passage    Team 4 – Insert scripture passage Team 2 – Insert scripture passage    Team 5 – Insert scripture passage Team 3 – Insert scripture passage    Team 6 – Insert scripture passage </vt:lpstr>
      <vt:lpstr>PowerPoint Presentation</vt:lpstr>
      <vt:lpstr>Teaching Philosophy</vt:lpstr>
      <vt:lpstr>PowerPoint Presentation</vt:lpstr>
      <vt:lpstr>PowerPoint Presentation</vt:lpstr>
      <vt:lpstr>PowerPoint Presentation</vt:lpstr>
      <vt:lpstr>PowerPoint Presentation</vt:lpstr>
      <vt:lpstr>PowerPoint Presentation</vt:lpstr>
      <vt:lpstr>Principles and Doctrines</vt:lpstr>
      <vt:lpstr>PowerPoint Presentation</vt:lpstr>
      <vt:lpstr>PowerPoint Presentation</vt:lpstr>
      <vt:lpstr>Principles and Doctrines</vt:lpstr>
      <vt:lpstr>Principles and Doctrines</vt:lpstr>
    </vt:vector>
  </TitlesOfParts>
  <Company>USU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CIUFA</dc:title>
  <dc:creator>Eric Richards</dc:creator>
  <cp:lastModifiedBy>Eric Richards</cp:lastModifiedBy>
  <cp:revision>98</cp:revision>
  <cp:lastPrinted>2015-02-12T15:57:42Z</cp:lastPrinted>
  <dcterms:created xsi:type="dcterms:W3CDTF">2014-02-25T23:06:37Z</dcterms:created>
  <dcterms:modified xsi:type="dcterms:W3CDTF">2019-08-09T13:22:41Z</dcterms:modified>
</cp:coreProperties>
</file>