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57" r:id="rId5"/>
    <p:sldId id="258" r:id="rId6"/>
    <p:sldId id="259" r:id="rId7"/>
    <p:sldId id="260" r:id="rId8"/>
    <p:sldId id="261" r:id="rId9"/>
    <p:sldId id="262" r:id="rId10"/>
    <p:sldId id="264" r:id="rId11"/>
    <p:sldId id="263" r:id="rId12"/>
    <p:sldId id="269"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50" d="100"/>
          <a:sy n="50" d="100"/>
        </p:scale>
        <p:origin x="10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2F1D8D8-6E44-4827-A3FD-011386FDF0B6}" type="datetimeFigureOut">
              <a:rPr lang="en-US" smtClean="0"/>
              <a:t>3/14/2018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FDC5500-0767-41C4-A041-E0A328C70D1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963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F1D8D8-6E44-4827-A3FD-011386FDF0B6}"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C5500-0767-41C4-A041-E0A328C70D14}" type="slidenum">
              <a:rPr lang="en-US" smtClean="0"/>
              <a:t>‹#›</a:t>
            </a:fld>
            <a:endParaRPr lang="en-US"/>
          </a:p>
        </p:txBody>
      </p:sp>
    </p:spTree>
    <p:extLst>
      <p:ext uri="{BB962C8B-B14F-4D97-AF65-F5344CB8AC3E}">
        <p14:creationId xmlns:p14="http://schemas.microsoft.com/office/powerpoint/2010/main" val="17463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F1D8D8-6E44-4827-A3FD-011386FDF0B6}"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C5500-0767-41C4-A041-E0A328C70D14}" type="slidenum">
              <a:rPr lang="en-US" smtClean="0"/>
              <a:t>‹#›</a:t>
            </a:fld>
            <a:endParaRPr lang="en-US"/>
          </a:p>
        </p:txBody>
      </p:sp>
    </p:spTree>
    <p:extLst>
      <p:ext uri="{BB962C8B-B14F-4D97-AF65-F5344CB8AC3E}">
        <p14:creationId xmlns:p14="http://schemas.microsoft.com/office/powerpoint/2010/main" val="228980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F1D8D8-6E44-4827-A3FD-011386FDF0B6}"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C5500-0767-41C4-A041-E0A328C70D14}" type="slidenum">
              <a:rPr lang="en-US" smtClean="0"/>
              <a:t>‹#›</a:t>
            </a:fld>
            <a:endParaRPr lang="en-US"/>
          </a:p>
        </p:txBody>
      </p:sp>
    </p:spTree>
    <p:extLst>
      <p:ext uri="{BB962C8B-B14F-4D97-AF65-F5344CB8AC3E}">
        <p14:creationId xmlns:p14="http://schemas.microsoft.com/office/powerpoint/2010/main" val="9806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F1D8D8-6E44-4827-A3FD-011386FDF0B6}"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C5500-0767-41C4-A041-E0A328C70D1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29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F1D8D8-6E44-4827-A3FD-011386FDF0B6}"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C5500-0767-41C4-A041-E0A328C70D14}" type="slidenum">
              <a:rPr lang="en-US" smtClean="0"/>
              <a:t>‹#›</a:t>
            </a:fld>
            <a:endParaRPr lang="en-US"/>
          </a:p>
        </p:txBody>
      </p:sp>
    </p:spTree>
    <p:extLst>
      <p:ext uri="{BB962C8B-B14F-4D97-AF65-F5344CB8AC3E}">
        <p14:creationId xmlns:p14="http://schemas.microsoft.com/office/powerpoint/2010/main" val="164134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F1D8D8-6E44-4827-A3FD-011386FDF0B6}"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C5500-0767-41C4-A041-E0A328C70D14}" type="slidenum">
              <a:rPr lang="en-US" smtClean="0"/>
              <a:t>‹#›</a:t>
            </a:fld>
            <a:endParaRPr lang="en-US"/>
          </a:p>
        </p:txBody>
      </p:sp>
    </p:spTree>
    <p:extLst>
      <p:ext uri="{BB962C8B-B14F-4D97-AF65-F5344CB8AC3E}">
        <p14:creationId xmlns:p14="http://schemas.microsoft.com/office/powerpoint/2010/main" val="1464126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F1D8D8-6E44-4827-A3FD-011386FDF0B6}"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C5500-0767-41C4-A041-E0A328C70D14}" type="slidenum">
              <a:rPr lang="en-US" smtClean="0"/>
              <a:t>‹#›</a:t>
            </a:fld>
            <a:endParaRPr lang="en-US"/>
          </a:p>
        </p:txBody>
      </p:sp>
    </p:spTree>
    <p:extLst>
      <p:ext uri="{BB962C8B-B14F-4D97-AF65-F5344CB8AC3E}">
        <p14:creationId xmlns:p14="http://schemas.microsoft.com/office/powerpoint/2010/main" val="2148144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1D8D8-6E44-4827-A3FD-011386FDF0B6}"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C5500-0767-41C4-A041-E0A328C70D14}" type="slidenum">
              <a:rPr lang="en-US" smtClean="0"/>
              <a:t>‹#›</a:t>
            </a:fld>
            <a:endParaRPr lang="en-US"/>
          </a:p>
        </p:txBody>
      </p:sp>
    </p:spTree>
    <p:extLst>
      <p:ext uri="{BB962C8B-B14F-4D97-AF65-F5344CB8AC3E}">
        <p14:creationId xmlns:p14="http://schemas.microsoft.com/office/powerpoint/2010/main" val="67400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F1D8D8-6E44-4827-A3FD-011386FDF0B6}"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C5500-0767-41C4-A041-E0A328C70D14}" type="slidenum">
              <a:rPr lang="en-US" smtClean="0"/>
              <a:t>‹#›</a:t>
            </a:fld>
            <a:endParaRPr lang="en-US"/>
          </a:p>
        </p:txBody>
      </p:sp>
    </p:spTree>
    <p:extLst>
      <p:ext uri="{BB962C8B-B14F-4D97-AF65-F5344CB8AC3E}">
        <p14:creationId xmlns:p14="http://schemas.microsoft.com/office/powerpoint/2010/main" val="1954295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F1D8D8-6E44-4827-A3FD-011386FDF0B6}"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C5500-0767-41C4-A041-E0A328C70D14}" type="slidenum">
              <a:rPr lang="en-US" smtClean="0"/>
              <a:t>‹#›</a:t>
            </a:fld>
            <a:endParaRPr lang="en-US"/>
          </a:p>
        </p:txBody>
      </p:sp>
    </p:spTree>
    <p:extLst>
      <p:ext uri="{BB962C8B-B14F-4D97-AF65-F5344CB8AC3E}">
        <p14:creationId xmlns:p14="http://schemas.microsoft.com/office/powerpoint/2010/main" val="268676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2F1D8D8-6E44-4827-A3FD-011386FDF0B6}" type="datetimeFigureOut">
              <a:rPr lang="en-US" smtClean="0"/>
              <a:t>3/14/2018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FDC5500-0767-41C4-A041-E0A328C70D14}" type="slidenum">
              <a:rPr lang="en-US" smtClean="0"/>
              <a:t>‹#›</a:t>
            </a:fld>
            <a:endParaRPr lang="en-US"/>
          </a:p>
        </p:txBody>
      </p:sp>
    </p:spTree>
    <p:extLst>
      <p:ext uri="{BB962C8B-B14F-4D97-AF65-F5344CB8AC3E}">
        <p14:creationId xmlns:p14="http://schemas.microsoft.com/office/powerpoint/2010/main" val="175365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ds.org/scriptures/nt/rom/1.7?lang=eng#p6" TargetMode="External"/><Relationship Id="rId7" Type="http://schemas.openxmlformats.org/officeDocument/2006/relationships/image" Target="../media/image8.png"/><Relationship Id="rId2" Type="http://schemas.openxmlformats.org/officeDocument/2006/relationships/hyperlink" Target="https://www.lds.org/scriptures/nt/acts/9.13,32,41?lang=eng#p12" TargetMode="External"/><Relationship Id="rId1" Type="http://schemas.openxmlformats.org/officeDocument/2006/relationships/slideLayout" Target="../slideLayouts/slideLayout2.xml"/><Relationship Id="rId6" Type="http://schemas.openxmlformats.org/officeDocument/2006/relationships/hyperlink" Target="https://www.lds.org/scriptures/nt/1-pet/1.14-15?lang=eng#p13" TargetMode="External"/><Relationship Id="rId5" Type="http://schemas.openxmlformats.org/officeDocument/2006/relationships/hyperlink" Target="https://www.lds.org/scriptures/nt/philip/1.1?lang=eng#p1" TargetMode="External"/><Relationship Id="rId4" Type="http://schemas.openxmlformats.org/officeDocument/2006/relationships/hyperlink" Target="https://www.lds.org/scriptures/nt/1-cor/1.2?lang=eng#p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lds.org/scriptures/nt/eph/2.19?lang=eng#18" TargetMode="External"/><Relationship Id="rId7" Type="http://schemas.openxmlformats.org/officeDocument/2006/relationships/hyperlink" Target="https://www.lds.org/church/leader/benjamin-de-hoyos?lang=eng" TargetMode="External"/><Relationship Id="rId2" Type="http://schemas.openxmlformats.org/officeDocument/2006/relationships/hyperlink" Target="https://www.lds.org/scriptures/nt/acts/11.26?lang=eng#25" TargetMode="External"/><Relationship Id="rId1" Type="http://schemas.openxmlformats.org/officeDocument/2006/relationships/slideLayout" Target="../slideLayouts/slideLayout2.xml"/><Relationship Id="rId6" Type="http://schemas.openxmlformats.org/officeDocument/2006/relationships/hyperlink" Target="https://www.lds.org/general-conference/2011/04/called-to-be-saints?lang=eng#d" TargetMode="External"/><Relationship Id="rId5" Type="http://schemas.openxmlformats.org/officeDocument/2006/relationships/hyperlink" Target="https://www.lds.org/scriptures/bofm/moro/7.42-48?lang=eng#41" TargetMode="External"/><Relationship Id="rId4" Type="http://schemas.openxmlformats.org/officeDocument/2006/relationships/hyperlink" Target="https://www.lds.org/scriptures/nt/rom/1.7?lang=eng#6"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 </a:t>
            </a:r>
            <a:r>
              <a:rPr lang="en-US" dirty="0" err="1"/>
              <a:t>PatRick</a:t>
            </a:r>
            <a:endParaRPr lang="en-US" dirty="0"/>
          </a:p>
        </p:txBody>
      </p:sp>
    </p:spTree>
    <p:extLst>
      <p:ext uri="{BB962C8B-B14F-4D97-AF65-F5344CB8AC3E}">
        <p14:creationId xmlns:p14="http://schemas.microsoft.com/office/powerpoint/2010/main" val="158670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 Mormons Define Saints?</a:t>
            </a:r>
          </a:p>
        </p:txBody>
      </p:sp>
      <p:sp>
        <p:nvSpPr>
          <p:cNvPr id="3" name="Content Placeholder 2"/>
          <p:cNvSpPr>
            <a:spLocks noGrp="1"/>
          </p:cNvSpPr>
          <p:nvPr>
            <p:ph idx="1"/>
          </p:nvPr>
        </p:nvSpPr>
        <p:spPr>
          <a:xfrm>
            <a:off x="627845" y="1965960"/>
            <a:ext cx="7088463" cy="4384040"/>
          </a:xfrm>
        </p:spPr>
        <p:txBody>
          <a:bodyPr>
            <a:normAutofit/>
          </a:bodyPr>
          <a:lstStyle/>
          <a:p>
            <a:pPr marL="45720" indent="0">
              <a:buNone/>
            </a:pPr>
            <a:r>
              <a:rPr lang="en-US" sz="2400" dirty="0"/>
              <a:t>Bible Dictionary: The word </a:t>
            </a:r>
            <a:r>
              <a:rPr lang="en-US" sz="2400" i="1" dirty="0"/>
              <a:t>saint</a:t>
            </a:r>
            <a:r>
              <a:rPr lang="en-US" sz="2400" dirty="0"/>
              <a:t> is a translation of a Greek word also rendered “holy,” the fundamental idea being that of consecration or separation for a sacred purpose; but since what was set apart for God must be without blemish, the word came to mean “free from blemish.” (see </a:t>
            </a:r>
            <a:r>
              <a:rPr lang="en-US" sz="2400" dirty="0">
                <a:hlinkClick r:id="rId2"/>
              </a:rPr>
              <a:t>Acts 9:13, 32, 41</a:t>
            </a:r>
            <a:r>
              <a:rPr lang="en-US" sz="2400" dirty="0"/>
              <a:t>; </a:t>
            </a:r>
            <a:r>
              <a:rPr lang="en-US" sz="2400" dirty="0">
                <a:hlinkClick r:id="rId3"/>
              </a:rPr>
              <a:t>Rom. 1:7</a:t>
            </a:r>
            <a:r>
              <a:rPr lang="en-US" sz="2400" dirty="0"/>
              <a:t>; </a:t>
            </a:r>
            <a:r>
              <a:rPr lang="en-US" sz="2400" dirty="0">
                <a:hlinkClick r:id="rId4"/>
              </a:rPr>
              <a:t>1 Cor. 1:2</a:t>
            </a:r>
            <a:r>
              <a:rPr lang="en-US" sz="2400" dirty="0"/>
              <a:t>; </a:t>
            </a:r>
            <a:r>
              <a:rPr lang="en-US" sz="2400" dirty="0">
                <a:hlinkClick r:id="rId5"/>
              </a:rPr>
              <a:t>Philip. 1:1</a:t>
            </a:r>
            <a:r>
              <a:rPr lang="en-US" sz="2400" dirty="0"/>
              <a:t>; </a:t>
            </a:r>
            <a:r>
              <a:rPr lang="en-US" sz="2400" dirty="0">
                <a:hlinkClick r:id="rId6"/>
              </a:rPr>
              <a:t>1 Pet. 1:14–15</a:t>
            </a:r>
            <a:r>
              <a:rPr lang="en-US" sz="2400" dirty="0"/>
              <a:t>).</a:t>
            </a:r>
          </a:p>
        </p:txBody>
      </p:sp>
      <p:pic>
        <p:nvPicPr>
          <p:cNvPr id="4" name="Picture 3"/>
          <p:cNvPicPr>
            <a:picLocks noChangeAspect="1"/>
          </p:cNvPicPr>
          <p:nvPr/>
        </p:nvPicPr>
        <p:blipFill>
          <a:blip r:embed="rId7"/>
          <a:stretch>
            <a:fillRect/>
          </a:stretch>
        </p:blipFill>
        <p:spPr>
          <a:xfrm>
            <a:off x="8231463" y="1965960"/>
            <a:ext cx="3302212" cy="2335584"/>
          </a:xfrm>
          <a:prstGeom prst="rect">
            <a:avLst/>
          </a:prstGeom>
        </p:spPr>
      </p:pic>
    </p:spTree>
    <p:extLst>
      <p:ext uri="{BB962C8B-B14F-4D97-AF65-F5344CB8AC3E}">
        <p14:creationId xmlns:p14="http://schemas.microsoft.com/office/powerpoint/2010/main" val="281614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Do Catholics &amp; Other Christians </a:t>
            </a:r>
            <a:br>
              <a:rPr lang="en-US" dirty="0"/>
            </a:br>
            <a:r>
              <a:rPr lang="en-US" dirty="0"/>
              <a:t>Pray To Saints?</a:t>
            </a:r>
          </a:p>
        </p:txBody>
      </p:sp>
      <p:sp>
        <p:nvSpPr>
          <p:cNvPr id="3" name="Content Placeholder 2"/>
          <p:cNvSpPr>
            <a:spLocks noGrp="1"/>
          </p:cNvSpPr>
          <p:nvPr>
            <p:ph idx="1"/>
          </p:nvPr>
        </p:nvSpPr>
        <p:spPr>
          <a:xfrm>
            <a:off x="558800" y="2057400"/>
            <a:ext cx="11252200" cy="4038600"/>
          </a:xfrm>
        </p:spPr>
        <p:txBody>
          <a:bodyPr>
            <a:normAutofit/>
          </a:bodyPr>
          <a:lstStyle/>
          <a:p>
            <a:pPr marL="45720" indent="0">
              <a:buNone/>
            </a:pPr>
            <a:r>
              <a:rPr lang="en-US" dirty="0"/>
              <a:t>The historic Christian practice of asking our departed brothers and sisters in Christ—the saints—for their intercession dates to the earliest days of Christianity and is shared by Catholics, Eastern Orthodox, the other Eastern Christians, and even some Anglicans—shared by more than three quarters of the Christians on earth. </a:t>
            </a:r>
          </a:p>
          <a:p>
            <a:pPr marL="45720" indent="0">
              <a:buNone/>
            </a:pPr>
            <a:r>
              <a:rPr lang="en-US" dirty="0"/>
              <a:t>In addition to our prayers directly to God and Jesus (which are absolutely essential to the Christian life), there are abundant reasons to ask our fellow Christians in heaven to pray for us. The Bible indicates that they are aware of our prayers, that they intercede for us, and that their prayers are effective (else they would not be offered). It is only narrow-mindedness that suggests we should refrain from asking our fellow Christians in heaven to do what we already know them to be anxious and capable of doing. </a:t>
            </a:r>
          </a:p>
          <a:p>
            <a:pPr marL="45720" indent="0">
              <a:buNone/>
            </a:pPr>
            <a:r>
              <a:rPr lang="en-US" dirty="0"/>
              <a:t>www.catholic.com</a:t>
            </a:r>
          </a:p>
        </p:txBody>
      </p:sp>
    </p:spTree>
    <p:extLst>
      <p:ext uri="{BB962C8B-B14F-4D97-AF65-F5344CB8AC3E}">
        <p14:creationId xmlns:p14="http://schemas.microsoft.com/office/powerpoint/2010/main" val="364968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TESTAMENT SAINTS</a:t>
            </a:r>
          </a:p>
        </p:txBody>
      </p:sp>
      <p:sp>
        <p:nvSpPr>
          <p:cNvPr id="3" name="Content Placeholder 2"/>
          <p:cNvSpPr>
            <a:spLocks noGrp="1"/>
          </p:cNvSpPr>
          <p:nvPr>
            <p:ph idx="1"/>
          </p:nvPr>
        </p:nvSpPr>
        <p:spPr>
          <a:xfrm>
            <a:off x="2702954" y="1838458"/>
            <a:ext cx="9184246" cy="4652493"/>
          </a:xfrm>
        </p:spPr>
        <p:txBody>
          <a:bodyPr>
            <a:normAutofit fontScale="92500" lnSpcReduction="10000"/>
          </a:bodyPr>
          <a:lstStyle/>
          <a:p>
            <a:pPr marL="45720" indent="0">
              <a:buNone/>
            </a:pPr>
            <a:r>
              <a:rPr lang="en-US" sz="2000" dirty="0"/>
              <a:t>We read in the New Testament that the members of the Church of Jesus Christ were called Christians for the first time in Antioch (see </a:t>
            </a:r>
            <a:r>
              <a:rPr lang="en-US" sz="2000" dirty="0">
                <a:hlinkClick r:id="rId2"/>
              </a:rPr>
              <a:t>Acts 11:26</a:t>
            </a:r>
            <a:r>
              <a:rPr lang="en-US" sz="2000" dirty="0"/>
              <a:t>), but they called </a:t>
            </a:r>
            <a:r>
              <a:rPr lang="en-US" sz="2000" i="1" dirty="0"/>
              <a:t>each other</a:t>
            </a:r>
            <a:r>
              <a:rPr lang="en-US" sz="2000" dirty="0"/>
              <a:t> Saints. How stirring it must have been for them to hear the Apostle Paul call them “fellow citizens with the saints, and of the household of God” (</a:t>
            </a:r>
            <a:r>
              <a:rPr lang="en-US" sz="2000" dirty="0">
                <a:hlinkClick r:id="rId3"/>
              </a:rPr>
              <a:t>Ephesians 2:19</a:t>
            </a:r>
            <a:r>
              <a:rPr lang="en-US" sz="2000" dirty="0"/>
              <a:t>) and also say they were “called </a:t>
            </a:r>
            <a:r>
              <a:rPr lang="en-US" sz="2000" i="1" dirty="0"/>
              <a:t>to be</a:t>
            </a:r>
            <a:r>
              <a:rPr lang="en-US" sz="2000" dirty="0"/>
              <a:t> saints” (</a:t>
            </a:r>
            <a:r>
              <a:rPr lang="en-US" sz="2000" dirty="0">
                <a:hlinkClick r:id="rId4"/>
              </a:rPr>
              <a:t>Romans 1:7</a:t>
            </a:r>
            <a:r>
              <a:rPr lang="en-US" sz="2000" dirty="0"/>
              <a:t>; emphasis added).</a:t>
            </a:r>
          </a:p>
          <a:p>
            <a:pPr marL="45720" indent="0">
              <a:buNone/>
            </a:pPr>
            <a:r>
              <a:rPr lang="en-US" sz="2000" dirty="0"/>
              <a:t>To the degree that members of the Church live the gospel and follow the counsel of the prophets, they will, little by little and even without noticing it, become sanctified. Humble members of the Church who conduct daily family prayer and scripture study, engage in family history, and consecrate their time to worship in the temple frequently, become Saints. They are those who are dedicated to creating eternal families. They are also those who set apart time from their busy lives to rescue those who have become alienated from the Church and encourage them to return and sit at the Lord’s table. They are those elders and sisters and mature couples who respond to a call to serve as the Lord’s missionaries. Yes, my brothers and sisters, they become Saints to the degree that they discover that warm and wonderful feeling that is called charity, or the pure love of Christ (see </a:t>
            </a:r>
            <a:r>
              <a:rPr lang="en-US" sz="2000" dirty="0" err="1">
                <a:hlinkClick r:id="rId5"/>
              </a:rPr>
              <a:t>Moroni</a:t>
            </a:r>
            <a:r>
              <a:rPr lang="en-US" sz="2000" dirty="0">
                <a:hlinkClick r:id="rId5"/>
              </a:rPr>
              <a:t> 7:42–48</a:t>
            </a:r>
            <a:r>
              <a:rPr lang="en-US" sz="2000" dirty="0"/>
              <a:t>).</a:t>
            </a:r>
          </a:p>
          <a:p>
            <a:pPr marL="45720" indent="0">
              <a:buNone/>
            </a:pPr>
            <a:br>
              <a:rPr lang="en-US" sz="2000" dirty="0">
                <a:hlinkClick r:id="rId6" tooltip="Play"/>
              </a:rPr>
            </a:br>
            <a:r>
              <a:rPr lang="en-US" sz="2000" dirty="0" err="1">
                <a:hlinkClick r:id="rId7"/>
              </a:rPr>
              <a:t>Benjamín</a:t>
            </a:r>
            <a:r>
              <a:rPr lang="en-US" sz="2000" dirty="0">
                <a:hlinkClick r:id="rId7"/>
              </a:rPr>
              <a:t> De </a:t>
            </a:r>
            <a:r>
              <a:rPr lang="en-US" sz="2000" dirty="0" err="1">
                <a:hlinkClick r:id="rId7"/>
              </a:rPr>
              <a:t>Hoyos</a:t>
            </a:r>
            <a:r>
              <a:rPr lang="en-US" sz="2000" dirty="0"/>
              <a:t> Of the Seventy April 2011, General Conference</a:t>
            </a:r>
          </a:p>
          <a:p>
            <a:endParaRPr lang="en-US" sz="1400" dirty="0"/>
          </a:p>
          <a:p>
            <a:endParaRPr lang="en-US" sz="1400" dirty="0"/>
          </a:p>
        </p:txBody>
      </p:sp>
      <p:pic>
        <p:nvPicPr>
          <p:cNvPr id="4" name="Picture 3"/>
          <p:cNvPicPr>
            <a:picLocks noChangeAspect="1"/>
          </p:cNvPicPr>
          <p:nvPr/>
        </p:nvPicPr>
        <p:blipFill>
          <a:blip r:embed="rId8"/>
          <a:stretch>
            <a:fillRect/>
          </a:stretch>
        </p:blipFill>
        <p:spPr>
          <a:xfrm>
            <a:off x="838308" y="1838459"/>
            <a:ext cx="1864646" cy="2320746"/>
          </a:xfrm>
          <a:prstGeom prst="rect">
            <a:avLst/>
          </a:prstGeom>
        </p:spPr>
      </p:pic>
    </p:spTree>
    <p:extLst>
      <p:ext uri="{BB962C8B-B14F-4D97-AF65-F5344CB8AC3E}">
        <p14:creationId xmlns:p14="http://schemas.microsoft.com/office/powerpoint/2010/main" val="2895319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Mormons Pray to or Worship Saints?</a:t>
            </a:r>
          </a:p>
        </p:txBody>
      </p:sp>
      <p:sp>
        <p:nvSpPr>
          <p:cNvPr id="3" name="Content Placeholder 2"/>
          <p:cNvSpPr>
            <a:spLocks noGrp="1"/>
          </p:cNvSpPr>
          <p:nvPr>
            <p:ph idx="1"/>
          </p:nvPr>
        </p:nvSpPr>
        <p:spPr>
          <a:xfrm>
            <a:off x="6568225" y="2057400"/>
            <a:ext cx="4447646" cy="4038600"/>
          </a:xfrm>
        </p:spPr>
        <p:txBody>
          <a:bodyPr>
            <a:normAutofit/>
          </a:bodyPr>
          <a:lstStyle/>
          <a:p>
            <a:r>
              <a:rPr lang="en-US" sz="2800" dirty="0"/>
              <a:t>To whom do we pray?</a:t>
            </a:r>
          </a:p>
          <a:p>
            <a:r>
              <a:rPr lang="en-US" sz="2800" dirty="0"/>
              <a:t>Do we worship past prophets, apostles or Joseph Smith?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08" y="2057400"/>
            <a:ext cx="5219700" cy="2733675"/>
          </a:xfrm>
          <a:prstGeom prst="rect">
            <a:avLst/>
          </a:prstGeom>
        </p:spPr>
      </p:pic>
    </p:spTree>
    <p:extLst>
      <p:ext uri="{BB962C8B-B14F-4D97-AF65-F5344CB8AC3E}">
        <p14:creationId xmlns:p14="http://schemas.microsoft.com/office/powerpoint/2010/main" val="34132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Are Mormons &amp; Catholics Similar In Beliefs About Saints/Angels?</a:t>
            </a:r>
          </a:p>
        </p:txBody>
      </p:sp>
      <p:sp>
        <p:nvSpPr>
          <p:cNvPr id="3" name="Content Placeholder 2"/>
          <p:cNvSpPr>
            <a:spLocks noGrp="1"/>
          </p:cNvSpPr>
          <p:nvPr>
            <p:ph idx="1"/>
          </p:nvPr>
        </p:nvSpPr>
        <p:spPr>
          <a:xfrm>
            <a:off x="406399" y="2275053"/>
            <a:ext cx="6673635" cy="3674986"/>
          </a:xfrm>
        </p:spPr>
        <p:txBody>
          <a:bodyPr>
            <a:normAutofit/>
          </a:bodyPr>
          <a:lstStyle/>
          <a:p>
            <a:r>
              <a:rPr lang="en-US" dirty="0"/>
              <a:t>Both religions acknowledge that God may sometimes work through deceased holy persons, now angels, in order to answer prayers or intervene on behalf of God’s children. These are worthy of veneration but not worship. According to both faiths, whatever that intervening being brings or does, it is only a manifestation of the Father’s power and will. It is never to be connected with the power or will of God’s angelic representative. (ldsmag.com/article-1-4082)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0035" y="2481115"/>
            <a:ext cx="3390489" cy="2915820"/>
          </a:xfrm>
          <a:prstGeom prst="rect">
            <a:avLst/>
          </a:prstGeom>
        </p:spPr>
      </p:pic>
    </p:spTree>
    <p:extLst>
      <p:ext uri="{BB962C8B-B14F-4D97-AF65-F5344CB8AC3E}">
        <p14:creationId xmlns:p14="http://schemas.microsoft.com/office/powerpoint/2010/main" val="314323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 YOU KNOW ABOUT </a:t>
            </a:r>
            <a:br>
              <a:rPr lang="en-US" dirty="0"/>
            </a:br>
            <a:r>
              <a:rPr lang="en-US" dirty="0"/>
              <a:t>ST. PATRICK?</a:t>
            </a:r>
          </a:p>
        </p:txBody>
      </p:sp>
      <p:sp>
        <p:nvSpPr>
          <p:cNvPr id="3" name="Content Placeholder 2"/>
          <p:cNvSpPr>
            <a:spLocks noGrp="1"/>
          </p:cNvSpPr>
          <p:nvPr>
            <p:ph idx="1"/>
          </p:nvPr>
        </p:nvSpPr>
        <p:spPr>
          <a:xfrm>
            <a:off x="1143000" y="2057400"/>
            <a:ext cx="5515377" cy="4038600"/>
          </a:xfrm>
        </p:spPr>
        <p:txBody>
          <a:bodyPr/>
          <a:lstStyle/>
          <a:p>
            <a:endParaRPr lang="en-US" dirty="0"/>
          </a:p>
          <a:p>
            <a:r>
              <a:rPr lang="en-US" sz="2800" dirty="0"/>
              <a:t>List Everything You Know</a:t>
            </a:r>
          </a:p>
          <a:p>
            <a:r>
              <a:rPr lang="en-US" sz="2800" dirty="0"/>
              <a:t>Compare Lists</a:t>
            </a:r>
          </a:p>
        </p:txBody>
      </p:sp>
      <p:pic>
        <p:nvPicPr>
          <p:cNvPr id="4" name="Picture 3"/>
          <p:cNvPicPr>
            <a:picLocks noChangeAspect="1"/>
          </p:cNvPicPr>
          <p:nvPr/>
        </p:nvPicPr>
        <p:blipFill>
          <a:blip r:embed="rId2"/>
          <a:stretch>
            <a:fillRect/>
          </a:stretch>
        </p:blipFill>
        <p:spPr>
          <a:xfrm>
            <a:off x="7574900" y="2307229"/>
            <a:ext cx="2698959" cy="3538941"/>
          </a:xfrm>
          <a:prstGeom prst="rect">
            <a:avLst/>
          </a:prstGeom>
        </p:spPr>
      </p:pic>
    </p:spTree>
    <p:extLst>
      <p:ext uri="{BB962C8B-B14F-4D97-AF65-F5344CB8AC3E}">
        <p14:creationId xmlns:p14="http://schemas.microsoft.com/office/powerpoint/2010/main" val="308058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  PATRICK FUN FACTS</a:t>
            </a:r>
          </a:p>
        </p:txBody>
      </p:sp>
      <p:sp>
        <p:nvSpPr>
          <p:cNvPr id="3" name="Content Placeholder 2"/>
          <p:cNvSpPr>
            <a:spLocks noGrp="1"/>
          </p:cNvSpPr>
          <p:nvPr>
            <p:ph idx="1"/>
          </p:nvPr>
        </p:nvSpPr>
        <p:spPr>
          <a:xfrm>
            <a:off x="1143000" y="1738648"/>
            <a:ext cx="9872871" cy="4357352"/>
          </a:xfrm>
        </p:spPr>
        <p:txBody>
          <a:bodyPr/>
          <a:lstStyle/>
          <a:p>
            <a:pPr marL="45720" indent="0">
              <a:buNone/>
            </a:pPr>
            <a:r>
              <a:rPr lang="en-US" dirty="0"/>
              <a:t>March 17th is when Patrick died.</a:t>
            </a:r>
          </a:p>
          <a:p>
            <a:pPr marL="45720" indent="0">
              <a:buNone/>
            </a:pPr>
            <a:r>
              <a:rPr lang="en-US" dirty="0"/>
              <a:t>St. Patrick wasn't Irish.</a:t>
            </a:r>
          </a:p>
          <a:p>
            <a:pPr marL="45720" indent="0">
              <a:buNone/>
            </a:pPr>
            <a:r>
              <a:rPr lang="en-US" dirty="0"/>
              <a:t>St. Patrick was a slave.</a:t>
            </a:r>
          </a:p>
          <a:p>
            <a:pPr marL="45720" indent="0">
              <a:buNone/>
            </a:pPr>
            <a:r>
              <a:rPr lang="en-US" dirty="0"/>
              <a:t>Legend says St. Patrick drove all the snakes from Ireland.</a:t>
            </a:r>
          </a:p>
          <a:p>
            <a:pPr marL="45720" indent="0">
              <a:buNone/>
            </a:pPr>
            <a:r>
              <a:rPr lang="en-US" dirty="0"/>
              <a:t>The original St. Patrick's  day color is blue not green.</a:t>
            </a:r>
          </a:p>
          <a:p>
            <a:pPr marL="45720" indent="0">
              <a:buNone/>
            </a:pPr>
            <a:r>
              <a:rPr lang="en-US" dirty="0"/>
              <a:t>The Shamrock is not the symbol of Ireland. </a:t>
            </a:r>
          </a:p>
          <a:p>
            <a:pPr marL="45720" indent="0">
              <a:buNone/>
            </a:pPr>
            <a:r>
              <a:rPr lang="en-US" dirty="0"/>
              <a:t>There are more Irish in the USA than Ireland.</a:t>
            </a:r>
          </a:p>
          <a:p>
            <a:pPr marL="45720" indent="0">
              <a:buNone/>
            </a:pPr>
            <a:r>
              <a:rPr lang="en-US" dirty="0"/>
              <a:t>St. Patrick's was a ‘dry’ holiday in Ireland until 1970.</a:t>
            </a:r>
          </a:p>
          <a:p>
            <a:pPr marL="45720" indent="0">
              <a:buNone/>
            </a:pPr>
            <a:r>
              <a:rPr lang="en-US" sz="1400" dirty="0"/>
              <a:t>http://www.catholic.org/news/saints/story.php?id=45045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671" y="1652574"/>
            <a:ext cx="3849710" cy="3849710"/>
          </a:xfrm>
          <a:prstGeom prst="rect">
            <a:avLst/>
          </a:prstGeom>
        </p:spPr>
      </p:pic>
    </p:spTree>
    <p:extLst>
      <p:ext uri="{BB962C8B-B14F-4D97-AF65-F5344CB8AC3E}">
        <p14:creationId xmlns:p14="http://schemas.microsoft.com/office/powerpoint/2010/main" val="228355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Who Was St. Patrick?</a:t>
            </a:r>
          </a:p>
        </p:txBody>
      </p:sp>
      <p:sp>
        <p:nvSpPr>
          <p:cNvPr id="3" name="Content Placeholder 2"/>
          <p:cNvSpPr>
            <a:spLocks noGrp="1"/>
          </p:cNvSpPr>
          <p:nvPr>
            <p:ph idx="1"/>
          </p:nvPr>
        </p:nvSpPr>
        <p:spPr>
          <a:xfrm>
            <a:off x="566670" y="1897058"/>
            <a:ext cx="6824730" cy="4038600"/>
          </a:xfrm>
        </p:spPr>
        <p:txBody>
          <a:bodyPr>
            <a:noAutofit/>
          </a:bodyPr>
          <a:lstStyle/>
          <a:p>
            <a:pPr marL="45720" indent="0">
              <a:buNone/>
            </a:pPr>
            <a:r>
              <a:rPr lang="en-US" sz="2400" dirty="0"/>
              <a:t>St. Patrick, the patron saint of Ireland, is one of Christianity’s most widely known figures. But his life remains somewhat of a mystery. Many of the stories traditionally associated with St. Patrick, including the famous account of his banishing all the snakes from Ireland, are false, the products of hundreds of years of exaggerated storytelling.</a:t>
            </a:r>
          </a:p>
          <a:p>
            <a:pPr marL="45720" indent="0">
              <a:buNone/>
            </a:pPr>
            <a:r>
              <a:rPr lang="en-US" sz="1600" dirty="0"/>
              <a:t>(https://www.history.com/topics/st-patricks-day/who-was-saint-Patrick)</a:t>
            </a:r>
          </a:p>
        </p:txBody>
      </p:sp>
      <p:pic>
        <p:nvPicPr>
          <p:cNvPr id="5" name="Picture 4"/>
          <p:cNvPicPr>
            <a:picLocks noChangeAspect="1"/>
          </p:cNvPicPr>
          <p:nvPr/>
        </p:nvPicPr>
        <p:blipFill>
          <a:blip r:embed="rId2"/>
          <a:stretch>
            <a:fillRect/>
          </a:stretch>
        </p:blipFill>
        <p:spPr>
          <a:xfrm>
            <a:off x="7549141" y="1965960"/>
            <a:ext cx="2698959" cy="3538941"/>
          </a:xfrm>
          <a:prstGeom prst="rect">
            <a:avLst/>
          </a:prstGeom>
        </p:spPr>
      </p:pic>
    </p:spTree>
    <p:extLst>
      <p:ext uri="{BB962C8B-B14F-4D97-AF65-F5344CB8AC3E}">
        <p14:creationId xmlns:p14="http://schemas.microsoft.com/office/powerpoint/2010/main" val="103355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 PATRICK</a:t>
            </a:r>
          </a:p>
        </p:txBody>
      </p:sp>
      <p:sp>
        <p:nvSpPr>
          <p:cNvPr id="5" name="Rectangle 4"/>
          <p:cNvSpPr/>
          <p:nvPr/>
        </p:nvSpPr>
        <p:spPr>
          <a:xfrm>
            <a:off x="4494728" y="1987210"/>
            <a:ext cx="7298240" cy="4770537"/>
          </a:xfrm>
          <a:prstGeom prst="rect">
            <a:avLst/>
          </a:prstGeom>
        </p:spPr>
        <p:txBody>
          <a:bodyPr wrap="square">
            <a:spAutoFit/>
          </a:bodyPr>
          <a:lstStyle/>
          <a:p>
            <a:r>
              <a:rPr lang="en-US" sz="2400" b="0" i="0" dirty="0">
                <a:solidFill>
                  <a:schemeClr val="accent1"/>
                </a:solidFill>
                <a:effectLst/>
                <a:latin typeface="Open Sans"/>
              </a:rPr>
              <a:t>It is known that St. Patrick was born in Britain to wealthy parents near the end of the fourth century. He is believed to have died on March 17, around 460 A.D. At the age of 16, Patrick was taken prisoner by a group of Irish raiders who were attacking his family’s estate. They transported him to Ireland where he spent six years in captivity. During this time, he worked as a shepherd, outdoors and away from people. Lonely and afraid, he turned to his religion for solace, becoming a devout Christian. </a:t>
            </a:r>
          </a:p>
          <a:p>
            <a:endParaRPr lang="en-US" sz="2400" dirty="0">
              <a:solidFill>
                <a:schemeClr val="accent1"/>
              </a:solidFill>
              <a:latin typeface="Open Sans"/>
            </a:endParaRPr>
          </a:p>
          <a:p>
            <a:r>
              <a:rPr lang="en-US" sz="1600" dirty="0">
                <a:solidFill>
                  <a:schemeClr val="accent1"/>
                </a:solidFill>
              </a:rPr>
              <a:t>(https://www.history.com/topics/st-patricks-day/who-was-saint-Patrick)</a:t>
            </a:r>
          </a:p>
          <a:p>
            <a:endParaRPr lang="en-US" sz="24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032" y="2094749"/>
            <a:ext cx="3915390" cy="2936543"/>
          </a:xfrm>
        </p:spPr>
      </p:pic>
    </p:spTree>
    <p:extLst>
      <p:ext uri="{BB962C8B-B14F-4D97-AF65-F5344CB8AC3E}">
        <p14:creationId xmlns:p14="http://schemas.microsoft.com/office/powerpoint/2010/main" val="145590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 PATRICK</a:t>
            </a:r>
          </a:p>
        </p:txBody>
      </p:sp>
      <p:sp>
        <p:nvSpPr>
          <p:cNvPr id="3" name="Content Placeholder 2"/>
          <p:cNvSpPr>
            <a:spLocks noGrp="1"/>
          </p:cNvSpPr>
          <p:nvPr>
            <p:ph idx="1"/>
          </p:nvPr>
        </p:nvSpPr>
        <p:spPr>
          <a:xfrm>
            <a:off x="381000" y="1746377"/>
            <a:ext cx="6844047" cy="4590923"/>
          </a:xfrm>
        </p:spPr>
        <p:txBody>
          <a:bodyPr>
            <a:normAutofit lnSpcReduction="10000"/>
          </a:bodyPr>
          <a:lstStyle/>
          <a:p>
            <a:pPr marL="45720" indent="0">
              <a:buNone/>
            </a:pPr>
            <a:r>
              <a:rPr lang="en-US" sz="2600" dirty="0"/>
              <a:t>After more than six years as a prisoner, Patrick escaped. According to his writing, a voice—which he believed to be God’s—spoke to him in a dream, telling him it was time to leave Ireland.</a:t>
            </a:r>
          </a:p>
          <a:p>
            <a:pPr marL="45720" indent="0">
              <a:buNone/>
            </a:pPr>
            <a:r>
              <a:rPr lang="en-US" sz="2600" dirty="0"/>
              <a:t>To do so, Patrick walked nearly 200 miles to the Irish coast and experienced a second revelation—an angel in a dream told him to return to Ireland as a missionary. Soon after, Patrick began religious training that lasted more than 15 years. After his ordination as a priest, he was sent to Ireland on a mission.</a:t>
            </a:r>
          </a:p>
          <a:p>
            <a:pPr marL="45720" indent="0">
              <a:buNone/>
            </a:pPr>
            <a:r>
              <a:rPr lang="en-US" sz="2000" dirty="0"/>
              <a:t>(https://www.history.com/topics/st-patricks-day/who-was-saint-Patrick)</a:t>
            </a:r>
          </a:p>
          <a:p>
            <a:endParaRPr lang="en-US" sz="2600" dirty="0"/>
          </a:p>
          <a:p>
            <a:endParaRPr lang="en-US" sz="2600"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3011" y="1746377"/>
            <a:ext cx="3691456" cy="4349623"/>
          </a:xfrm>
          <a:prstGeom prst="rect">
            <a:avLst/>
          </a:prstGeom>
        </p:spPr>
      </p:pic>
    </p:spTree>
    <p:extLst>
      <p:ext uri="{BB962C8B-B14F-4D97-AF65-F5344CB8AC3E}">
        <p14:creationId xmlns:p14="http://schemas.microsoft.com/office/powerpoint/2010/main" val="86846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 PATRICK</a:t>
            </a:r>
          </a:p>
        </p:txBody>
      </p:sp>
      <p:sp>
        <p:nvSpPr>
          <p:cNvPr id="3" name="Content Placeholder 2"/>
          <p:cNvSpPr>
            <a:spLocks noGrp="1"/>
          </p:cNvSpPr>
          <p:nvPr>
            <p:ph idx="1"/>
          </p:nvPr>
        </p:nvSpPr>
        <p:spPr>
          <a:xfrm>
            <a:off x="317500" y="1778000"/>
            <a:ext cx="8382000" cy="4318000"/>
          </a:xfrm>
        </p:spPr>
        <p:txBody>
          <a:bodyPr>
            <a:normAutofit/>
          </a:bodyPr>
          <a:lstStyle/>
          <a:p>
            <a:pPr marL="45720" indent="0">
              <a:buNone/>
            </a:pPr>
            <a:r>
              <a:rPr lang="en-US" sz="2400" dirty="0"/>
              <a:t>Familiar with the Irish language and culture, Patrick chose to incorporate traditional ritual into his lessons of Christianity. For instance, he used bonfires to celebrate Easter since the Irish were used to honoring their gods with fire. He also superimposed a sun, a powerful Irish symbol, onto the Christian cross to create what is now called a Celtic cross. </a:t>
            </a:r>
            <a:r>
              <a:rPr lang="en-US" sz="1800" dirty="0"/>
              <a:t>(https://www.history.com/topics/st-patricks-day/who-was-saint-Patrick)</a:t>
            </a:r>
          </a:p>
          <a:p>
            <a:pPr marL="45720" indent="0">
              <a:buNone/>
            </a:pP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5721" y="2315367"/>
            <a:ext cx="1710000" cy="3000000"/>
          </a:xfrm>
          <a:prstGeom prst="rect">
            <a:avLst/>
          </a:prstGeom>
        </p:spPr>
      </p:pic>
    </p:spTree>
    <p:extLst>
      <p:ext uri="{BB962C8B-B14F-4D97-AF65-F5344CB8AC3E}">
        <p14:creationId xmlns:p14="http://schemas.microsoft.com/office/powerpoint/2010/main" val="153562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 PATRICK</a:t>
            </a:r>
          </a:p>
        </p:txBody>
      </p:sp>
      <p:sp>
        <p:nvSpPr>
          <p:cNvPr id="3" name="Content Placeholder 2"/>
          <p:cNvSpPr>
            <a:spLocks noGrp="1"/>
          </p:cNvSpPr>
          <p:nvPr>
            <p:ph idx="1"/>
          </p:nvPr>
        </p:nvSpPr>
        <p:spPr>
          <a:xfrm>
            <a:off x="1143000" y="4893972"/>
            <a:ext cx="10344955" cy="1202028"/>
          </a:xfrm>
        </p:spPr>
        <p:txBody>
          <a:bodyPr>
            <a:normAutofit lnSpcReduction="10000"/>
          </a:bodyPr>
          <a:lstStyle/>
          <a:p>
            <a:r>
              <a:rPr lang="en-US" sz="2800" dirty="0"/>
              <a:t>St. Patrick often used shamrocks to explain the Holy Trinity and entire kingdoms were eventually converted to Christianity after hearing his message.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7915" y="1965960"/>
            <a:ext cx="2981832" cy="2657972"/>
          </a:xfrm>
          <a:prstGeom prst="rect">
            <a:avLst/>
          </a:prstGeom>
        </p:spPr>
      </p:pic>
    </p:spTree>
    <p:extLst>
      <p:ext uri="{BB962C8B-B14F-4D97-AF65-F5344CB8AC3E}">
        <p14:creationId xmlns:p14="http://schemas.microsoft.com/office/powerpoint/2010/main" val="42698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Catholics Define Saints?</a:t>
            </a:r>
          </a:p>
        </p:txBody>
      </p:sp>
      <p:sp>
        <p:nvSpPr>
          <p:cNvPr id="3" name="Content Placeholder 2"/>
          <p:cNvSpPr>
            <a:spLocks noGrp="1"/>
          </p:cNvSpPr>
          <p:nvPr>
            <p:ph idx="1"/>
          </p:nvPr>
        </p:nvSpPr>
        <p:spPr>
          <a:xfrm>
            <a:off x="355600" y="2057400"/>
            <a:ext cx="6184900" cy="4038600"/>
          </a:xfrm>
        </p:spPr>
        <p:txBody>
          <a:bodyPr>
            <a:normAutofit/>
          </a:bodyPr>
          <a:lstStyle/>
          <a:p>
            <a:pPr marL="45720" indent="0">
              <a:buNone/>
            </a:pPr>
            <a:r>
              <a:rPr lang="en-US" sz="2800" dirty="0"/>
              <a:t>The </a:t>
            </a:r>
            <a:r>
              <a:rPr lang="en-US" sz="2800" b="1" dirty="0"/>
              <a:t>Catholic</a:t>
            </a:r>
            <a:r>
              <a:rPr lang="en-US" sz="2800" dirty="0"/>
              <a:t> Church believes that </a:t>
            </a:r>
            <a:r>
              <a:rPr lang="en-US" sz="2800" b="1" dirty="0"/>
              <a:t>saints</a:t>
            </a:r>
            <a:r>
              <a:rPr lang="en-US" sz="2800" dirty="0"/>
              <a:t> are ordinary and typical human beings who made it into heaven, human beings who lived holy lives in obedience to God's will and are now in heaven for eternity.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002" y="1965960"/>
            <a:ext cx="3838575" cy="3838575"/>
          </a:xfrm>
          <a:prstGeom prst="rect">
            <a:avLst/>
          </a:prstGeom>
        </p:spPr>
      </p:pic>
    </p:spTree>
    <p:extLst>
      <p:ext uri="{BB962C8B-B14F-4D97-AF65-F5344CB8AC3E}">
        <p14:creationId xmlns:p14="http://schemas.microsoft.com/office/powerpoint/2010/main" val="378196726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154</TotalTime>
  <Words>752</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Corbel</vt:lpstr>
      <vt:lpstr>Open Sans</vt:lpstr>
      <vt:lpstr>Basis</vt:lpstr>
      <vt:lpstr>St. PatRick</vt:lpstr>
      <vt:lpstr>WHAT DO YOU KNOW ABOUT  ST. PATRICK?</vt:lpstr>
      <vt:lpstr>ST.  PATRICK FUN FACTS</vt:lpstr>
      <vt:lpstr>Who Was St. Patrick?</vt:lpstr>
      <vt:lpstr>ST. PATRICK</vt:lpstr>
      <vt:lpstr>ST. PATRICK</vt:lpstr>
      <vt:lpstr>ST. PATRICK</vt:lpstr>
      <vt:lpstr>ST. PATRICK</vt:lpstr>
      <vt:lpstr>How do Catholics Define Saints?</vt:lpstr>
      <vt:lpstr>How do Mormons Define Saints?</vt:lpstr>
      <vt:lpstr>Do Catholics &amp; Other Christians  Pray To Saints?</vt:lpstr>
      <vt:lpstr>NEW TESTAMENT SAINTS</vt:lpstr>
      <vt:lpstr>Do Mormons Pray to or Worship Saints?</vt:lpstr>
      <vt:lpstr>Are Mormons &amp; Catholics Similar In Beliefs About Saints/Angels?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Palmer</dc:creator>
  <cp:lastModifiedBy>Eric Richards</cp:lastModifiedBy>
  <cp:revision>34</cp:revision>
  <dcterms:created xsi:type="dcterms:W3CDTF">2018-03-13T22:07:05Z</dcterms:created>
  <dcterms:modified xsi:type="dcterms:W3CDTF">2018-03-14T19:58:18Z</dcterms:modified>
</cp:coreProperties>
</file>