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2"/>
  </p:notesMasterIdLst>
  <p:sldIdLst>
    <p:sldId id="888" r:id="rId2"/>
    <p:sldId id="679" r:id="rId3"/>
    <p:sldId id="616" r:id="rId4"/>
    <p:sldId id="607" r:id="rId5"/>
    <p:sldId id="608" r:id="rId6"/>
    <p:sldId id="609" r:id="rId7"/>
    <p:sldId id="955" r:id="rId8"/>
    <p:sldId id="956" r:id="rId9"/>
    <p:sldId id="680" r:id="rId10"/>
    <p:sldId id="970" r:id="rId11"/>
    <p:sldId id="922" r:id="rId12"/>
    <p:sldId id="468" r:id="rId13"/>
    <p:sldId id="962" r:id="rId14"/>
    <p:sldId id="963" r:id="rId15"/>
    <p:sldId id="968" r:id="rId16"/>
    <p:sldId id="621" r:id="rId17"/>
    <p:sldId id="945" r:id="rId18"/>
    <p:sldId id="912" r:id="rId19"/>
    <p:sldId id="946" r:id="rId20"/>
    <p:sldId id="923"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193" autoAdjust="0"/>
  </p:normalViewPr>
  <p:slideViewPr>
    <p:cSldViewPr snapToGrid="0">
      <p:cViewPr varScale="1">
        <p:scale>
          <a:sx n="58" d="100"/>
          <a:sy n="58" d="100"/>
        </p:scale>
        <p:origin x="888"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10/9/2017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 hate winters in Utah.  I don’t snow ski or snow board or ice skate.  Our first Christmas in Utah it was -26 degrees when we pulled out of our garage heading to San Diego.  I’ve been miserable each winter. I don’t like winter. I dread it each year.  Let’s say my boss offered me a three week all expenses paid vacation to Hawaii once the temperatures stayed below freezing for 10 consecutive days.  How would my attitude and demeanor about winter change with this offer from my employer?  I’d check the weather each day, hoping for cold so I could get my trip in.  My feelings about winter and the cold haven’t changed, but because of his promises, my attitude and approach have changed dramatically.  The Second Coming </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B7E8AB-FD3B-43CE-B0D0-D9B1137F3FBF}" type="slidenum">
              <a:rPr lang="en-US" altLang="en-US" smtClean="0"/>
              <a:pPr/>
              <a:t>18</a:t>
            </a:fld>
            <a:endParaRPr lang="en-US" altLang="en-US"/>
          </a:p>
        </p:txBody>
      </p:sp>
    </p:spTree>
    <p:extLst>
      <p:ext uri="{BB962C8B-B14F-4D97-AF65-F5344CB8AC3E}">
        <p14:creationId xmlns:p14="http://schemas.microsoft.com/office/powerpoint/2010/main" val="83292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B7E8AB-FD3B-43CE-B0D0-D9B1137F3FBF}" type="slidenum">
              <a:rPr lang="en-US" altLang="en-US" smtClean="0"/>
              <a:pPr/>
              <a:t>19</a:t>
            </a:fld>
            <a:endParaRPr lang="en-US" altLang="en-US"/>
          </a:p>
        </p:txBody>
      </p:sp>
    </p:spTree>
    <p:extLst>
      <p:ext uri="{BB962C8B-B14F-4D97-AF65-F5344CB8AC3E}">
        <p14:creationId xmlns:p14="http://schemas.microsoft.com/office/powerpoint/2010/main" val="4081878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file:///C:\Users\Brotherichards\OneDrive%20-%20LDS%20Church\Large%20Files\Be%20100%20Percent%20Responsible%20-%20Elder%20Lynn%20G.%20Robbins.mp4" TargetMode="External"/><Relationship Id="rId1" Type="http://schemas.openxmlformats.org/officeDocument/2006/relationships/video" Target="NULL" TargetMode="External"/><Relationship Id="rId5" Type="http://schemas.openxmlformats.org/officeDocument/2006/relationships/image" Target="../media/image11.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5"/>
          <p:cNvSpPr txBox="1">
            <a:spLocks noChangeArrowheads="1"/>
          </p:cNvSpPr>
          <p:nvPr/>
        </p:nvSpPr>
        <p:spPr bwMode="auto">
          <a:xfrm>
            <a:off x="911225" y="3949700"/>
            <a:ext cx="72945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4800">
                <a:latin typeface="Papyrus" panose="03070502060502030205" pitchFamily="66" charset="0"/>
              </a:rPr>
              <a:t>The Book of Revelation:</a:t>
            </a:r>
          </a:p>
          <a:p>
            <a:pPr algn="ctr" eaLnBrk="1" hangingPunct="1">
              <a:lnSpc>
                <a:spcPct val="100000"/>
              </a:lnSpc>
              <a:spcBef>
                <a:spcPct val="0"/>
              </a:spcBef>
              <a:buFontTx/>
              <a:buNone/>
            </a:pPr>
            <a:r>
              <a:rPr lang="en-US" altLang="en-US" sz="6000" b="1">
                <a:latin typeface="Matura MT Script Capitals" panose="03020802060602070202" pitchFamily="66" charset="0"/>
              </a:rPr>
              <a:t>Preparing for </a:t>
            </a:r>
          </a:p>
          <a:p>
            <a:pPr algn="ctr" eaLnBrk="1" hangingPunct="1">
              <a:lnSpc>
                <a:spcPct val="100000"/>
              </a:lnSpc>
              <a:spcBef>
                <a:spcPct val="0"/>
              </a:spcBef>
              <a:buFontTx/>
              <a:buNone/>
            </a:pPr>
            <a:r>
              <a:rPr lang="en-US" altLang="en-US" sz="6000" b="1">
                <a:latin typeface="Matura MT Script Capitals" panose="03020802060602070202" pitchFamily="66" charset="0"/>
              </a:rPr>
              <a:t>The Second Coming</a:t>
            </a:r>
          </a:p>
        </p:txBody>
      </p:sp>
      <p:pic>
        <p:nvPicPr>
          <p:cNvPr id="187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C449D3DE-E5D7-4124-9294-8EBB38B21389}"/>
              </a:ext>
            </a:extLst>
          </p:cNvPr>
          <p:cNvSpPr/>
          <p:nvPr/>
        </p:nvSpPr>
        <p:spPr>
          <a:xfrm>
            <a:off x="2641600" y="452583"/>
            <a:ext cx="803564" cy="609600"/>
          </a:xfrm>
          <a:prstGeom prst="ellipse">
            <a:avLst/>
          </a:prstGeom>
          <a:solidFill>
            <a:srgbClr val="3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4262A"/>
              </a:solidFill>
            </a:endParaRPr>
          </a:p>
        </p:txBody>
      </p:sp>
    </p:spTree>
    <p:extLst>
      <p:ext uri="{BB962C8B-B14F-4D97-AF65-F5344CB8AC3E}">
        <p14:creationId xmlns:p14="http://schemas.microsoft.com/office/powerpoint/2010/main" val="2858149680"/>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490114"/>
            <a:ext cx="8450261" cy="1325563"/>
          </a:xfrm>
        </p:spPr>
        <p:txBody>
          <a:bodyPr>
            <a:normAutofit/>
          </a:bodyPr>
          <a:lstStyle/>
          <a:p>
            <a:pPr eaLnBrk="1" fontAlgn="auto" hangingPunct="1">
              <a:spcAft>
                <a:spcPts val="0"/>
              </a:spcAft>
              <a:defRPr/>
            </a:pPr>
            <a:r>
              <a:rPr lang="en-US" altLang="en-US" dirty="0"/>
              <a:t>LIST Scriptural Instruments</a:t>
            </a:r>
          </a:p>
        </p:txBody>
      </p:sp>
      <p:sp>
        <p:nvSpPr>
          <p:cNvPr id="12291" name="Rectangle 3"/>
          <p:cNvSpPr>
            <a:spLocks noGrp="1" noChangeArrowheads="1"/>
          </p:cNvSpPr>
          <p:nvPr>
            <p:ph idx="1"/>
          </p:nvPr>
        </p:nvSpPr>
        <p:spPr>
          <a:xfrm>
            <a:off x="287311" y="1935163"/>
            <a:ext cx="8561439" cy="5029200"/>
          </a:xfrm>
        </p:spPr>
        <p:txBody>
          <a:bodyPr>
            <a:normAutofit/>
          </a:bodyPr>
          <a:lstStyle/>
          <a:p>
            <a:pPr marL="0" indent="0" algn="ctr">
              <a:buNone/>
            </a:pPr>
            <a:r>
              <a:rPr lang="en-US" sz="3200" b="1" dirty="0">
                <a:effectLst/>
                <a:latin typeface="+mj-lt"/>
              </a:rPr>
              <a:t>The Trumpet</a:t>
            </a:r>
          </a:p>
          <a:p>
            <a:r>
              <a:rPr lang="en-US" dirty="0">
                <a:effectLst/>
                <a:latin typeface="+mj-lt"/>
              </a:rPr>
              <a:t>War</a:t>
            </a:r>
          </a:p>
          <a:p>
            <a:r>
              <a:rPr lang="en-US" dirty="0">
                <a:effectLst/>
                <a:latin typeface="+mj-lt"/>
              </a:rPr>
              <a:t>Assemble (Numbers 10:1-10) </a:t>
            </a:r>
          </a:p>
          <a:p>
            <a:r>
              <a:rPr lang="en-US" dirty="0">
                <a:effectLst/>
                <a:latin typeface="+mj-lt"/>
              </a:rPr>
              <a:t>Feast of Trumpets (Leviticus 23:24; Numbers 29:1) celebrating Joseph’s release from prison in Egypt </a:t>
            </a:r>
          </a:p>
          <a:p>
            <a:r>
              <a:rPr lang="en-US" dirty="0">
                <a:effectLst/>
                <a:latin typeface="+mj-lt"/>
              </a:rPr>
              <a:t>Walls of Jericho (Joshua 6:4-20).</a:t>
            </a:r>
          </a:p>
          <a:p>
            <a:r>
              <a:rPr lang="en-US" dirty="0">
                <a:effectLst/>
                <a:latin typeface="+mj-lt"/>
              </a:rPr>
              <a:t>Second Coming (Joel 2:1; Zechariah 9:14-16)</a:t>
            </a:r>
          </a:p>
          <a:p>
            <a:r>
              <a:rPr lang="en-US" dirty="0">
                <a:effectLst/>
                <a:latin typeface="+mj-lt"/>
              </a:rPr>
              <a:t>The resurrection from the dead (I Corinthians 15:52; I Thessalonians 4:16). </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0753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22" dur="5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7" dur="500"/>
                                        <p:tgtEl>
                                          <p:spTgt spid="12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32" dur="500"/>
                                        <p:tgtEl>
                                          <p:spTgt spid="122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37"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0"/>
            <a:ext cx="9144000" cy="1325563"/>
          </a:xfrm>
        </p:spPr>
        <p:txBody>
          <a:bodyPr>
            <a:normAutofit/>
          </a:bodyPr>
          <a:lstStyle/>
          <a:p>
            <a:pPr eaLnBrk="1" fontAlgn="auto" hangingPunct="1">
              <a:spcAft>
                <a:spcPts val="0"/>
              </a:spcAft>
              <a:defRPr/>
            </a:pPr>
            <a:r>
              <a:rPr lang="en-US" sz="3600" dirty="0"/>
              <a:t>Trumpets</a:t>
            </a:r>
            <a:br>
              <a:rPr lang="en-US" sz="3600" dirty="0"/>
            </a:br>
            <a:r>
              <a:rPr lang="en-US" sz="3600" dirty="0"/>
              <a:t>R</a:t>
            </a:r>
            <a:r>
              <a:rPr lang="en-US" altLang="en-US" sz="3600" dirty="0"/>
              <a:t>evelation 8:2-12; 9:1-2, 13-16</a:t>
            </a:r>
            <a:endParaRPr lang="en-US" altLang="en-US" dirty="0"/>
          </a:p>
        </p:txBody>
      </p:sp>
      <p:sp>
        <p:nvSpPr>
          <p:cNvPr id="51203" name="Rectangle 3"/>
          <p:cNvSpPr>
            <a:spLocks noGrp="1" noChangeArrowheads="1"/>
          </p:cNvSpPr>
          <p:nvPr>
            <p:ph idx="1"/>
          </p:nvPr>
        </p:nvSpPr>
        <p:spPr>
          <a:xfrm>
            <a:off x="263793" y="1325563"/>
            <a:ext cx="8880207" cy="5036405"/>
          </a:xfrm>
        </p:spPr>
        <p:txBody>
          <a:bodyPr anchor="ctr">
            <a:normAutofit fontScale="92500" lnSpcReduction="20000"/>
          </a:bodyPr>
          <a:lstStyle/>
          <a:p>
            <a:pPr marL="457200" indent="-457200" eaLnBrk="1" fontAlgn="auto" hangingPunct="1">
              <a:spcAft>
                <a:spcPts val="0"/>
              </a:spcAft>
              <a:buFont typeface="Wingdings" panose="05000000000000000000" pitchFamily="2" charset="2"/>
              <a:buAutoNum type="arabicParenBoth"/>
              <a:defRPr/>
            </a:pPr>
            <a:r>
              <a:rPr lang="en-US" sz="2400" dirty="0">
                <a:latin typeface="+mj-lt"/>
              </a:rPr>
              <a:t>Hail and fire mingled with blood, destroying plants (</a:t>
            </a:r>
            <a:r>
              <a:rPr lang="en-US" dirty="0">
                <a:effectLst/>
                <a:latin typeface="+mj-lt"/>
              </a:rPr>
              <a:t>Revelation 8:7)</a:t>
            </a:r>
            <a:endParaRPr lang="en-US" sz="2400" dirty="0">
              <a:latin typeface="+mj-lt"/>
            </a:endParaRPr>
          </a:p>
          <a:p>
            <a:pPr marL="457200" indent="-457200" eaLnBrk="1" fontAlgn="auto" hangingPunct="1">
              <a:spcAft>
                <a:spcPts val="0"/>
              </a:spcAft>
              <a:buFont typeface="Wingdings" panose="05000000000000000000" pitchFamily="2" charset="2"/>
              <a:buAutoNum type="arabicParenBoth"/>
              <a:defRPr/>
            </a:pPr>
            <a:r>
              <a:rPr lang="en-US" sz="2400" dirty="0">
                <a:latin typeface="+mj-lt"/>
              </a:rPr>
              <a:t>A great burning mountain (volcanos?) is cast into the sea (</a:t>
            </a:r>
            <a:r>
              <a:rPr lang="en-US" dirty="0">
                <a:effectLst/>
                <a:latin typeface="+mj-lt"/>
              </a:rPr>
              <a:t>Revelation 8:8-9)</a:t>
            </a:r>
            <a:endParaRPr lang="en-US" sz="2400" dirty="0">
              <a:latin typeface="+mj-lt"/>
            </a:endParaRPr>
          </a:p>
          <a:p>
            <a:pPr marL="457200" indent="-457200" eaLnBrk="1" fontAlgn="auto" hangingPunct="1">
              <a:spcAft>
                <a:spcPts val="0"/>
              </a:spcAft>
              <a:buFont typeface="Wingdings" panose="05000000000000000000" pitchFamily="2" charset="2"/>
              <a:buAutoNum type="arabicParenBoth"/>
              <a:defRPr/>
            </a:pPr>
            <a:r>
              <a:rPr lang="en-US" sz="2400" dirty="0">
                <a:latin typeface="+mj-lt"/>
              </a:rPr>
              <a:t>1/3 of fresh water (</a:t>
            </a:r>
            <a:r>
              <a:rPr lang="en-US" dirty="0">
                <a:effectLst/>
                <a:latin typeface="+mj-lt"/>
              </a:rPr>
              <a:t>Revelation 8: 10-11)</a:t>
            </a:r>
          </a:p>
          <a:p>
            <a:pPr marL="914400" lvl="1" indent="-457200" eaLnBrk="1" fontAlgn="auto" hangingPunct="1">
              <a:spcAft>
                <a:spcPts val="0"/>
              </a:spcAft>
              <a:buFont typeface="Wingdings" panose="05000000000000000000" pitchFamily="2" charset="2"/>
              <a:buAutoNum type="arabicParenBoth"/>
              <a:defRPr/>
            </a:pPr>
            <a:r>
              <a:rPr lang="en-US" sz="2200" dirty="0">
                <a:latin typeface="+mj-lt"/>
              </a:rPr>
              <a:t>WORMWOOD: Bitter herb</a:t>
            </a:r>
          </a:p>
          <a:p>
            <a:pPr marL="457200" indent="-457200" eaLnBrk="1" fontAlgn="auto" hangingPunct="1">
              <a:spcAft>
                <a:spcPts val="0"/>
              </a:spcAft>
              <a:buFont typeface="Wingdings" panose="05000000000000000000" pitchFamily="2" charset="2"/>
              <a:buAutoNum type="arabicParenBoth"/>
              <a:defRPr/>
            </a:pPr>
            <a:r>
              <a:rPr lang="en-US" sz="2400" dirty="0">
                <a:latin typeface="+mj-lt"/>
              </a:rPr>
              <a:t>1/3 of heavenly bodies turn dark (</a:t>
            </a:r>
            <a:r>
              <a:rPr lang="en-US" dirty="0">
                <a:effectLst/>
                <a:latin typeface="+mj-lt"/>
              </a:rPr>
              <a:t>Revelation 8:12)</a:t>
            </a:r>
            <a:endParaRPr lang="en-US" sz="2400" dirty="0">
              <a:latin typeface="+mj-lt"/>
            </a:endParaRPr>
          </a:p>
          <a:p>
            <a:pPr marL="457200" indent="-457200" eaLnBrk="1" fontAlgn="auto" hangingPunct="1">
              <a:spcAft>
                <a:spcPts val="0"/>
              </a:spcAft>
              <a:buFont typeface="Wingdings" panose="05000000000000000000" pitchFamily="2" charset="2"/>
              <a:buAutoNum type="arabicParenBoth"/>
              <a:defRPr/>
            </a:pPr>
            <a:r>
              <a:rPr lang="en-US" sz="2400" dirty="0">
                <a:latin typeface="+mj-lt"/>
              </a:rPr>
              <a:t>5-month battle (</a:t>
            </a:r>
            <a:r>
              <a:rPr lang="en-US" dirty="0">
                <a:effectLst/>
                <a:latin typeface="+mj-lt"/>
              </a:rPr>
              <a:t>Revelation 9:1-2)</a:t>
            </a:r>
            <a:endParaRPr lang="en-US" sz="2400" dirty="0">
              <a:latin typeface="+mj-lt"/>
            </a:endParaRPr>
          </a:p>
          <a:p>
            <a:pPr marL="457200" indent="-457200" eaLnBrk="1" fontAlgn="auto" hangingPunct="1">
              <a:spcAft>
                <a:spcPts val="0"/>
              </a:spcAft>
              <a:buFont typeface="Wingdings" panose="05000000000000000000" pitchFamily="2" charset="2"/>
              <a:buAutoNum type="arabicParenBoth"/>
              <a:defRPr/>
            </a:pPr>
            <a:r>
              <a:rPr lang="en-US" sz="2400" dirty="0">
                <a:latin typeface="+mj-lt"/>
              </a:rPr>
              <a:t>13-month war [Armageddon] </a:t>
            </a:r>
            <a:r>
              <a:rPr lang="en-US" dirty="0">
                <a:latin typeface="+mj-lt"/>
              </a:rPr>
              <a:t>(Revelation 9:13-16)</a:t>
            </a:r>
          </a:p>
          <a:p>
            <a:pPr eaLnBrk="1" fontAlgn="auto" hangingPunct="1">
              <a:spcAft>
                <a:spcPts val="0"/>
              </a:spcAft>
              <a:buFont typeface="Wingdings" panose="05000000000000000000" pitchFamily="2" charset="2"/>
              <a:buChar char="ü"/>
              <a:defRPr/>
            </a:pPr>
            <a:r>
              <a:rPr lang="en-US" altLang="en-US" sz="2400" dirty="0">
                <a:latin typeface="+mj-lt"/>
              </a:rPr>
              <a:t>D&amp;C 77:12 </a:t>
            </a:r>
          </a:p>
          <a:p>
            <a:pPr eaLnBrk="1" fontAlgn="auto" hangingPunct="1">
              <a:spcAft>
                <a:spcPts val="0"/>
              </a:spcAft>
              <a:buFont typeface="Wingdings" panose="05000000000000000000" pitchFamily="2" charset="2"/>
              <a:buChar char="ü"/>
              <a:defRPr/>
            </a:pPr>
            <a:r>
              <a:rPr lang="en-US" altLang="en-US" sz="2400" dirty="0">
                <a:latin typeface="+mj-lt"/>
              </a:rPr>
              <a:t>D&amp;C 88:88-89</a:t>
            </a:r>
          </a:p>
          <a:p>
            <a:pPr marL="0" indent="0" eaLnBrk="1" fontAlgn="auto" hangingPunct="1">
              <a:spcAft>
                <a:spcPts val="0"/>
              </a:spcAft>
              <a:buNone/>
              <a:defRPr/>
            </a:pPr>
            <a:endParaRPr lang="en-US" sz="2400" dirty="0">
              <a:latin typeface="+mj-lt"/>
            </a:endParaRPr>
          </a:p>
        </p:txBody>
      </p:sp>
      <p:pic>
        <p:nvPicPr>
          <p:cNvPr id="7"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6" name="Picture 2" descr="C:\Users\Keith Greer\AppData\Local\Microsoft\Windows\Temporary Internet Files\Content.IE5\6148F6GM\MP900289688[1].jpg">
            <a:extLst>
              <a:ext uri="{FF2B5EF4-FFF2-40B4-BE49-F238E27FC236}">
                <a16:creationId xmlns:a16="http://schemas.microsoft.com/office/drawing/2014/main" id="{0DE46BED-24AE-4116-B6C8-842E5721A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861632" y="6066060"/>
            <a:ext cx="525814" cy="7847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Keith Greer\AppData\Local\Microsoft\Windows\Temporary Internet Files\Content.IE5\6148F6GM\MP900289688[1].jpg">
            <a:extLst>
              <a:ext uri="{FF2B5EF4-FFF2-40B4-BE49-F238E27FC236}">
                <a16:creationId xmlns:a16="http://schemas.microsoft.com/office/drawing/2014/main" id="{DF040E3F-0F0D-40B5-A4CD-187DA3CEC9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584978" y="6066059"/>
            <a:ext cx="525815" cy="7847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Keith Greer\AppData\Local\Microsoft\Windows\Temporary Internet Files\Content.IE5\6148F6GM\MP900289688[1].jpg">
            <a:extLst>
              <a:ext uri="{FF2B5EF4-FFF2-40B4-BE49-F238E27FC236}">
                <a16:creationId xmlns:a16="http://schemas.microsoft.com/office/drawing/2014/main" id="{E0F89900-BCAC-4C2D-9D50-C7A10C6C04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326314" y="6066062"/>
            <a:ext cx="525813" cy="7847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Keith Greer\AppData\Local\Microsoft\Windows\Temporary Internet Files\Content.IE5\6148F6GM\MP900289688[1].jpg">
            <a:extLst>
              <a:ext uri="{FF2B5EF4-FFF2-40B4-BE49-F238E27FC236}">
                <a16:creationId xmlns:a16="http://schemas.microsoft.com/office/drawing/2014/main" id="{A4277841-C204-497E-AB86-655E906C87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866892" y="5535287"/>
            <a:ext cx="525814" cy="7847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eith Greer\AppData\Local\Microsoft\Windows\Temporary Internet Files\Content.IE5\6148F6GM\MP900289688[1].jpg">
            <a:extLst>
              <a:ext uri="{FF2B5EF4-FFF2-40B4-BE49-F238E27FC236}">
                <a16:creationId xmlns:a16="http://schemas.microsoft.com/office/drawing/2014/main" id="{0068430F-C1B8-4504-AF6C-60CB7BDCF7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590238" y="5535286"/>
            <a:ext cx="525815" cy="7847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eith Greer\AppData\Local\Microsoft\Windows\Temporary Internet Files\Content.IE5\6148F6GM\MP900289688[1].jpg">
            <a:extLst>
              <a:ext uri="{FF2B5EF4-FFF2-40B4-BE49-F238E27FC236}">
                <a16:creationId xmlns:a16="http://schemas.microsoft.com/office/drawing/2014/main" id="{0D8FD377-AD24-4F3A-8CA2-908FDF860C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331574" y="5535289"/>
            <a:ext cx="525813" cy="78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555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1000">
                                          <p:stCondLst>
                                            <p:cond delay="0"/>
                                          </p:stCondLst>
                                        </p:cTn>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fade">
                                      <p:cBhvr>
                                        <p:cTn id="12" dur="1000">
                                          <p:stCondLst>
                                            <p:cond delay="0"/>
                                          </p:stCondLst>
                                        </p:cTn>
                                        <p:tgtEl>
                                          <p:spTgt spid="51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fade">
                                      <p:cBhvr>
                                        <p:cTn id="17" dur="1000">
                                          <p:stCondLst>
                                            <p:cond delay="0"/>
                                          </p:stCondLst>
                                        </p:cTn>
                                        <p:tgtEl>
                                          <p:spTgt spid="5120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1203">
                                            <p:txEl>
                                              <p:pRg st="3" end="3"/>
                                            </p:txEl>
                                          </p:spTgt>
                                        </p:tgtEl>
                                        <p:attrNameLst>
                                          <p:attrName>style.visibility</p:attrName>
                                        </p:attrNameLst>
                                      </p:cBhvr>
                                      <p:to>
                                        <p:strVal val="visible"/>
                                      </p:to>
                                    </p:set>
                                    <p:animEffect transition="in" filter="fade">
                                      <p:cBhvr>
                                        <p:cTn id="20" dur="1000">
                                          <p:stCondLst>
                                            <p:cond delay="0"/>
                                          </p:stCondLst>
                                        </p:cTn>
                                        <p:tgtEl>
                                          <p:spTgt spid="5120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203">
                                            <p:txEl>
                                              <p:pRg st="4" end="4"/>
                                            </p:txEl>
                                          </p:spTgt>
                                        </p:tgtEl>
                                        <p:attrNameLst>
                                          <p:attrName>style.visibility</p:attrName>
                                        </p:attrNameLst>
                                      </p:cBhvr>
                                      <p:to>
                                        <p:strVal val="visible"/>
                                      </p:to>
                                    </p:set>
                                    <p:animEffect transition="in" filter="fade">
                                      <p:cBhvr>
                                        <p:cTn id="25" dur="1000">
                                          <p:stCondLst>
                                            <p:cond delay="0"/>
                                          </p:stCondLst>
                                        </p:cTn>
                                        <p:tgtEl>
                                          <p:spTgt spid="5120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1203">
                                            <p:txEl>
                                              <p:pRg st="5" end="5"/>
                                            </p:txEl>
                                          </p:spTgt>
                                        </p:tgtEl>
                                        <p:attrNameLst>
                                          <p:attrName>style.visibility</p:attrName>
                                        </p:attrNameLst>
                                      </p:cBhvr>
                                      <p:to>
                                        <p:strVal val="visible"/>
                                      </p:to>
                                    </p:set>
                                    <p:animEffect transition="in" filter="fade">
                                      <p:cBhvr>
                                        <p:cTn id="30" dur="1000">
                                          <p:stCondLst>
                                            <p:cond delay="0"/>
                                          </p:stCondLst>
                                        </p:cTn>
                                        <p:tgtEl>
                                          <p:spTgt spid="5120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1203">
                                            <p:txEl>
                                              <p:pRg st="6" end="6"/>
                                            </p:txEl>
                                          </p:spTgt>
                                        </p:tgtEl>
                                        <p:attrNameLst>
                                          <p:attrName>style.visibility</p:attrName>
                                        </p:attrNameLst>
                                      </p:cBhvr>
                                      <p:to>
                                        <p:strVal val="visible"/>
                                      </p:to>
                                    </p:set>
                                    <p:animEffect transition="in" filter="fade">
                                      <p:cBhvr>
                                        <p:cTn id="35" dur="1000">
                                          <p:stCondLst>
                                            <p:cond delay="0"/>
                                          </p:stCondLst>
                                        </p:cTn>
                                        <p:tgtEl>
                                          <p:spTgt spid="5120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1203">
                                            <p:txEl>
                                              <p:pRg st="7" end="7"/>
                                            </p:txEl>
                                          </p:spTgt>
                                        </p:tgtEl>
                                        <p:attrNameLst>
                                          <p:attrName>style.visibility</p:attrName>
                                        </p:attrNameLst>
                                      </p:cBhvr>
                                      <p:to>
                                        <p:strVal val="visible"/>
                                      </p:to>
                                    </p:set>
                                    <p:animEffect transition="in" filter="fade">
                                      <p:cBhvr>
                                        <p:cTn id="40" dur="1000">
                                          <p:stCondLst>
                                            <p:cond delay="0"/>
                                          </p:stCondLst>
                                        </p:cTn>
                                        <p:tgtEl>
                                          <p:spTgt spid="5120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1203">
                                            <p:txEl>
                                              <p:pRg st="8" end="8"/>
                                            </p:txEl>
                                          </p:spTgt>
                                        </p:tgtEl>
                                        <p:attrNameLst>
                                          <p:attrName>style.visibility</p:attrName>
                                        </p:attrNameLst>
                                      </p:cBhvr>
                                      <p:to>
                                        <p:strVal val="visible"/>
                                      </p:to>
                                    </p:set>
                                    <p:animEffect transition="in" filter="fade">
                                      <p:cBhvr>
                                        <p:cTn id="45" dur="1000">
                                          <p:stCondLst>
                                            <p:cond delay="0"/>
                                          </p:stCondLst>
                                        </p:cTn>
                                        <p:tgtEl>
                                          <p:spTgt spid="51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42043"/>
            <a:ext cx="7764463" cy="1325563"/>
          </a:xfrm>
        </p:spPr>
        <p:txBody>
          <a:bodyPr/>
          <a:lstStyle/>
          <a:p>
            <a:pPr eaLnBrk="1" fontAlgn="auto" hangingPunct="1">
              <a:spcAft>
                <a:spcPts val="0"/>
              </a:spcAft>
              <a:defRPr/>
            </a:pPr>
            <a:r>
              <a:rPr lang="en-US" altLang="en-US" dirty="0"/>
              <a:t>The Sixth Seal</a:t>
            </a:r>
          </a:p>
        </p:txBody>
      </p:sp>
      <p:sp>
        <p:nvSpPr>
          <p:cNvPr id="109571" name="Rectangle 3"/>
          <p:cNvSpPr>
            <a:spLocks noGrp="1" noChangeArrowheads="1"/>
          </p:cNvSpPr>
          <p:nvPr>
            <p:ph idx="1"/>
          </p:nvPr>
        </p:nvSpPr>
        <p:spPr>
          <a:xfrm>
            <a:off x="1752600" y="956443"/>
            <a:ext cx="7391400" cy="5029200"/>
          </a:xfrm>
        </p:spPr>
        <p:txBody>
          <a:bodyPr>
            <a:normAutofit fontScale="92500" lnSpcReduction="10000"/>
          </a:bodyPr>
          <a:lstStyle/>
          <a:p>
            <a:pPr eaLnBrk="1" fontAlgn="auto" hangingPunct="1">
              <a:spcAft>
                <a:spcPts val="0"/>
              </a:spcAft>
              <a:buFont typeface="Wingdings" panose="05000000000000000000" pitchFamily="2" charset="2"/>
              <a:buNone/>
              <a:defRPr/>
            </a:pPr>
            <a:r>
              <a:rPr lang="en-US" altLang="en-US" sz="2400" dirty="0">
                <a:latin typeface="+mj-lt"/>
              </a:rPr>
              <a:t>	“When the testimony of the Elders ceases, the Lord will say to them, "Come home; I will now preach my own sermons to the nations of the earth." All you know the sermon that will be preached with fire and sword, tempests, earthquakes, hail, rain, thunders and </a:t>
            </a:r>
            <a:r>
              <a:rPr lang="en-US" altLang="en-US" sz="2400" dirty="0" err="1">
                <a:latin typeface="+mj-lt"/>
              </a:rPr>
              <a:t>lightnings</a:t>
            </a:r>
            <a:r>
              <a:rPr lang="en-US" altLang="en-US" sz="2400" dirty="0">
                <a:latin typeface="+mj-lt"/>
              </a:rPr>
              <a:t> and fearful destruction. </a:t>
            </a:r>
            <a:r>
              <a:rPr lang="en-US" altLang="en-US" sz="2400" b="1" dirty="0">
                <a:latin typeface="+mj-lt"/>
              </a:rPr>
              <a:t>You will hear of magnificent cities, now idolized by the people, sinking in the earth,.  The sea will heave itself beyond its bounds, engulfing mighty cities.</a:t>
            </a:r>
            <a:r>
              <a:rPr lang="en-US" altLang="en-US" sz="2400" dirty="0">
                <a:latin typeface="+mj-lt"/>
              </a:rPr>
              <a:t> Famine will spread over the nations, and nation will rise up against nation, kingdom against kingdom, and states against states”  </a:t>
            </a:r>
            <a:r>
              <a:rPr lang="en-US" altLang="en-US" sz="1700" dirty="0">
                <a:latin typeface="+mj-lt"/>
              </a:rPr>
              <a:t>(Brigham Young, Journal of Discourses 8:123).</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128005" name="Picture 2" descr="Brigham Yo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 y="1238224"/>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64779" y="175418"/>
            <a:ext cx="7764463" cy="1325563"/>
          </a:xfrm>
        </p:spPr>
        <p:txBody>
          <a:bodyPr>
            <a:normAutofit/>
          </a:bodyPr>
          <a:lstStyle/>
          <a:p>
            <a:pPr eaLnBrk="1" fontAlgn="auto" hangingPunct="1">
              <a:spcAft>
                <a:spcPts val="0"/>
              </a:spcAft>
              <a:defRPr/>
            </a:pPr>
            <a:r>
              <a:rPr lang="en-US" altLang="en-US" dirty="0"/>
              <a:t>What to avoid </a:t>
            </a:r>
            <a:br>
              <a:rPr lang="en-US" altLang="en-US" dirty="0"/>
            </a:br>
            <a:r>
              <a:rPr lang="en-US" altLang="en-US" dirty="0"/>
              <a:t>to AVOID THE DESTRUCTION</a:t>
            </a:r>
          </a:p>
        </p:txBody>
      </p:sp>
      <p:sp>
        <p:nvSpPr>
          <p:cNvPr id="109571" name="Rectangle 3"/>
          <p:cNvSpPr>
            <a:spLocks noGrp="1" noChangeArrowheads="1"/>
          </p:cNvSpPr>
          <p:nvPr>
            <p:ph idx="1"/>
          </p:nvPr>
        </p:nvSpPr>
        <p:spPr>
          <a:xfrm>
            <a:off x="420415" y="1366345"/>
            <a:ext cx="8502868" cy="5192110"/>
          </a:xfrm>
        </p:spPr>
        <p:txBody>
          <a:bodyPr>
            <a:noAutofit/>
          </a:bodyPr>
          <a:lstStyle/>
          <a:p>
            <a:pPr marL="0" lvl="0" indent="0">
              <a:buNone/>
            </a:pPr>
            <a:r>
              <a:rPr lang="en-US" sz="1800" dirty="0">
                <a:effectLst/>
                <a:latin typeface="+mj-lt"/>
              </a:rPr>
              <a:t>“Many gospel principles come in pairs, meaning one is incomplete without the other (agency and responsibility; mercy and justice; faith and works, </a:t>
            </a:r>
            <a:r>
              <a:rPr lang="en-US" sz="1800" dirty="0" err="1">
                <a:effectLst/>
                <a:latin typeface="+mj-lt"/>
              </a:rPr>
              <a:t>etc</a:t>
            </a:r>
            <a:r>
              <a:rPr lang="en-US" sz="1800" dirty="0">
                <a:effectLst/>
                <a:latin typeface="+mj-lt"/>
              </a:rPr>
              <a:t>). </a:t>
            </a:r>
          </a:p>
          <a:p>
            <a:pPr marL="0" lvl="0" indent="0">
              <a:buNone/>
            </a:pPr>
            <a:r>
              <a:rPr lang="en-US" sz="1800" dirty="0">
                <a:effectLst/>
                <a:latin typeface="+mj-lt"/>
              </a:rPr>
              <a:t>When Satan is successful in dividing doctrinal pairs, he begins to wreak havoc upon mankind. One of Satan’s most crafty strategies isn’t a frontal attack on our </a:t>
            </a:r>
            <a:r>
              <a:rPr lang="en-US" sz="1800" i="1" dirty="0">
                <a:effectLst/>
                <a:latin typeface="+mj-lt"/>
              </a:rPr>
              <a:t>agency</a:t>
            </a:r>
            <a:r>
              <a:rPr lang="en-US" sz="1800" dirty="0">
                <a:effectLst/>
                <a:latin typeface="+mj-lt"/>
              </a:rPr>
              <a:t> but a sneaky backdoor assault on </a:t>
            </a:r>
            <a:r>
              <a:rPr lang="en-US" sz="1800" i="1" dirty="0">
                <a:effectLst/>
                <a:latin typeface="+mj-lt"/>
              </a:rPr>
              <a:t>responsibility</a:t>
            </a:r>
            <a:r>
              <a:rPr lang="en-US" sz="1800" dirty="0">
                <a:effectLst/>
                <a:latin typeface="+mj-lt"/>
              </a:rPr>
              <a:t>. Without responsibility, every good gift from God could be misused for evil purposes. </a:t>
            </a:r>
          </a:p>
          <a:p>
            <a:pPr marL="0" lvl="0" indent="0">
              <a:buNone/>
            </a:pPr>
            <a:r>
              <a:rPr lang="en-US" sz="1800" dirty="0">
                <a:effectLst/>
                <a:latin typeface="+mj-lt"/>
              </a:rPr>
              <a:t>For example, freedom of speech without responsibility can be used to create and protect pornography. The rights of a woman can be twisted to justify an unnecessary abortion. </a:t>
            </a:r>
          </a:p>
          <a:p>
            <a:pPr marL="0" lvl="0" indent="0">
              <a:buNone/>
            </a:pPr>
            <a:r>
              <a:rPr lang="en-US" sz="1800" dirty="0">
                <a:effectLst/>
                <a:latin typeface="+mj-lt"/>
              </a:rPr>
              <a:t>With negative consequences removed, you now have agency unbridled, as if there were no day of reckoning…</a:t>
            </a:r>
          </a:p>
          <a:p>
            <a:pPr marL="0" lvl="0" indent="0">
              <a:buNone/>
            </a:pPr>
            <a:r>
              <a:rPr lang="en-US" sz="1800" b="1" dirty="0">
                <a:effectLst/>
                <a:latin typeface="+mj-lt"/>
              </a:rPr>
              <a:t>SHARE EXAMPLES OF THIS FROM THE SCRIPTURES…</a:t>
            </a:r>
          </a:p>
          <a:p>
            <a:pPr marL="0" lvl="0" indent="0">
              <a:buNone/>
            </a:pPr>
            <a:endParaRPr lang="en-US" sz="1800" dirty="0">
              <a:effectLst/>
              <a:latin typeface="+mj-lt"/>
            </a:endParaRP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191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anim calcmode="lin" valueType="num">
                                      <p:cBhvr additive="base">
                                        <p:cTn id="11" dur="500" fill="hold"/>
                                        <p:tgtEl>
                                          <p:spTgt spid="1095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5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anim calcmode="lin" valueType="num">
                                      <p:cBhvr additive="base">
                                        <p:cTn id="15" dur="5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957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9571">
                                            <p:txEl>
                                              <p:pRg st="3" end="3"/>
                                            </p:txEl>
                                          </p:spTgt>
                                        </p:tgtEl>
                                        <p:attrNameLst>
                                          <p:attrName>style.visibility</p:attrName>
                                        </p:attrNameLst>
                                      </p:cBhvr>
                                      <p:to>
                                        <p:strVal val="visible"/>
                                      </p:to>
                                    </p:set>
                                    <p:anim calcmode="lin" valueType="num">
                                      <p:cBhvr additive="base">
                                        <p:cTn id="19" dur="500" fill="hold"/>
                                        <p:tgtEl>
                                          <p:spTgt spid="1095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5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9571">
                                            <p:txEl>
                                              <p:pRg st="4" end="4"/>
                                            </p:txEl>
                                          </p:spTgt>
                                        </p:tgtEl>
                                        <p:attrNameLst>
                                          <p:attrName>style.visibility</p:attrName>
                                        </p:attrNameLst>
                                      </p:cBhvr>
                                      <p:to>
                                        <p:strVal val="visible"/>
                                      </p:to>
                                    </p:set>
                                    <p:anim calcmode="lin" valueType="num">
                                      <p:cBhvr additive="base">
                                        <p:cTn id="25" dur="500" fill="hold"/>
                                        <p:tgtEl>
                                          <p:spTgt spid="1095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95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64779" y="175418"/>
            <a:ext cx="7764463" cy="1325563"/>
          </a:xfrm>
        </p:spPr>
        <p:txBody>
          <a:bodyPr>
            <a:normAutofit/>
          </a:bodyPr>
          <a:lstStyle/>
          <a:p>
            <a:pPr eaLnBrk="1" fontAlgn="auto" hangingPunct="1">
              <a:spcAft>
                <a:spcPts val="0"/>
              </a:spcAft>
              <a:defRPr/>
            </a:pPr>
            <a:r>
              <a:rPr lang="en-US" altLang="en-US" dirty="0"/>
              <a:t>What to avoid </a:t>
            </a:r>
            <a:br>
              <a:rPr lang="en-US" altLang="en-US" dirty="0"/>
            </a:br>
            <a:r>
              <a:rPr lang="en-US" altLang="en-US" dirty="0"/>
              <a:t>to AVOID THE DESTRUCTION</a:t>
            </a:r>
          </a:p>
        </p:txBody>
      </p:sp>
      <p:sp>
        <p:nvSpPr>
          <p:cNvPr id="109571" name="Rectangle 3"/>
          <p:cNvSpPr>
            <a:spLocks noGrp="1" noChangeArrowheads="1"/>
          </p:cNvSpPr>
          <p:nvPr>
            <p:ph idx="1"/>
          </p:nvPr>
        </p:nvSpPr>
        <p:spPr>
          <a:xfrm>
            <a:off x="1765738" y="1545021"/>
            <a:ext cx="2879834" cy="5029200"/>
          </a:xfrm>
        </p:spPr>
        <p:txBody>
          <a:bodyPr>
            <a:noAutofit/>
          </a:bodyPr>
          <a:lstStyle/>
          <a:p>
            <a:r>
              <a:rPr lang="en-US" sz="2200" dirty="0">
                <a:effectLst/>
              </a:rPr>
              <a:t>1 Samuel 15:21</a:t>
            </a:r>
          </a:p>
          <a:p>
            <a:pPr lvl="0"/>
            <a:r>
              <a:rPr lang="en-US" sz="2200" dirty="0">
                <a:effectLst/>
              </a:rPr>
              <a:t>1 Nephi 3:31</a:t>
            </a:r>
          </a:p>
          <a:p>
            <a:pPr lvl="0"/>
            <a:r>
              <a:rPr lang="en-US" sz="2200" dirty="0">
                <a:effectLst/>
              </a:rPr>
              <a:t>Alma 1:3–4</a:t>
            </a:r>
          </a:p>
          <a:p>
            <a:pPr lvl="0"/>
            <a:r>
              <a:rPr lang="en-US" sz="2200" dirty="0">
                <a:effectLst/>
              </a:rPr>
              <a:t>Moses 4:14</a:t>
            </a:r>
          </a:p>
          <a:p>
            <a:pPr lvl="0"/>
            <a:r>
              <a:rPr lang="en-US" sz="2200" dirty="0">
                <a:effectLst/>
              </a:rPr>
              <a:t>2 Samuel 12:9, 12</a:t>
            </a:r>
          </a:p>
          <a:p>
            <a:pPr lvl="0"/>
            <a:r>
              <a:rPr lang="en-US" sz="2200" dirty="0">
                <a:effectLst/>
              </a:rPr>
              <a:t>Jonah 1:3</a:t>
            </a:r>
          </a:p>
          <a:p>
            <a:pPr lvl="0"/>
            <a:r>
              <a:rPr lang="en-US" sz="2200" dirty="0">
                <a:effectLst/>
              </a:rPr>
              <a:t>Alma 39:3</a:t>
            </a:r>
          </a:p>
          <a:p>
            <a:pPr lvl="0"/>
            <a:r>
              <a:rPr lang="en-US" sz="2200" dirty="0">
                <a:effectLst/>
              </a:rPr>
              <a:t>1 Samuel 15:13–14</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3D78CEC8-3F90-4AAF-A5D6-55BCCBA01F41}"/>
              </a:ext>
            </a:extLst>
          </p:cNvPr>
          <p:cNvSpPr txBox="1">
            <a:spLocks noChangeArrowheads="1"/>
          </p:cNvSpPr>
          <p:nvPr/>
        </p:nvSpPr>
        <p:spPr>
          <a:xfrm>
            <a:off x="4645571" y="1545021"/>
            <a:ext cx="3657601" cy="5029200"/>
          </a:xfrm>
          <a:prstGeom prst="rect">
            <a:avLst/>
          </a:prstGeom>
        </p:spPr>
        <p:txBody>
          <a:bodyPr vert="horz" lIns="91440" tIns="45720" rIns="91440" bIns="45720" rtlCol="0">
            <a:no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lvl="0"/>
            <a:r>
              <a:rPr lang="en-US" sz="2200" dirty="0">
                <a:effectLst/>
              </a:rPr>
              <a:t>1 Samuel 15:23</a:t>
            </a:r>
          </a:p>
          <a:p>
            <a:pPr lvl="0"/>
            <a:r>
              <a:rPr lang="en-US" sz="2200" dirty="0">
                <a:effectLst/>
              </a:rPr>
              <a:t>Numbers 14:2</a:t>
            </a:r>
          </a:p>
          <a:p>
            <a:pPr lvl="0"/>
            <a:r>
              <a:rPr lang="en-US" sz="2200" dirty="0">
                <a:effectLst/>
              </a:rPr>
              <a:t>1 Nephi 3:28</a:t>
            </a:r>
          </a:p>
          <a:p>
            <a:pPr lvl="0"/>
            <a:r>
              <a:rPr lang="en-US" sz="2200" dirty="0">
                <a:effectLst/>
              </a:rPr>
              <a:t>1 Nephi 18:10–11</a:t>
            </a:r>
          </a:p>
          <a:p>
            <a:pPr lvl="0"/>
            <a:r>
              <a:rPr lang="en-US" sz="2200" dirty="0">
                <a:effectLst/>
              </a:rPr>
              <a:t>1 Nephi 17:17–18</a:t>
            </a:r>
          </a:p>
          <a:p>
            <a:pPr lvl="0"/>
            <a:r>
              <a:rPr lang="en-US" sz="2200" dirty="0">
                <a:effectLst/>
              </a:rPr>
              <a:t>1 Nephi 17:21</a:t>
            </a:r>
          </a:p>
          <a:p>
            <a:pPr lvl="0"/>
            <a:r>
              <a:rPr lang="en-US" sz="2200" dirty="0">
                <a:effectLst/>
              </a:rPr>
              <a:t>Helaman 13:38</a:t>
            </a:r>
          </a:p>
          <a:p>
            <a:pPr lvl="0"/>
            <a:r>
              <a:rPr lang="en-US" sz="2200" dirty="0">
                <a:effectLst/>
              </a:rPr>
              <a:t>Matthew 25:25–26</a:t>
            </a:r>
          </a:p>
          <a:p>
            <a:pPr lvl="0"/>
            <a:r>
              <a:rPr lang="en-US" sz="2200" dirty="0">
                <a:effectLst/>
              </a:rPr>
              <a:t>1 Samuel 2:29</a:t>
            </a:r>
          </a:p>
        </p:txBody>
      </p:sp>
      <p:sp>
        <p:nvSpPr>
          <p:cNvPr id="7" name="Rectangle 2">
            <a:extLst>
              <a:ext uri="{FF2B5EF4-FFF2-40B4-BE49-F238E27FC236}">
                <a16:creationId xmlns:a16="http://schemas.microsoft.com/office/drawing/2014/main" id="{B7B83ADF-BC9D-42FC-B614-903913BBF9AA}"/>
              </a:ext>
            </a:extLst>
          </p:cNvPr>
          <p:cNvSpPr txBox="1">
            <a:spLocks noChangeArrowheads="1"/>
          </p:cNvSpPr>
          <p:nvPr/>
        </p:nvSpPr>
        <p:spPr>
          <a:xfrm>
            <a:off x="664779" y="6305746"/>
            <a:ext cx="7764463" cy="536950"/>
          </a:xfrm>
          <a:prstGeom prst="rect">
            <a:avLst/>
          </a:prstGeom>
        </p:spPr>
        <p:txBody>
          <a:bodyPr vert="horz" lIns="91440" tIns="45720" rIns="91440" bIns="45720" rtlCol="0" anchor="ctr">
            <a:normAutofit lnSpcReduction="10000"/>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eaLnBrk="1" fontAlgn="auto" hangingPunct="1">
              <a:spcAft>
                <a:spcPts val="0"/>
              </a:spcAft>
              <a:defRPr/>
            </a:pPr>
            <a:r>
              <a:rPr lang="en-US" altLang="en-US" dirty="0"/>
              <a:t>One word to summarize</a:t>
            </a:r>
          </a:p>
        </p:txBody>
      </p:sp>
    </p:spTree>
    <p:extLst>
      <p:ext uri="{BB962C8B-B14F-4D97-AF65-F5344CB8AC3E}">
        <p14:creationId xmlns:p14="http://schemas.microsoft.com/office/powerpoint/2010/main" val="30502479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64779" y="175418"/>
            <a:ext cx="7764463" cy="1325563"/>
          </a:xfrm>
        </p:spPr>
        <p:txBody>
          <a:bodyPr>
            <a:normAutofit/>
          </a:bodyPr>
          <a:lstStyle/>
          <a:p>
            <a:pPr eaLnBrk="1" fontAlgn="auto" hangingPunct="1">
              <a:spcAft>
                <a:spcPts val="0"/>
              </a:spcAft>
              <a:defRPr/>
            </a:pPr>
            <a:r>
              <a:rPr lang="en-US" altLang="en-US" dirty="0"/>
              <a:t>CASE STUDY</a:t>
            </a:r>
          </a:p>
        </p:txBody>
      </p:sp>
      <p:pic>
        <p:nvPicPr>
          <p:cNvPr id="4" name="Picture 5" descr="https://encrypted-tbn3.gstatic.com/images?q=tbn:ANd9GcRUS-ltJTLzq06B-C-KDQ0-EPX8VNLfPROF1d6Xj30485pSiNYV"/>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C924A80-3978-418F-BF4C-9BDF0CD26F44}"/>
              </a:ext>
            </a:extLst>
          </p:cNvPr>
          <p:cNvSpPr/>
          <p:nvPr/>
        </p:nvSpPr>
        <p:spPr>
          <a:xfrm>
            <a:off x="245651" y="6132813"/>
            <a:ext cx="8602717" cy="646331"/>
          </a:xfrm>
          <a:prstGeom prst="rect">
            <a:avLst/>
          </a:prstGeom>
        </p:spPr>
        <p:txBody>
          <a:bodyPr wrap="square">
            <a:spAutoFit/>
          </a:bodyPr>
          <a:lstStyle/>
          <a:p>
            <a:pPr algn="ctr"/>
            <a:r>
              <a:rPr lang="en-US" dirty="0"/>
              <a:t>August 2017 BYU Education Week Elder Robbins</a:t>
            </a:r>
          </a:p>
          <a:p>
            <a:pPr algn="ctr"/>
            <a:r>
              <a:rPr lang="en-US" dirty="0"/>
              <a:t>https://speeches.byu.edu/talks/lynn-g-robbins_be-100-percent-responsible/</a:t>
            </a:r>
          </a:p>
        </p:txBody>
      </p:sp>
      <p:pic>
        <p:nvPicPr>
          <p:cNvPr id="6" name="Be 100 Percent Responsible - Elder Lynn G. Robbins">
            <a:hlinkClick r:id="" action="ppaction://media"/>
            <a:extLst>
              <a:ext uri="{FF2B5EF4-FFF2-40B4-BE49-F238E27FC236}">
                <a16:creationId xmlns:a16="http://schemas.microsoft.com/office/drawing/2014/main" id="{E45FC7B9-F02D-46CD-B3C0-B3C5219AB1DA}"/>
              </a:ext>
            </a:extLst>
          </p:cNvPr>
          <p:cNvPicPr>
            <a:picLocks noChangeAspect="1"/>
          </p:cNvPicPr>
          <p:nvPr>
            <a:videoFile r:link="rId1"/>
            <p:extLst>
              <p:ext uri="{DAA4B4D4-6D71-4841-9C94-3DE7FCFB9230}">
                <p14:media xmlns:p14="http://schemas.microsoft.com/office/powerpoint/2010/main" r:link="rId2">
                  <p14:trim st="903000" end="1.5195033333E6"/>
                </p14:media>
              </p:ext>
            </p:extLst>
          </p:nvPr>
        </p:nvPicPr>
        <p:blipFill>
          <a:blip r:embed="rId5"/>
          <a:stretch>
            <a:fillRect/>
          </a:stretch>
        </p:blipFill>
        <p:spPr>
          <a:xfrm>
            <a:off x="587412" y="1250731"/>
            <a:ext cx="8260956" cy="4646788"/>
          </a:xfrm>
          <a:prstGeom prst="rect">
            <a:avLst/>
          </a:prstGeom>
        </p:spPr>
      </p:pic>
    </p:spTree>
    <p:extLst>
      <p:ext uri="{BB962C8B-B14F-4D97-AF65-F5344CB8AC3E}">
        <p14:creationId xmlns:p14="http://schemas.microsoft.com/office/powerpoint/2010/main" val="22981316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3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09800"/>
            <a:ext cx="8686800" cy="2454275"/>
          </a:xfrm>
        </p:spPr>
        <p:txBody>
          <a:bodyPr>
            <a:noAutofit/>
          </a:bodyPr>
          <a:lstStyle/>
          <a:p>
            <a:pPr eaLnBrk="1" fontAlgn="auto" hangingPunct="1">
              <a:spcAft>
                <a:spcPts val="0"/>
              </a:spcAft>
              <a:defRPr/>
            </a:pPr>
            <a:r>
              <a:rPr lang="en-US" sz="3200" b="1" dirty="0">
                <a:latin typeface="Californian FB" panose="0207040306080B030204" pitchFamily="18" charset="0"/>
              </a:rPr>
              <a:t>Do you take responsibility?</a:t>
            </a:r>
          </a:p>
          <a:p>
            <a:pPr eaLnBrk="1" fontAlgn="auto" hangingPunct="1">
              <a:spcAft>
                <a:spcPts val="0"/>
              </a:spcAft>
              <a:defRPr/>
            </a:pPr>
            <a:r>
              <a:rPr lang="en-US" sz="3200" b="1" dirty="0">
                <a:latin typeface="Californian FB" panose="0207040306080B030204" pitchFamily="18" charset="0"/>
              </a:rPr>
              <a:t>Do you repent quickly?</a:t>
            </a:r>
            <a:endParaRPr lang="en-US" sz="3200" dirty="0">
              <a:latin typeface="Californian FB" panose="0207040306080B030204" pitchFamily="18" charset="0"/>
            </a:endParaRPr>
          </a:p>
          <a:p>
            <a:pPr eaLnBrk="1" fontAlgn="auto" hangingPunct="1">
              <a:spcAft>
                <a:spcPts val="0"/>
              </a:spcAft>
              <a:defRPr/>
            </a:pPr>
            <a:br>
              <a:rPr lang="en-US" sz="3200" dirty="0">
                <a:latin typeface="Californian FB" panose="0207040306080B030204" pitchFamily="18" charset="0"/>
              </a:rPr>
            </a:br>
            <a:endParaRPr lang="en-US" sz="3200" dirty="0">
              <a:effectLst>
                <a:outerShdw blurRad="38100" dist="38100" dir="2700000" algn="tl" rotWithShape="0">
                  <a:srgbClr val="000000">
                    <a:alpha val="43137"/>
                  </a:srgbClr>
                </a:outerShdw>
              </a:effectLst>
              <a:latin typeface="Californian FB" panose="0207040306080B030204" pitchFamily="18" charset="0"/>
            </a:endParaRPr>
          </a:p>
        </p:txBody>
      </p:sp>
      <p:pic>
        <p:nvPicPr>
          <p:cNvPr id="123906" name="Picture 2" descr="http://cdn2.whatchristianswanttoknow.com/wp-content/uploads/2012/04/Rev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4343400"/>
            <a:ext cx="3505199" cy="23397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68275" y="142116"/>
            <a:ext cx="8747125" cy="995363"/>
          </a:xfrm>
          <a:prstGeom prst="rect">
            <a:avLst/>
          </a:prstGeom>
          <a:solidFill>
            <a:srgbClr val="FFC000"/>
          </a:solidFill>
          <a:ln>
            <a:solidFill>
              <a:schemeClr val="tx1"/>
            </a:solid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dirty="0">
                <a:effectLst>
                  <a:outerShdw blurRad="38100" dist="38100" dir="2700000" algn="tl">
                    <a:srgbClr val="000000">
                      <a:alpha val="43137"/>
                    </a:srgbClr>
                  </a:outerShdw>
                </a:effectLst>
              </a:rPr>
              <a:t>Application for Preparation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609600"/>
            <a:ext cx="9144000" cy="1325563"/>
          </a:xfrm>
        </p:spPr>
        <p:txBody>
          <a:bodyPr/>
          <a:lstStyle/>
          <a:p>
            <a:pPr eaLnBrk="1" fontAlgn="auto" hangingPunct="1">
              <a:spcAft>
                <a:spcPts val="0"/>
              </a:spcAft>
              <a:defRPr/>
            </a:pPr>
            <a:r>
              <a:rPr lang="en-US" sz="3600" dirty="0"/>
              <a:t>Trumpets in Revelation 8-9</a:t>
            </a:r>
            <a:endParaRPr lang="en-US" altLang="en-US" dirty="0"/>
          </a:p>
        </p:txBody>
      </p:sp>
      <p:sp>
        <p:nvSpPr>
          <p:cNvPr id="51203" name="Rectangle 3"/>
          <p:cNvSpPr>
            <a:spLocks noGrp="1" noChangeArrowheads="1"/>
          </p:cNvSpPr>
          <p:nvPr>
            <p:ph idx="1"/>
          </p:nvPr>
        </p:nvSpPr>
        <p:spPr>
          <a:xfrm>
            <a:off x="201241" y="1800339"/>
            <a:ext cx="8880207" cy="4335451"/>
          </a:xfrm>
        </p:spPr>
        <p:txBody>
          <a:bodyPr>
            <a:normAutofit/>
          </a:bodyPr>
          <a:lstStyle/>
          <a:p>
            <a:pPr marL="0" indent="0" algn="ctr" eaLnBrk="1" fontAlgn="auto" hangingPunct="1">
              <a:spcAft>
                <a:spcPts val="0"/>
              </a:spcAft>
              <a:buFont typeface="Wingdings" panose="05000000000000000000" pitchFamily="2" charset="2"/>
              <a:buNone/>
              <a:defRPr/>
            </a:pPr>
            <a:r>
              <a:rPr lang="en-US" dirty="0">
                <a:effectLst/>
                <a:latin typeface="+mj-lt"/>
              </a:rPr>
              <a:t>The Seventh Angel:  Christ Comes </a:t>
            </a:r>
          </a:p>
          <a:p>
            <a:pPr eaLnBrk="1" fontAlgn="auto" hangingPunct="1">
              <a:lnSpc>
                <a:spcPct val="80000"/>
              </a:lnSpc>
              <a:spcAft>
                <a:spcPts val="0"/>
              </a:spcAft>
              <a:buFont typeface="Wingdings" panose="05000000000000000000" pitchFamily="2" charset="2"/>
              <a:buNone/>
              <a:defRPr/>
            </a:pPr>
            <a:endParaRPr lang="en-US" dirty="0">
              <a:latin typeface="+mj-lt"/>
            </a:endParaRPr>
          </a:p>
          <a:p>
            <a:pPr algn="ctr" eaLnBrk="1" fontAlgn="auto" hangingPunct="1">
              <a:lnSpc>
                <a:spcPct val="80000"/>
              </a:lnSpc>
              <a:spcAft>
                <a:spcPts val="0"/>
              </a:spcAft>
              <a:buFont typeface="Wingdings" panose="05000000000000000000" pitchFamily="2" charset="2"/>
              <a:buNone/>
              <a:defRPr/>
            </a:pPr>
            <a:r>
              <a:rPr lang="en-US" b="1" dirty="0">
                <a:latin typeface="+mj-lt"/>
              </a:rPr>
              <a:t>Revelation </a:t>
            </a:r>
            <a:r>
              <a:rPr lang="en-US" dirty="0">
                <a:latin typeface="+mj-lt"/>
              </a:rPr>
              <a:t>8:13</a:t>
            </a:r>
          </a:p>
          <a:p>
            <a:pPr marL="0" indent="0" algn="ctr" eaLnBrk="1" fontAlgn="auto" hangingPunct="1">
              <a:spcAft>
                <a:spcPts val="0"/>
              </a:spcAft>
              <a:buFont typeface="Wingdings" panose="05000000000000000000" pitchFamily="2" charset="2"/>
              <a:buNone/>
              <a:defRPr/>
            </a:pPr>
            <a:r>
              <a:rPr lang="en-US" b="1" dirty="0">
                <a:effectLst/>
                <a:latin typeface="+mj-lt"/>
              </a:rPr>
              <a:t>Three Woes</a:t>
            </a:r>
          </a:p>
          <a:p>
            <a:pPr eaLnBrk="1" fontAlgn="auto" hangingPunct="1">
              <a:spcAft>
                <a:spcPts val="0"/>
              </a:spcAft>
              <a:defRPr/>
            </a:pPr>
            <a:r>
              <a:rPr lang="en-US" dirty="0">
                <a:effectLst/>
                <a:latin typeface="+mj-lt"/>
              </a:rPr>
              <a:t>Battles at the time of </a:t>
            </a:r>
            <a:r>
              <a:rPr lang="en-US" b="1" dirty="0">
                <a:effectLst/>
                <a:latin typeface="+mj-lt"/>
              </a:rPr>
              <a:t>Adam </a:t>
            </a:r>
            <a:r>
              <a:rPr lang="en-US" b="1" dirty="0" err="1">
                <a:effectLst/>
                <a:latin typeface="+mj-lt"/>
              </a:rPr>
              <a:t>Ondi</a:t>
            </a:r>
            <a:r>
              <a:rPr lang="en-US" b="1" dirty="0">
                <a:effectLst/>
                <a:latin typeface="+mj-lt"/>
              </a:rPr>
              <a:t> </a:t>
            </a:r>
            <a:r>
              <a:rPr lang="en-US" b="1" dirty="0" err="1">
                <a:effectLst/>
                <a:latin typeface="+mj-lt"/>
              </a:rPr>
              <a:t>Ahman</a:t>
            </a:r>
            <a:r>
              <a:rPr lang="en-US" dirty="0">
                <a:effectLst/>
                <a:latin typeface="+mj-lt"/>
              </a:rPr>
              <a:t> (Rev. 9:1-12.) </a:t>
            </a:r>
          </a:p>
          <a:p>
            <a:pPr eaLnBrk="1" fontAlgn="auto" hangingPunct="1">
              <a:spcAft>
                <a:spcPts val="0"/>
              </a:spcAft>
              <a:defRPr/>
            </a:pPr>
            <a:r>
              <a:rPr lang="en-US" dirty="0">
                <a:effectLst/>
                <a:latin typeface="+mj-lt"/>
              </a:rPr>
              <a:t>The final great war (</a:t>
            </a:r>
            <a:r>
              <a:rPr lang="en-US" b="1" dirty="0">
                <a:effectLst/>
                <a:latin typeface="+mj-lt"/>
              </a:rPr>
              <a:t>Armageddon</a:t>
            </a:r>
            <a:r>
              <a:rPr lang="en-US" dirty="0">
                <a:effectLst/>
                <a:latin typeface="+mj-lt"/>
              </a:rPr>
              <a:t>) (Rev. 9:12-21; 10; 11:1-14.) </a:t>
            </a:r>
          </a:p>
          <a:p>
            <a:pPr eaLnBrk="1" fontAlgn="auto" hangingPunct="1">
              <a:spcAft>
                <a:spcPts val="0"/>
              </a:spcAft>
              <a:defRPr/>
            </a:pPr>
            <a:r>
              <a:rPr lang="en-US" dirty="0">
                <a:effectLst/>
                <a:latin typeface="+mj-lt"/>
              </a:rPr>
              <a:t>The destruction of the wicked when </a:t>
            </a:r>
            <a:r>
              <a:rPr lang="en-US" b="1" dirty="0">
                <a:effectLst/>
                <a:latin typeface="+mj-lt"/>
              </a:rPr>
              <a:t>Christ appears to the World</a:t>
            </a:r>
            <a:r>
              <a:rPr lang="en-US" dirty="0">
                <a:effectLst/>
                <a:latin typeface="+mj-lt"/>
              </a:rPr>
              <a:t> </a:t>
            </a:r>
            <a:r>
              <a:rPr lang="en-US" sz="1600" dirty="0">
                <a:effectLst/>
                <a:latin typeface="+mj-lt"/>
              </a:rPr>
              <a:t>(Bruce R. McConkie, The Millennial Messiah, 381-387.)</a:t>
            </a:r>
            <a:endParaRPr lang="en-US" sz="2400" dirty="0">
              <a:latin typeface="+mj-lt"/>
            </a:endParaRPr>
          </a:p>
        </p:txBody>
      </p:sp>
      <p:pic>
        <p:nvPicPr>
          <p:cNvPr id="7"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418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1000">
                                          <p:stCondLst>
                                            <p:cond delay="0"/>
                                          </p:stCondLst>
                                        </p:cTn>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fade">
                                      <p:cBhvr>
                                        <p:cTn id="12" dur="1000">
                                          <p:stCondLst>
                                            <p:cond delay="0"/>
                                          </p:stCondLst>
                                        </p:cTn>
                                        <p:tgtEl>
                                          <p:spTgt spid="512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Effect transition="in" filter="fade">
                                      <p:cBhvr>
                                        <p:cTn id="17" dur="1000">
                                          <p:stCondLst>
                                            <p:cond delay="0"/>
                                          </p:stCondLst>
                                        </p:cTn>
                                        <p:tgtEl>
                                          <p:spTgt spid="512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3">
                                            <p:txEl>
                                              <p:pRg st="4" end="4"/>
                                            </p:txEl>
                                          </p:spTgt>
                                        </p:tgtEl>
                                        <p:attrNameLst>
                                          <p:attrName>style.visibility</p:attrName>
                                        </p:attrNameLst>
                                      </p:cBhvr>
                                      <p:to>
                                        <p:strVal val="visible"/>
                                      </p:to>
                                    </p:set>
                                    <p:animEffect transition="in" filter="fade">
                                      <p:cBhvr>
                                        <p:cTn id="22" dur="1000">
                                          <p:stCondLst>
                                            <p:cond delay="0"/>
                                          </p:stCondLst>
                                        </p:cTn>
                                        <p:tgtEl>
                                          <p:spTgt spid="512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animEffect transition="in" filter="fade">
                                      <p:cBhvr>
                                        <p:cTn id="27" dur="1000">
                                          <p:stCondLst>
                                            <p:cond delay="0"/>
                                          </p:stCondLst>
                                        </p:cTn>
                                        <p:tgtEl>
                                          <p:spTgt spid="5120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03">
                                            <p:txEl>
                                              <p:pRg st="6" end="6"/>
                                            </p:txEl>
                                          </p:spTgt>
                                        </p:tgtEl>
                                        <p:attrNameLst>
                                          <p:attrName>style.visibility</p:attrName>
                                        </p:attrNameLst>
                                      </p:cBhvr>
                                      <p:to>
                                        <p:strVal val="visible"/>
                                      </p:to>
                                    </p:set>
                                    <p:animEffect transition="in" filter="fade">
                                      <p:cBhvr>
                                        <p:cTn id="32" dur="1000">
                                          <p:stCondLst>
                                            <p:cond delay="0"/>
                                          </p:stCondLst>
                                        </p:cTn>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575" y="230188"/>
            <a:ext cx="8515350" cy="606425"/>
          </a:xfrm>
        </p:spPr>
        <p:txBody>
          <a:bodyPr>
            <a:noAutofit/>
          </a:bodyPr>
          <a:lstStyle/>
          <a:p>
            <a:pPr eaLnBrk="1" fontAlgn="auto" hangingPunct="1">
              <a:spcAft>
                <a:spcPts val="0"/>
              </a:spcAft>
              <a:defRPr/>
            </a:pPr>
            <a:r>
              <a:rPr lang="en-US" sz="3600" dirty="0"/>
              <a:t>Great or Dreadful?</a:t>
            </a:r>
          </a:p>
        </p:txBody>
      </p:sp>
      <p:pic>
        <p:nvPicPr>
          <p:cNvPr id="89091" name="Picture 2" descr="http://static2.businessinsider.com/image/56a60eadc08a80492c8ba74d-480/snowstorm-blizz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2332038"/>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4913" y="836613"/>
            <a:ext cx="4037012"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147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4BED7C-49B2-4D36-8BF4-8074BF59F827}"/>
              </a:ext>
            </a:extLst>
          </p:cNvPr>
          <p:cNvSpPr/>
          <p:nvPr/>
        </p:nvSpPr>
        <p:spPr>
          <a:xfrm>
            <a:off x="2445247" y="261008"/>
            <a:ext cx="6626833" cy="6463308"/>
          </a:xfrm>
          <a:prstGeom prst="rect">
            <a:avLst/>
          </a:prstGeom>
        </p:spPr>
        <p:txBody>
          <a:bodyPr wrap="square">
            <a:spAutoFit/>
          </a:bodyPr>
          <a:lstStyle/>
          <a:p>
            <a:r>
              <a:rPr lang="en-US" sz="2400" dirty="0">
                <a:latin typeface="+mj-lt"/>
              </a:rPr>
              <a:t>“I know these are unpleasant things. Don't you think the Lord has given us these things that we might know and we might prepare ourselves through humility, through repentance, through faith, that we might escape from these dreadful conditions that are portrayed by these ancient prophets? </a:t>
            </a:r>
            <a:r>
              <a:rPr lang="en-US" sz="2400" spc="-6" dirty="0">
                <a:latin typeface="+mj-lt"/>
              </a:rPr>
              <a:t>So I pray everyday of my life that the Lord will hasten His work; I am praying for the end of the world because I want a better world. I want the coming of Christ. I want the reign of peace. I want the time to come when every man can live in peace and in the spirit of faith, humility and prayer.”</a:t>
            </a:r>
            <a:br>
              <a:rPr lang="en-US" dirty="0">
                <a:latin typeface="+mj-lt"/>
              </a:rPr>
            </a:br>
            <a:r>
              <a:rPr lang="en-US" dirty="0">
                <a:latin typeface="+mj-lt"/>
              </a:rPr>
              <a:t>(Joseph Fielding Smith, Signs of the Times [Salt Lake City: Deseret Book Co., 1952], 132, 148-49.)</a:t>
            </a:r>
            <a:br>
              <a:rPr lang="en-US" dirty="0">
                <a:latin typeface="+mj-lt"/>
              </a:rPr>
            </a:br>
            <a:endParaRPr lang="en-US" dirty="0">
              <a:latin typeface="+mj-lt"/>
            </a:endParaRPr>
          </a:p>
        </p:txBody>
      </p:sp>
      <p:pic>
        <p:nvPicPr>
          <p:cNvPr id="1026" name="Picture 2" descr="Image result for joseph fielding smith">
            <a:extLst>
              <a:ext uri="{FF2B5EF4-FFF2-40B4-BE49-F238E27FC236}">
                <a16:creationId xmlns:a16="http://schemas.microsoft.com/office/drawing/2014/main" id="{07D6163D-D3F0-4B75-A21B-D6E85B634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0" y="380142"/>
            <a:ext cx="2393878" cy="27806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9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046163" y="277813"/>
            <a:ext cx="7640637" cy="1143000"/>
          </a:xfrm>
        </p:spPr>
        <p:txBody>
          <a:bodyPr/>
          <a:lstStyle/>
          <a:p>
            <a:pPr eaLnBrk="1" fontAlgn="auto" hangingPunct="1">
              <a:spcAft>
                <a:spcPts val="0"/>
              </a:spcAft>
              <a:defRPr/>
            </a:pPr>
            <a:r>
              <a:rPr lang="en-US" altLang="en-US" dirty="0"/>
              <a:t>Chapter 8</a:t>
            </a:r>
          </a:p>
        </p:txBody>
      </p:sp>
      <p:sp>
        <p:nvSpPr>
          <p:cNvPr id="11267" name="Rectangle 3"/>
          <p:cNvSpPr>
            <a:spLocks noGrp="1" noChangeArrowheads="1"/>
          </p:cNvSpPr>
          <p:nvPr>
            <p:ph idx="1"/>
          </p:nvPr>
        </p:nvSpPr>
        <p:spPr>
          <a:xfrm>
            <a:off x="503238" y="2286000"/>
            <a:ext cx="8412162" cy="1752600"/>
          </a:xfrm>
        </p:spPr>
        <p:txBody>
          <a:bodyPr>
            <a:normAutofit fontScale="92500" lnSpcReduction="10000"/>
          </a:bodyPr>
          <a:lstStyle/>
          <a:p>
            <a:pPr marL="0" indent="0" algn="ctr" eaLnBrk="1" fontAlgn="auto" hangingPunct="1">
              <a:spcAft>
                <a:spcPts val="0"/>
              </a:spcAft>
              <a:buFont typeface="Wingdings" panose="05000000000000000000" pitchFamily="2" charset="2"/>
              <a:buNone/>
              <a:defRPr/>
            </a:pPr>
            <a:r>
              <a:rPr lang="en-US" altLang="en-US" sz="10000" dirty="0">
                <a:latin typeface="Freestyle Script" panose="030804020302050B0404" pitchFamily="66" charset="0"/>
              </a:rPr>
              <a:t>Six Judgments</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5"/>
          <p:cNvSpPr txBox="1">
            <a:spLocks noChangeArrowheads="1"/>
          </p:cNvSpPr>
          <p:nvPr/>
        </p:nvSpPr>
        <p:spPr bwMode="auto">
          <a:xfrm>
            <a:off x="911225" y="3949700"/>
            <a:ext cx="72945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4800">
                <a:latin typeface="Papyrus" panose="03070502060502030205" pitchFamily="66" charset="0"/>
              </a:rPr>
              <a:t>The Book of Revelation:</a:t>
            </a:r>
          </a:p>
          <a:p>
            <a:pPr algn="ctr" eaLnBrk="1" hangingPunct="1">
              <a:lnSpc>
                <a:spcPct val="100000"/>
              </a:lnSpc>
              <a:spcBef>
                <a:spcPct val="0"/>
              </a:spcBef>
              <a:buFontTx/>
              <a:buNone/>
            </a:pPr>
            <a:r>
              <a:rPr lang="en-US" altLang="en-US" sz="6000" b="1">
                <a:latin typeface="Matura MT Script Capitals" panose="03020802060602070202" pitchFamily="66" charset="0"/>
              </a:rPr>
              <a:t>Preparing for </a:t>
            </a:r>
          </a:p>
          <a:p>
            <a:pPr algn="ctr" eaLnBrk="1" hangingPunct="1">
              <a:lnSpc>
                <a:spcPct val="100000"/>
              </a:lnSpc>
              <a:spcBef>
                <a:spcPct val="0"/>
              </a:spcBef>
              <a:buFontTx/>
              <a:buNone/>
            </a:pPr>
            <a:r>
              <a:rPr lang="en-US" altLang="en-US" sz="6000" b="1">
                <a:latin typeface="Matura MT Script Capitals" panose="03020802060602070202" pitchFamily="66" charset="0"/>
              </a:rPr>
              <a:t>The Second Coming</a:t>
            </a:r>
          </a:p>
        </p:txBody>
      </p:sp>
      <p:pic>
        <p:nvPicPr>
          <p:cNvPr id="187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45F3DCA3-DE00-4B22-96BF-42B33269BABB}"/>
              </a:ext>
            </a:extLst>
          </p:cNvPr>
          <p:cNvSpPr/>
          <p:nvPr/>
        </p:nvSpPr>
        <p:spPr>
          <a:xfrm>
            <a:off x="2641600" y="452583"/>
            <a:ext cx="803564" cy="609600"/>
          </a:xfrm>
          <a:prstGeom prst="ellipse">
            <a:avLst/>
          </a:prstGeom>
          <a:solidFill>
            <a:srgbClr val="3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4262A"/>
              </a:solidFill>
            </a:endParaRPr>
          </a:p>
        </p:txBody>
      </p:sp>
    </p:spTree>
    <p:extLst>
      <p:ext uri="{BB962C8B-B14F-4D97-AF65-F5344CB8AC3E}">
        <p14:creationId xmlns:p14="http://schemas.microsoft.com/office/powerpoint/2010/main" val="3472065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6738" name="Picture 6" descr="http://beginningandend.com/wp-content/uploads/2014/02/Silence-in-Heav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28600"/>
            <a:ext cx="9110663"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2"/>
          <p:cNvSpPr>
            <a:spLocks noGrp="1" noChangeArrowheads="1"/>
          </p:cNvSpPr>
          <p:nvPr>
            <p:ph type="title"/>
          </p:nvPr>
        </p:nvSpPr>
        <p:spPr>
          <a:xfrm>
            <a:off x="644525" y="-20638"/>
            <a:ext cx="7764463" cy="1325563"/>
          </a:xfrm>
        </p:spPr>
        <p:txBody>
          <a:bodyPr/>
          <a:lstStyle/>
          <a:p>
            <a:pPr eaLnBrk="1" fontAlgn="auto" hangingPunct="1">
              <a:spcAft>
                <a:spcPts val="0"/>
              </a:spcAft>
              <a:defRPr/>
            </a:pPr>
            <a:r>
              <a:rPr lang="en-US" altLang="en-US">
                <a:solidFill>
                  <a:schemeClr val="bg1"/>
                </a:solidFill>
              </a:rPr>
              <a:t>The Sixth Seal</a:t>
            </a:r>
          </a:p>
        </p:txBody>
      </p:sp>
      <p:sp>
        <p:nvSpPr>
          <p:cNvPr id="12291" name="Rectangle 3"/>
          <p:cNvSpPr>
            <a:spLocks noGrp="1" noChangeArrowheads="1"/>
          </p:cNvSpPr>
          <p:nvPr>
            <p:ph idx="1"/>
          </p:nvPr>
        </p:nvSpPr>
        <p:spPr>
          <a:xfrm>
            <a:off x="421240" y="2163763"/>
            <a:ext cx="8280971" cy="4389437"/>
          </a:xfrm>
          <a:solidFill>
            <a:srgbClr val="000000">
              <a:alpha val="58039"/>
            </a:srgbClr>
          </a:solidFill>
        </p:spPr>
        <p:txBody>
          <a:bodyPr>
            <a:normAutofit/>
          </a:bodyPr>
          <a:lstStyle/>
          <a:p>
            <a:pPr eaLnBrk="1" fontAlgn="auto" hangingPunct="1">
              <a:spcAft>
                <a:spcPts val="0"/>
              </a:spcAft>
              <a:buFont typeface="Wingdings" panose="05000000000000000000" pitchFamily="2" charset="2"/>
              <a:buNone/>
              <a:defRPr/>
            </a:pPr>
            <a:r>
              <a:rPr lang="en-US" sz="2800" b="1" dirty="0">
                <a:latin typeface="Bell MT" panose="02020503060305020303" pitchFamily="18" charset="0"/>
              </a:rPr>
              <a:t>Revelation 8:1  </a:t>
            </a:r>
            <a:endParaRPr lang="en-US" sz="2800" dirty="0">
              <a:latin typeface="Bell MT" panose="02020503060305020303" pitchFamily="18" charset="0"/>
            </a:endParaRPr>
          </a:p>
          <a:p>
            <a:pPr marL="0" indent="0" eaLnBrk="1" fontAlgn="auto" hangingPunct="1">
              <a:spcAft>
                <a:spcPts val="0"/>
              </a:spcAft>
              <a:buFont typeface="Wingdings" panose="05000000000000000000" pitchFamily="2" charset="2"/>
              <a:buNone/>
              <a:defRPr/>
            </a:pPr>
            <a:r>
              <a:rPr lang="en-US" sz="2800" dirty="0">
                <a:latin typeface="Bell MT" panose="02020503060305020303" pitchFamily="18" charset="0"/>
              </a:rPr>
              <a:t>	"What is meant by the half hour of silence has not yet been revealed. If it is to be reckoned on the basis of "the Lord's time" of 1000 years to a day, the duration would be some 21 of our years." </a:t>
            </a:r>
            <a:r>
              <a:rPr lang="en-US" sz="2400" i="1" dirty="0">
                <a:latin typeface="Bell MT" panose="02020503060305020303" pitchFamily="18" charset="0"/>
              </a:rPr>
              <a:t>(Bruce R. </a:t>
            </a:r>
            <a:r>
              <a:rPr lang="en-US" sz="2400" i="1" dirty="0" err="1">
                <a:latin typeface="Bell MT" panose="02020503060305020303" pitchFamily="18" charset="0"/>
              </a:rPr>
              <a:t>McConkie</a:t>
            </a:r>
            <a:r>
              <a:rPr lang="en-US" sz="2400" i="1" dirty="0">
                <a:latin typeface="Bell MT" panose="02020503060305020303" pitchFamily="18" charset="0"/>
              </a:rPr>
              <a:t>, Doctrinal New Testament Commentary, 3 vols. [Salt Lake City: </a:t>
            </a:r>
            <a:r>
              <a:rPr lang="en-US" sz="2400" i="1" dirty="0" err="1">
                <a:latin typeface="Bell MT" panose="02020503060305020303" pitchFamily="18" charset="0"/>
              </a:rPr>
              <a:t>Bookcraft</a:t>
            </a:r>
            <a:r>
              <a:rPr lang="en-US" sz="2400" i="1" dirty="0">
                <a:latin typeface="Bell MT" panose="02020503060305020303" pitchFamily="18" charset="0"/>
              </a:rPr>
              <a:t>, 1965-1973], 3: 499.)</a:t>
            </a:r>
            <a:endParaRPr lang="en-US" sz="2400" dirty="0">
              <a:latin typeface="Bell MT" panose="02020503060305020303"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7"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Content Placeholder 5"/>
          <p:cNvSpPr>
            <a:spLocks noGrp="1"/>
          </p:cNvSpPr>
          <p:nvPr>
            <p:ph sz="half" idx="1"/>
          </p:nvPr>
        </p:nvSpPr>
        <p:spPr>
          <a:xfrm>
            <a:off x="381000" y="1600200"/>
            <a:ext cx="8458200" cy="4953000"/>
          </a:xfrm>
        </p:spPr>
        <p:txBody>
          <a:bodyPr>
            <a:normAutofit fontScale="92500" lnSpcReduction="20000"/>
          </a:bodyPr>
          <a:lstStyle/>
          <a:p>
            <a:pPr eaLnBrk="1" fontAlgn="auto" hangingPunct="1">
              <a:spcAft>
                <a:spcPts val="0"/>
              </a:spcAft>
              <a:buFont typeface="Wingdings" panose="05000000000000000000" pitchFamily="2" charset="2"/>
              <a:buNone/>
              <a:defRPr/>
            </a:pPr>
            <a:r>
              <a:rPr lang="en-US" altLang="en-US" sz="2200" dirty="0">
                <a:latin typeface="+mj-lt"/>
              </a:rPr>
              <a:t>		Some of you struggle with certain doctrines or practices of the Church, past or present; they just don’t quite seem to fit for you. I say, so what? That’s okay. You’re still young. </a:t>
            </a:r>
            <a:r>
              <a:rPr lang="en-US" altLang="en-US" sz="2200" i="1" dirty="0">
                <a:latin typeface="+mj-lt"/>
              </a:rPr>
              <a:t>Be patient, but be persistent.</a:t>
            </a:r>
            <a:r>
              <a:rPr lang="en-US" altLang="en-US" sz="2200" dirty="0">
                <a:latin typeface="+mj-lt"/>
              </a:rPr>
              <a:t> Keep studying them, thinking about them, and praying about them. Everyone has questions. I suppose even the prophets themselves had and have some questions. But don’t throw away the jewels you do have in the meantime. Hold on to them; build on them.</a:t>
            </a:r>
          </a:p>
          <a:p>
            <a:pPr eaLnBrk="1" fontAlgn="auto" hangingPunct="1">
              <a:spcAft>
                <a:spcPts val="0"/>
              </a:spcAft>
              <a:buFont typeface="Wingdings" panose="05000000000000000000" pitchFamily="2" charset="2"/>
              <a:buNone/>
              <a:defRPr/>
            </a:pPr>
            <a:r>
              <a:rPr lang="en-US" altLang="en-US" sz="2200" dirty="0">
                <a:latin typeface="+mj-lt"/>
              </a:rPr>
              <a:t>		Did you know that the two greatest intellectual achievements of the first half of the last century  (the General Theory of Relativity and Quantum Mechanics) are in some points in conflict with each other? They cannot both be right in every detail. Yet scientists rely on both of these theories every day to advance scientific knowledge, knowing that someday the differences will be understood, reconciled, and corrected.</a:t>
            </a:r>
          </a:p>
        </p:txBody>
      </p:sp>
      <p:pic>
        <p:nvPicPr>
          <p:cNvPr id="119811" name="Picture 2" descr="C:\Users\ericdrichards\Desktop\richard-g-hinckley-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9906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28799" y="496888"/>
            <a:ext cx="6842589" cy="1200329"/>
          </a:xfrm>
          <a:prstGeom prst="rect">
            <a:avLst/>
          </a:prstGeom>
          <a:noFill/>
        </p:spPr>
        <p:txBody>
          <a:bodyPr wrap="square">
            <a:spAutoFit/>
          </a:bodyPr>
          <a:lstStyle/>
          <a:p>
            <a:pPr eaLnBrk="1" hangingPunct="1">
              <a:defRPr/>
            </a:pPr>
            <a:r>
              <a:rPr lang="en-US" sz="3600" b="1" dirty="0">
                <a:latin typeface="+mj-lt"/>
              </a:rPr>
              <a:t>What if the answer doesn’t ‘fit’?</a:t>
            </a:r>
          </a:p>
        </p:txBody>
      </p:sp>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Content Placeholder 5"/>
          <p:cNvSpPr>
            <a:spLocks noGrp="1"/>
          </p:cNvSpPr>
          <p:nvPr>
            <p:ph sz="half" idx="1"/>
          </p:nvPr>
        </p:nvSpPr>
        <p:spPr>
          <a:xfrm>
            <a:off x="381000" y="1600200"/>
            <a:ext cx="8512175" cy="5257800"/>
          </a:xfrm>
        </p:spPr>
        <p:txBody>
          <a:bodyPr>
            <a:normAutofit fontScale="92500" lnSpcReduction="10000"/>
          </a:bodyPr>
          <a:lstStyle/>
          <a:p>
            <a:pPr eaLnBrk="1" fontAlgn="auto" hangingPunct="1">
              <a:spcAft>
                <a:spcPts val="0"/>
              </a:spcAft>
              <a:buFont typeface="Wingdings" panose="05000000000000000000" pitchFamily="2" charset="2"/>
              <a:buNone/>
              <a:defRPr/>
            </a:pPr>
            <a:r>
              <a:rPr lang="en-US" altLang="en-US" sz="2200" dirty="0">
                <a:latin typeface="+mj-lt"/>
              </a:rPr>
              <a:t>		Like the scientist who uses relativity and quantum mechanics, we do not discard the gospel or our testimony because not every piece “fits” today. </a:t>
            </a:r>
          </a:p>
          <a:p>
            <a:pPr eaLnBrk="1" fontAlgn="auto" hangingPunct="1">
              <a:spcAft>
                <a:spcPts val="0"/>
              </a:spcAft>
              <a:buFont typeface="Wingdings" panose="05000000000000000000" pitchFamily="2" charset="2"/>
              <a:buNone/>
              <a:defRPr/>
            </a:pPr>
            <a:r>
              <a:rPr lang="en-US" altLang="en-US" sz="2200" dirty="0">
                <a:latin typeface="+mj-lt"/>
              </a:rPr>
              <a:t>		Years ago a Church leader used the following metaphor: Have you ever watched a stonemason build a rock wall? He will sometimes pick up a rock that just does not fit anywhere in the niches in the wall. But does he abandon the wall and walk away? No, he simply sets the rock aside and keeps building until a niche appears where it fits and then proceeds until the wall is finished. So perhaps should we temporarily set aside questions that we continue to struggle with and that we cannot quite seem to answer today, having faith that at sometime in the future a niche will appear in the rock wall of our testimony where they fit perfectly. </a:t>
            </a:r>
          </a:p>
        </p:txBody>
      </p:sp>
      <p:pic>
        <p:nvPicPr>
          <p:cNvPr id="120835" name="Picture 2" descr="C:\Users\ericdrichards\Desktop\richard-g-hinckley-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9906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28799" y="496888"/>
            <a:ext cx="6873411" cy="1200329"/>
          </a:xfrm>
          <a:prstGeom prst="rect">
            <a:avLst/>
          </a:prstGeom>
          <a:noFill/>
        </p:spPr>
        <p:txBody>
          <a:bodyPr wrap="square">
            <a:spAutoFit/>
          </a:bodyPr>
          <a:lstStyle/>
          <a:p>
            <a:pPr eaLnBrk="1" hangingPunct="1">
              <a:defRPr/>
            </a:pPr>
            <a:r>
              <a:rPr lang="en-US" sz="3600" b="1" dirty="0">
                <a:latin typeface="+mj-lt"/>
              </a:rPr>
              <a:t>What if the answer doesn’t ‘fit’?</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Content Placeholder 5"/>
          <p:cNvSpPr>
            <a:spLocks noGrp="1"/>
          </p:cNvSpPr>
          <p:nvPr>
            <p:ph sz="half" idx="1"/>
          </p:nvPr>
        </p:nvSpPr>
        <p:spPr>
          <a:xfrm>
            <a:off x="381000" y="1600200"/>
            <a:ext cx="8153400" cy="3125912"/>
          </a:xfrm>
        </p:spPr>
        <p:txBody>
          <a:bodyPr/>
          <a:lstStyle/>
          <a:p>
            <a:pPr eaLnBrk="1" fontAlgn="auto" hangingPunct="1">
              <a:spcAft>
                <a:spcPts val="0"/>
              </a:spcAft>
              <a:buFont typeface="Wingdings" panose="05000000000000000000" pitchFamily="2" charset="2"/>
              <a:buNone/>
              <a:defRPr/>
            </a:pPr>
            <a:endParaRPr lang="en-US" altLang="en-US" sz="2200" dirty="0">
              <a:latin typeface="+mj-lt"/>
            </a:endParaRPr>
          </a:p>
          <a:p>
            <a:pPr eaLnBrk="1" fontAlgn="auto" hangingPunct="1">
              <a:spcAft>
                <a:spcPts val="0"/>
              </a:spcAft>
              <a:buFont typeface="Wingdings" panose="05000000000000000000" pitchFamily="2" charset="2"/>
              <a:buNone/>
              <a:defRPr/>
            </a:pPr>
            <a:r>
              <a:rPr lang="en-US" altLang="en-US" sz="2200" dirty="0">
                <a:latin typeface="+mj-lt"/>
              </a:rPr>
              <a:t>	</a:t>
            </a:r>
            <a:r>
              <a:rPr lang="en-US" altLang="en-US" sz="3200" dirty="0">
                <a:latin typeface="+mj-lt"/>
              </a:rPr>
              <a:t> “Don’t abandon the rock wall of your testimony because one or two rocks don’t seem to fit.”</a:t>
            </a:r>
          </a:p>
          <a:p>
            <a:pPr algn="r" eaLnBrk="1" fontAlgn="auto" hangingPunct="1">
              <a:spcAft>
                <a:spcPts val="0"/>
              </a:spcAft>
              <a:buFont typeface="Wingdings" panose="05000000000000000000" pitchFamily="2" charset="2"/>
              <a:buNone/>
              <a:defRPr/>
            </a:pPr>
            <a:r>
              <a:rPr lang="en-US" altLang="en-US" sz="2200" dirty="0">
                <a:latin typeface="+mj-lt"/>
              </a:rPr>
              <a:t>(Elder Richard G Hinckley, 15 May 2007 BYU Devotional).</a:t>
            </a:r>
          </a:p>
        </p:txBody>
      </p:sp>
      <p:pic>
        <p:nvPicPr>
          <p:cNvPr id="121859" name="Picture 2" descr="C:\Users\ericdrichards\Desktop\richard-g-hinckley-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9906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828799" y="496888"/>
            <a:ext cx="7150813" cy="1200329"/>
          </a:xfrm>
          <a:prstGeom prst="rect">
            <a:avLst/>
          </a:prstGeom>
          <a:noFill/>
        </p:spPr>
        <p:txBody>
          <a:bodyPr wrap="square">
            <a:spAutoFit/>
          </a:bodyPr>
          <a:lstStyle/>
          <a:p>
            <a:pPr eaLnBrk="1" hangingPunct="1">
              <a:defRPr/>
            </a:pPr>
            <a:r>
              <a:rPr lang="en-US" sz="3600" b="1" dirty="0">
                <a:latin typeface="+mj-lt"/>
              </a:rPr>
              <a:t>What if the answer doesn’t ‘fit’?</a:t>
            </a:r>
          </a:p>
        </p:txBody>
      </p:sp>
      <p:sp>
        <p:nvSpPr>
          <p:cNvPr id="5" name="Content Placeholder 5">
            <a:extLst>
              <a:ext uri="{FF2B5EF4-FFF2-40B4-BE49-F238E27FC236}">
                <a16:creationId xmlns:a16="http://schemas.microsoft.com/office/drawing/2014/main" id="{A9564176-F538-45FD-A4A7-9D93BEF28F87}"/>
              </a:ext>
            </a:extLst>
          </p:cNvPr>
          <p:cNvSpPr>
            <a:spLocks noGrp="1"/>
          </p:cNvSpPr>
          <p:nvPr>
            <p:ph sz="half" idx="1"/>
          </p:nvPr>
        </p:nvSpPr>
        <p:spPr>
          <a:xfrm>
            <a:off x="603606" y="5270642"/>
            <a:ext cx="8153400" cy="791111"/>
          </a:xfrm>
        </p:spPr>
        <p:txBody>
          <a:bodyPr>
            <a:normAutofit/>
          </a:bodyPr>
          <a:lstStyle/>
          <a:p>
            <a:pPr eaLnBrk="1" fontAlgn="auto" hangingPunct="1">
              <a:spcAft>
                <a:spcPts val="0"/>
              </a:spcAft>
              <a:buFont typeface="Wingdings" panose="05000000000000000000" pitchFamily="2" charset="2"/>
              <a:buNone/>
              <a:defRPr/>
            </a:pPr>
            <a:r>
              <a:rPr lang="en-US" altLang="en-US" sz="2800" dirty="0">
                <a:solidFill>
                  <a:srgbClr val="FFFF00"/>
                </a:solidFill>
                <a:latin typeface="+mj-lt"/>
              </a:rPr>
              <a:t>In what ways can silence be a blessing?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ages.slideplayer.com/1/272518/slides/slide_1.jpg"/>
          <p:cNvPicPr>
            <a:picLocks noChangeAspect="1" noChangeArrowheads="1"/>
          </p:cNvPicPr>
          <p:nvPr/>
        </p:nvPicPr>
        <p:blipFill rotWithShape="1">
          <a:blip r:embed="rId2">
            <a:extLst>
              <a:ext uri="{28A0092B-C50C-407E-A947-70E740481C1C}">
                <a14:useLocalDpi xmlns:a14="http://schemas.microsoft.com/office/drawing/2010/main" val="0"/>
              </a:ext>
            </a:extLst>
          </a:blip>
          <a:srcRect b="5687"/>
          <a:stretch/>
        </p:blipFill>
        <p:spPr bwMode="auto">
          <a:xfrm>
            <a:off x="21936" y="152400"/>
            <a:ext cx="91567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2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ages.slideplayer.com/1/272518/slides/slide_1.jpg"/>
          <p:cNvPicPr>
            <a:picLocks noChangeAspect="1" noChangeArrowheads="1"/>
          </p:cNvPicPr>
          <p:nvPr/>
        </p:nvPicPr>
        <p:blipFill rotWithShape="1">
          <a:blip r:embed="rId2">
            <a:extLst>
              <a:ext uri="{28A0092B-C50C-407E-A947-70E740481C1C}">
                <a14:useLocalDpi xmlns:a14="http://schemas.microsoft.com/office/drawing/2010/main" val="0"/>
              </a:ext>
            </a:extLst>
          </a:blip>
          <a:srcRect b="7310"/>
          <a:stretch/>
        </p:blipFill>
        <p:spPr bwMode="auto">
          <a:xfrm>
            <a:off x="4724400" y="3733800"/>
            <a:ext cx="4114800" cy="286050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33400"/>
            <a:ext cx="4572000" cy="5632311"/>
          </a:xfrm>
          <a:prstGeom prst="rect">
            <a:avLst/>
          </a:prstGeom>
        </p:spPr>
        <p:txBody>
          <a:bodyPr>
            <a:spAutoFit/>
          </a:bodyPr>
          <a:lstStyle/>
          <a:p>
            <a:pPr marL="342900" lvl="0" indent="-342900" eaLnBrk="0" fontAlgn="base" hangingPunct="0">
              <a:spcBef>
                <a:spcPct val="0"/>
              </a:spcBef>
              <a:spcAft>
                <a:spcPct val="0"/>
              </a:spcAft>
              <a:buFont typeface="Arial" panose="020B0604020202020204" pitchFamily="34" charset="0"/>
              <a:buChar char="•"/>
            </a:pPr>
            <a:r>
              <a:rPr lang="en-US" altLang="en-US" sz="2400" b="1" u="sng" dirty="0">
                <a:latin typeface="Tw Cen MT" panose="020B0602020104020603" pitchFamily="34" charset="0"/>
              </a:rPr>
              <a:t>Her thoughts?</a:t>
            </a:r>
            <a:endParaRPr lang="en-US" altLang="en-US" b="1" u="sng" dirty="0">
              <a:latin typeface="Tw Cen MT" panose="020B0602020104020603"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400" i="1" dirty="0">
                <a:latin typeface="Tw Cen MT" panose="020B0602020104020603" pitchFamily="34" charset="0"/>
              </a:rPr>
              <a:t>Did he hear me?</a:t>
            </a:r>
            <a:endParaRPr lang="en-US" altLang="en-US" dirty="0">
              <a:latin typeface="Tw Cen MT" panose="020B0602020104020603"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400" i="1" dirty="0">
                <a:latin typeface="Tw Cen MT" panose="020B0602020104020603" pitchFamily="34" charset="0"/>
              </a:rPr>
              <a:t>Should I repeat my question?</a:t>
            </a:r>
            <a:endParaRPr lang="en-US" altLang="en-US" dirty="0">
              <a:latin typeface="Tw Cen MT" panose="020B0602020104020603"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400" i="1" dirty="0">
                <a:latin typeface="Tw Cen MT" panose="020B0602020104020603" pitchFamily="34" charset="0"/>
              </a:rPr>
              <a:t>Is he paying attention to me?</a:t>
            </a:r>
            <a:endParaRPr lang="en-US" altLang="en-US" dirty="0">
              <a:latin typeface="Tw Cen MT" panose="020B0602020104020603"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400" i="1" dirty="0">
                <a:latin typeface="Tw Cen MT" panose="020B0602020104020603" pitchFamily="34" charset="0"/>
              </a:rPr>
              <a:t>Am I not good enough for him?</a:t>
            </a:r>
            <a:endParaRPr lang="en-US" altLang="en-US" dirty="0">
              <a:latin typeface="Tw Cen MT" panose="020B0602020104020603"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400" i="1" dirty="0">
                <a:latin typeface="Tw Cen MT" panose="020B0602020104020603" pitchFamily="34" charset="0"/>
              </a:rPr>
              <a:t>Am I not asking correctly?</a:t>
            </a:r>
            <a:endParaRPr lang="en-US" altLang="en-US" dirty="0">
              <a:latin typeface="Tw Cen MT" panose="020B0602020104020603"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400" i="1" dirty="0">
                <a:latin typeface="Tw Cen MT" panose="020B0602020104020603" pitchFamily="34" charset="0"/>
              </a:rPr>
              <a:t>Am I not using the right language?</a:t>
            </a:r>
            <a:endParaRPr lang="en-US" altLang="en-US" dirty="0">
              <a:latin typeface="Tw Cen MT" panose="020B0602020104020603"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400" i="1" dirty="0">
                <a:latin typeface="Tw Cen MT" panose="020B0602020104020603" pitchFamily="34" charset="0"/>
              </a:rPr>
              <a:t>Is there some secret code I don’t know?</a:t>
            </a:r>
            <a:endParaRPr lang="en-US" altLang="en-US" dirty="0">
              <a:latin typeface="Tw Cen MT" panose="020B0602020104020603"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400" i="1" dirty="0">
                <a:latin typeface="Tw Cen MT" panose="020B0602020104020603" pitchFamily="34" charset="0"/>
              </a:rPr>
              <a:t>Is he pre-occupied?</a:t>
            </a:r>
            <a:endParaRPr lang="en-US" altLang="en-US" dirty="0">
              <a:latin typeface="Tw Cen MT" panose="020B0602020104020603"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400" i="1" dirty="0">
                <a:latin typeface="Tw Cen MT" panose="020B0602020104020603" pitchFamily="34" charset="0"/>
              </a:rPr>
              <a:t>What is his problem?</a:t>
            </a:r>
            <a:endParaRPr lang="en-US" altLang="en-US" dirty="0">
              <a:latin typeface="Tw Cen MT" panose="020B0602020104020603"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400" i="1" dirty="0">
                <a:latin typeface="Tw Cen MT" panose="020B0602020104020603" pitchFamily="34" charset="0"/>
              </a:rPr>
              <a:t>Does he not love me and my daughter like he seems to love everyone else?</a:t>
            </a:r>
            <a:endParaRPr lang="en-US" altLang="en-US" sz="4800" dirty="0">
              <a:latin typeface="Tw Cen MT" panose="020B0602020104020603" pitchFamily="34" charset="0"/>
            </a:endParaRPr>
          </a:p>
        </p:txBody>
      </p:sp>
    </p:spTree>
    <p:extLst>
      <p:ext uri="{BB962C8B-B14F-4D97-AF65-F5344CB8AC3E}">
        <p14:creationId xmlns:p14="http://schemas.microsoft.com/office/powerpoint/2010/main" val="165946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09800"/>
            <a:ext cx="8686800" cy="2454275"/>
          </a:xfrm>
        </p:spPr>
        <p:txBody>
          <a:bodyPr>
            <a:noAutofit/>
          </a:bodyPr>
          <a:lstStyle/>
          <a:p>
            <a:pPr eaLnBrk="1" fontAlgn="auto" hangingPunct="1">
              <a:spcAft>
                <a:spcPts val="0"/>
              </a:spcAft>
              <a:defRPr/>
            </a:pPr>
            <a:r>
              <a:rPr lang="en-US" sz="3600" b="1" dirty="0">
                <a:latin typeface="Californian FB" panose="0207040306080B030204" pitchFamily="18" charset="0"/>
              </a:rPr>
              <a:t>Are you faithful when the Lord is silent?</a:t>
            </a:r>
            <a:endParaRPr lang="en-US" sz="3600" dirty="0">
              <a:latin typeface="Californian FB" panose="0207040306080B030204" pitchFamily="18" charset="0"/>
            </a:endParaRPr>
          </a:p>
          <a:p>
            <a:pPr eaLnBrk="1" fontAlgn="auto" hangingPunct="1">
              <a:spcAft>
                <a:spcPts val="0"/>
              </a:spcAft>
              <a:defRPr/>
            </a:pPr>
            <a:br>
              <a:rPr lang="en-US" sz="3600" dirty="0">
                <a:latin typeface="Californian FB" panose="0207040306080B030204" pitchFamily="18" charset="0"/>
              </a:rPr>
            </a:br>
            <a:endParaRPr lang="en-US" sz="3600" dirty="0">
              <a:effectLst>
                <a:outerShdw blurRad="38100" dist="38100" dir="2700000" algn="tl" rotWithShape="0">
                  <a:srgbClr val="000000">
                    <a:alpha val="43137"/>
                  </a:srgbClr>
                </a:outerShdw>
              </a:effectLst>
              <a:latin typeface="Californian FB" panose="0207040306080B030204" pitchFamily="18" charset="0"/>
            </a:endParaRPr>
          </a:p>
        </p:txBody>
      </p:sp>
      <p:pic>
        <p:nvPicPr>
          <p:cNvPr id="123906" name="Picture 2" descr="http://cdn2.whatchristianswanttoknow.com/wp-content/uploads/2012/04/Rev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4343400"/>
            <a:ext cx="3505199" cy="23397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68275" y="142116"/>
            <a:ext cx="8747125" cy="995363"/>
          </a:xfrm>
          <a:prstGeom prst="rect">
            <a:avLst/>
          </a:prstGeom>
          <a:solidFill>
            <a:srgbClr val="FFC000"/>
          </a:solidFill>
          <a:ln>
            <a:solidFill>
              <a:schemeClr val="tx1"/>
            </a:solid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dirty="0">
                <a:effectLst>
                  <a:outerShdw blurRad="38100" dist="38100" dir="2700000" algn="tl">
                    <a:srgbClr val="000000">
                      <a:alpha val="43137"/>
                    </a:srgbClr>
                  </a:outerShdw>
                </a:effectLst>
              </a:rPr>
              <a:t>Application for Preparation</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22574</TotalTime>
  <Words>717</Words>
  <Application>Microsoft Office PowerPoint</Application>
  <PresentationFormat>On-screen Show (4:3)</PresentationFormat>
  <Paragraphs>101</Paragraphs>
  <Slides>20</Slides>
  <Notes>2</Notes>
  <HiddenSlides>1</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Bell MT</vt:lpstr>
      <vt:lpstr>Bookman Old Style</vt:lpstr>
      <vt:lpstr>Calibri</vt:lpstr>
      <vt:lpstr>Californian FB</vt:lpstr>
      <vt:lpstr>Freestyle Script</vt:lpstr>
      <vt:lpstr>Matura MT Script Capitals</vt:lpstr>
      <vt:lpstr>Papyrus</vt:lpstr>
      <vt:lpstr>Rockwell</vt:lpstr>
      <vt:lpstr>Tw Cen MT</vt:lpstr>
      <vt:lpstr>Wingdings</vt:lpstr>
      <vt:lpstr>Damask</vt:lpstr>
      <vt:lpstr>PowerPoint Presentation</vt:lpstr>
      <vt:lpstr>Chapter 8</vt:lpstr>
      <vt:lpstr>The Sixth Seal</vt:lpstr>
      <vt:lpstr>PowerPoint Presentation</vt:lpstr>
      <vt:lpstr>PowerPoint Presentation</vt:lpstr>
      <vt:lpstr>PowerPoint Presentation</vt:lpstr>
      <vt:lpstr>PowerPoint Presentation</vt:lpstr>
      <vt:lpstr>PowerPoint Presentation</vt:lpstr>
      <vt:lpstr>PowerPoint Presentation</vt:lpstr>
      <vt:lpstr>LIST Scriptural Instruments</vt:lpstr>
      <vt:lpstr>Trumpets Revelation 8:2-12; 9:1-2, 13-16</vt:lpstr>
      <vt:lpstr>The Sixth Seal</vt:lpstr>
      <vt:lpstr>What to avoid  to AVOID THE DESTRUCTION</vt:lpstr>
      <vt:lpstr>What to avoid  to AVOID THE DESTRUCTION</vt:lpstr>
      <vt:lpstr>CASE STUDY</vt:lpstr>
      <vt:lpstr>PowerPoint Presentation</vt:lpstr>
      <vt:lpstr>Trumpets in Revelation 8-9</vt:lpstr>
      <vt:lpstr>Great or Dreadful?</vt:lpstr>
      <vt:lpstr>PowerPoint Presentation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D. Richards</cp:lastModifiedBy>
  <cp:revision>368</cp:revision>
  <dcterms:created xsi:type="dcterms:W3CDTF">2006-07-12T19:00:47Z</dcterms:created>
  <dcterms:modified xsi:type="dcterms:W3CDTF">2017-10-09T19:09:54Z</dcterms:modified>
</cp:coreProperties>
</file>