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61" r:id="rId2"/>
    <p:sldId id="284" r:id="rId3"/>
    <p:sldId id="463" r:id="rId4"/>
    <p:sldId id="464" r:id="rId5"/>
    <p:sldId id="465" r:id="rId6"/>
    <p:sldId id="466" r:id="rId7"/>
    <p:sldId id="467" r:id="rId8"/>
    <p:sldId id="468" r:id="rId9"/>
    <p:sldId id="393" r:id="rId10"/>
    <p:sldId id="462" r:id="rId11"/>
    <p:sldId id="394" r:id="rId12"/>
    <p:sldId id="396" r:id="rId13"/>
    <p:sldId id="395" r:id="rId14"/>
    <p:sldId id="397" r:id="rId15"/>
    <p:sldId id="398" r:id="rId16"/>
    <p:sldId id="454" r:id="rId17"/>
    <p:sldId id="455" r:id="rId18"/>
    <p:sldId id="469" r:id="rId19"/>
    <p:sldId id="470" r:id="rId20"/>
    <p:sldId id="458" r:id="rId21"/>
    <p:sldId id="459" r:id="rId22"/>
    <p:sldId id="471" r:id="rId23"/>
    <p:sldId id="452" r:id="rId24"/>
    <p:sldId id="453" r:id="rId25"/>
    <p:sldId id="400" r:id="rId26"/>
    <p:sldId id="472" r:id="rId27"/>
    <p:sldId id="431" r:id="rId28"/>
    <p:sldId id="442" r:id="rId29"/>
    <p:sldId id="413" r:id="rId30"/>
    <p:sldId id="414" r:id="rId31"/>
    <p:sldId id="415" r:id="rId32"/>
    <p:sldId id="416" r:id="rId33"/>
    <p:sldId id="440" r:id="rId34"/>
    <p:sldId id="417" r:id="rId35"/>
    <p:sldId id="419" r:id="rId36"/>
    <p:sldId id="420" r:id="rId37"/>
    <p:sldId id="421" r:id="rId38"/>
    <p:sldId id="422" r:id="rId39"/>
    <p:sldId id="424" r:id="rId40"/>
    <p:sldId id="425" r:id="rId41"/>
    <p:sldId id="426" r:id="rId42"/>
    <p:sldId id="427" r:id="rId43"/>
    <p:sldId id="428" r:id="rId44"/>
    <p:sldId id="277" r:id="rId45"/>
    <p:sldId id="444" r:id="rId46"/>
    <p:sldId id="445" r:id="rId47"/>
    <p:sldId id="447" r:id="rId48"/>
    <p:sldId id="473" r:id="rId49"/>
    <p:sldId id="474" r:id="rId50"/>
    <p:sldId id="448" r:id="rId51"/>
    <p:sldId id="475" r:id="rId52"/>
    <p:sldId id="443" r:id="rId53"/>
    <p:sldId id="451" r:id="rId54"/>
    <p:sldId id="366" r:id="rId55"/>
    <p:sldId id="39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A2D72-D6A3-4421-970C-ABBB9ABA1487}" type="datetimeFigureOut">
              <a:rPr lang="en-US" smtClean="0"/>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A5887-8DD4-47C4-A2D8-CA88F0B61D9A}" type="slidenum">
              <a:rPr lang="en-US" smtClean="0"/>
              <a:t>‹#›</a:t>
            </a:fld>
            <a:endParaRPr lang="en-US"/>
          </a:p>
        </p:txBody>
      </p:sp>
    </p:spTree>
    <p:extLst>
      <p:ext uri="{BB962C8B-B14F-4D97-AF65-F5344CB8AC3E}">
        <p14:creationId xmlns:p14="http://schemas.microsoft.com/office/powerpoint/2010/main" val="1456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891926-05F1-4B0D-B996-69171976EC0F}"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167139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91926-05F1-4B0D-B996-69171976EC0F}"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128344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91926-05F1-4B0D-B996-69171976EC0F}"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78798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91926-05F1-4B0D-B996-69171976EC0F}"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213771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91926-05F1-4B0D-B996-69171976EC0F}"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176775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91926-05F1-4B0D-B996-69171976EC0F}"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368170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91926-05F1-4B0D-B996-69171976EC0F}"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161291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91926-05F1-4B0D-B996-69171976EC0F}"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139040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91926-05F1-4B0D-B996-69171976EC0F}"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5833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91926-05F1-4B0D-B996-69171976EC0F}"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411668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891926-05F1-4B0D-B996-69171976EC0F}"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0363B-C03C-41BB-9463-8C73CE3B3DAA}" type="slidenum">
              <a:rPr lang="en-US" smtClean="0"/>
              <a:t>‹#›</a:t>
            </a:fld>
            <a:endParaRPr lang="en-US"/>
          </a:p>
        </p:txBody>
      </p:sp>
    </p:spTree>
    <p:extLst>
      <p:ext uri="{BB962C8B-B14F-4D97-AF65-F5344CB8AC3E}">
        <p14:creationId xmlns:p14="http://schemas.microsoft.com/office/powerpoint/2010/main" val="106205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91926-05F1-4B0D-B996-69171976EC0F}" type="datetimeFigureOut">
              <a:rPr lang="en-US" smtClean="0"/>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0363B-C03C-41BB-9463-8C73CE3B3DAA}" type="slidenum">
              <a:rPr lang="en-US" smtClean="0"/>
              <a:t>‹#›</a:t>
            </a:fld>
            <a:endParaRPr lang="en-US"/>
          </a:p>
        </p:txBody>
      </p:sp>
    </p:spTree>
    <p:extLst>
      <p:ext uri="{BB962C8B-B14F-4D97-AF65-F5344CB8AC3E}">
        <p14:creationId xmlns:p14="http://schemas.microsoft.com/office/powerpoint/2010/main" val="244394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Temple%20Garment.mp4" TargetMode="External"/><Relationship Id="rId1" Type="http://schemas.microsoft.com/office/2007/relationships/media" Target="file:///C:\Users\Brotherichards\OneDrive%20-%20LDS%20Church\Large%20Files\Temple%20Garment.mp4" TargetMode="External"/><Relationship Id="rId5" Type="http://schemas.openxmlformats.org/officeDocument/2006/relationships/image" Target="../media/image16.png"/><Relationship Id="rId4" Type="http://schemas.openxmlformats.org/officeDocument/2006/relationships/hyperlink" Target="https://www.youtube.com/watch?v=SkTz_NQqKA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Matriculation%20Ceremony.mp4" TargetMode="External"/><Relationship Id="rId1" Type="http://schemas.microsoft.com/office/2007/relationships/media" Target="file:///C:\Users\Brotherichards\OneDrive%20-%20LDS%20Church\Large%20Files\Matriculation%20Ceremony.mp4"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43.jpe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hyperlink" Target="http://www.christianity.com/church/church-history/timeline/1601-1700/story-behind-king-james-bible-11630052.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Freeform: Shape 19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7169" y="4867274"/>
            <a:ext cx="1746832" cy="1990725"/>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Image result for lds restoration"/>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5431" y="699135"/>
            <a:ext cx="8025938" cy="3511347"/>
          </a:xfrm>
          <a:prstGeom prst="rect">
            <a:avLst/>
          </a:prstGeom>
          <a:noFill/>
          <a:extLst>
            <a:ext uri="{909E8E84-426E-40DD-AFC4-6F175D3DCCD1}">
              <a14:hiddenFill xmlns:a14="http://schemas.microsoft.com/office/drawing/2010/main">
                <a:solidFill>
                  <a:srgbClr val="FFFFFF"/>
                </a:solidFill>
              </a14:hiddenFill>
            </a:ext>
          </a:extLst>
        </p:spPr>
      </p:pic>
      <p:sp>
        <p:nvSpPr>
          <p:cNvPr id="193" name="Freeform: Shape 19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67270"/>
            <a:ext cx="7835439" cy="1990730"/>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Shape 166"/>
          <p:cNvSpPr>
            <a:spLocks noGrp="1"/>
          </p:cNvSpPr>
          <p:nvPr>
            <p:ph type="subTitle" idx="1"/>
          </p:nvPr>
        </p:nvSpPr>
        <p:spPr>
          <a:xfrm>
            <a:off x="381000" y="5433269"/>
            <a:ext cx="7016169" cy="1272331"/>
          </a:xfrm>
          <a:prstGeom prst="rect">
            <a:avLst/>
          </a:prstGeom>
        </p:spPr>
        <p:txBody>
          <a:bodyPr>
            <a:normAutofit fontScale="92500" lnSpcReduction="10000"/>
          </a:bodyPr>
          <a:lstStyle/>
          <a:p>
            <a:pPr algn="l"/>
            <a:r>
              <a:rPr lang="en-US" sz="4800" b="1" dirty="0">
                <a:solidFill>
                  <a:schemeClr val="bg2">
                    <a:lumMod val="25000"/>
                  </a:schemeClr>
                </a:solidFill>
              </a:rPr>
              <a:t>The Apostasy</a:t>
            </a:r>
          </a:p>
          <a:p>
            <a:pPr algn="l"/>
            <a:r>
              <a:rPr lang="en-US" dirty="0">
                <a:solidFill>
                  <a:schemeClr val="bg2">
                    <a:lumMod val="25000"/>
                  </a:schemeClr>
                </a:solidFill>
              </a:rPr>
              <a:t>6</a:t>
            </a:r>
            <a:r>
              <a:rPr lang="en-US" baseline="30000" dirty="0">
                <a:solidFill>
                  <a:schemeClr val="bg2">
                    <a:lumMod val="25000"/>
                  </a:schemeClr>
                </a:solidFill>
              </a:rPr>
              <a:t>th</a:t>
            </a:r>
            <a:r>
              <a:rPr lang="en-US" dirty="0">
                <a:solidFill>
                  <a:schemeClr val="bg2">
                    <a:lumMod val="25000"/>
                  </a:schemeClr>
                </a:solidFill>
              </a:rPr>
              <a:t> Seal Events</a:t>
            </a:r>
          </a:p>
        </p:txBody>
      </p:sp>
    </p:spTree>
    <p:extLst>
      <p:ext uri="{BB962C8B-B14F-4D97-AF65-F5344CB8AC3E}">
        <p14:creationId xmlns:p14="http://schemas.microsoft.com/office/powerpoint/2010/main" val="224161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oronation ceremony lds endow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92" y="1600200"/>
            <a:ext cx="8868216" cy="47220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3794" y="381000"/>
            <a:ext cx="7616412" cy="461665"/>
          </a:xfrm>
          <a:prstGeom prst="rect">
            <a:avLst/>
          </a:prstGeom>
        </p:spPr>
        <p:txBody>
          <a:bodyPr wrap="square">
            <a:spAutoFit/>
          </a:bodyPr>
          <a:lstStyle/>
          <a:p>
            <a:pPr algn="ctr"/>
            <a:r>
              <a:rPr lang="en-US" sz="2400" b="1" dirty="0">
                <a:solidFill>
                  <a:srgbClr val="555555"/>
                </a:solidFill>
                <a:latin typeface="Helvetica Neue"/>
              </a:rPr>
              <a:t>Where do you ‘see’ the temple?</a:t>
            </a:r>
            <a:endParaRPr lang="en-US" sz="2400" b="1" dirty="0"/>
          </a:p>
        </p:txBody>
      </p:sp>
    </p:spTree>
    <p:extLst>
      <p:ext uri="{BB962C8B-B14F-4D97-AF65-F5344CB8AC3E}">
        <p14:creationId xmlns:p14="http://schemas.microsoft.com/office/powerpoint/2010/main" val="308391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900596" y="1143000"/>
            <a:ext cx="3091004" cy="2470596"/>
            <a:chOff x="7867461" y="1426933"/>
            <a:chExt cx="2630189" cy="2248195"/>
          </a:xfrm>
        </p:grpSpPr>
        <p:sp>
          <p:nvSpPr>
            <p:cNvPr id="4" name="TextBox 3"/>
            <p:cNvSpPr txBox="1"/>
            <p:nvPr/>
          </p:nvSpPr>
          <p:spPr>
            <a:xfrm>
              <a:off x="8427589" y="3367352"/>
              <a:ext cx="1509932" cy="307776"/>
            </a:xfrm>
            <a:prstGeom prst="rect">
              <a:avLst/>
            </a:prstGeom>
            <a:noFill/>
          </p:spPr>
          <p:txBody>
            <a:bodyPr wrap="square" rtlCol="0">
              <a:spAutoFit/>
            </a:bodyPr>
            <a:lstStyle/>
            <a:p>
              <a:r>
                <a:rPr lang="en-US" sz="900" dirty="0"/>
                <a:t>Gilbert Temple Font</a:t>
              </a:r>
            </a:p>
          </p:txBody>
        </p:sp>
        <p:pic>
          <p:nvPicPr>
            <p:cNvPr id="3076" name="Picture 4" descr="http://media2.abc15.com/photo/2014/01/15/inside_20140115112139_640_4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461" y="1426933"/>
              <a:ext cx="2630189" cy="19726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86283" y="4279009"/>
            <a:ext cx="4183031" cy="2648439"/>
            <a:chOff x="417025" y="4063348"/>
            <a:chExt cx="4179828" cy="2857988"/>
          </a:xfrm>
        </p:grpSpPr>
        <p:pic>
          <p:nvPicPr>
            <p:cNvPr id="3080" name="Picture 8" descr="http://mormontemples.org/media/AV110624_cah136-baptistry.jpg/600x3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25" y="4063348"/>
              <a:ext cx="4179828" cy="236554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314749" y="6428893"/>
              <a:ext cx="1799643" cy="492443"/>
            </a:xfrm>
            <a:prstGeom prst="rect">
              <a:avLst/>
            </a:prstGeom>
            <a:noFill/>
          </p:spPr>
          <p:txBody>
            <a:bodyPr wrap="square" rtlCol="0">
              <a:spAutoFit/>
            </a:bodyPr>
            <a:lstStyle/>
            <a:p>
              <a:r>
                <a:rPr lang="en-US" sz="900" dirty="0"/>
                <a:t>Trujillo Peru Temple Font</a:t>
              </a:r>
            </a:p>
          </p:txBody>
        </p:sp>
      </p:grpSp>
      <p:grpSp>
        <p:nvGrpSpPr>
          <p:cNvPr id="12" name="Group 11"/>
          <p:cNvGrpSpPr/>
          <p:nvPr/>
        </p:nvGrpSpPr>
        <p:grpSpPr>
          <a:xfrm>
            <a:off x="2885717" y="381000"/>
            <a:ext cx="2483917" cy="3893093"/>
            <a:chOff x="4491993" y="52050"/>
            <a:chExt cx="2667518" cy="4503741"/>
          </a:xfrm>
        </p:grpSpPr>
        <p:pic>
          <p:nvPicPr>
            <p:cNvPr id="3078" name="Picture 6" descr="http://bloximages.chicago2.vip.townnews.com/heraldextra.com/content/tncms/assets/v3/editorial/6/5d/65dd1f26-c7ea-55dc-ace0-4e981a08d0b5/65dd1f26-c7ea-55dc-ace0-4e981a08d0b5.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993" y="52050"/>
              <a:ext cx="2667518" cy="400450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11457" y="4063348"/>
              <a:ext cx="1423575" cy="492443"/>
            </a:xfrm>
            <a:prstGeom prst="rect">
              <a:avLst/>
            </a:prstGeom>
            <a:noFill/>
          </p:spPr>
          <p:txBody>
            <a:bodyPr wrap="square" rtlCol="0">
              <a:spAutoFit/>
            </a:bodyPr>
            <a:lstStyle/>
            <a:p>
              <a:r>
                <a:rPr lang="en-US" sz="900" dirty="0"/>
                <a:t>Draper Temple Font</a:t>
              </a:r>
            </a:p>
          </p:txBody>
        </p:sp>
      </p:grpSp>
      <p:grpSp>
        <p:nvGrpSpPr>
          <p:cNvPr id="9" name="Group 8"/>
          <p:cNvGrpSpPr/>
          <p:nvPr/>
        </p:nvGrpSpPr>
        <p:grpSpPr>
          <a:xfrm>
            <a:off x="0" y="1066800"/>
            <a:ext cx="2752777" cy="2375059"/>
            <a:chOff x="769319" y="1023040"/>
            <a:chExt cx="2901050" cy="2423105"/>
          </a:xfrm>
        </p:grpSpPr>
        <p:pic>
          <p:nvPicPr>
            <p:cNvPr id="3074" name="Picture 2" descr="temple baptismal f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319" y="1023040"/>
              <a:ext cx="2901050" cy="217746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122194" y="3138369"/>
              <a:ext cx="2195299" cy="307776"/>
            </a:xfrm>
            <a:prstGeom prst="rect">
              <a:avLst/>
            </a:prstGeom>
            <a:noFill/>
          </p:spPr>
          <p:txBody>
            <a:bodyPr wrap="square" rtlCol="0">
              <a:spAutoFit/>
            </a:bodyPr>
            <a:lstStyle/>
            <a:p>
              <a:r>
                <a:rPr lang="en-US" sz="900" dirty="0"/>
                <a:t>Salt Lake Temple Font</a:t>
              </a:r>
            </a:p>
          </p:txBody>
        </p:sp>
      </p:grpSp>
      <p:grpSp>
        <p:nvGrpSpPr>
          <p:cNvPr id="16" name="Group 15"/>
          <p:cNvGrpSpPr/>
          <p:nvPr/>
        </p:nvGrpSpPr>
        <p:grpSpPr>
          <a:xfrm>
            <a:off x="5335192" y="3765973"/>
            <a:ext cx="3351607" cy="2939627"/>
            <a:chOff x="7113590" y="3878297"/>
            <a:chExt cx="2753000" cy="2963623"/>
          </a:xfrm>
        </p:grpSpPr>
        <p:sp>
          <p:nvSpPr>
            <p:cNvPr id="15" name="Rectangle 14"/>
            <p:cNvSpPr/>
            <p:nvPr/>
          </p:nvSpPr>
          <p:spPr>
            <a:xfrm>
              <a:off x="7166706" y="6534144"/>
              <a:ext cx="2699884" cy="307776"/>
            </a:xfrm>
            <a:prstGeom prst="rect">
              <a:avLst/>
            </a:prstGeom>
          </p:spPr>
          <p:txBody>
            <a:bodyPr wrap="none">
              <a:spAutoFit/>
            </a:bodyPr>
            <a:lstStyle/>
            <a:p>
              <a:r>
                <a:rPr lang="en-US" sz="900" dirty="0">
                  <a:latin typeface="arial" panose="020B0604020202020204" pitchFamily="34" charset="0"/>
                </a:rPr>
                <a:t>Copenhagen Denmark Temple Font</a:t>
              </a:r>
              <a:endParaRPr lang="en-US" sz="900" dirty="0"/>
            </a:p>
          </p:txBody>
        </p:sp>
        <p:pic>
          <p:nvPicPr>
            <p:cNvPr id="3082" name="Picture 10" descr="http://archive.sltrib.com/images/2012/0309/proxy_03031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3590" y="3878297"/>
              <a:ext cx="2636992" cy="26422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067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457200"/>
            <a:ext cx="5334000" cy="5695950"/>
          </a:xfrm>
          <a:solidFill>
            <a:srgbClr val="002060"/>
          </a:solidFill>
        </p:spPr>
        <p:txBody>
          <a:bodyPr>
            <a:normAutofit/>
          </a:bodyPr>
          <a:lstStyle/>
          <a:p>
            <a:pPr algn="ctr">
              <a:buFontTx/>
              <a:buNone/>
            </a:pPr>
            <a:endParaRPr lang="en-US" altLang="en-US" sz="2800" b="1" u="sng" dirty="0">
              <a:solidFill>
                <a:schemeClr val="bg1"/>
              </a:solidFill>
            </a:endParaRPr>
          </a:p>
          <a:p>
            <a:pPr algn="ctr">
              <a:buFontTx/>
              <a:buNone/>
            </a:pPr>
            <a:r>
              <a:rPr lang="en-US" altLang="en-US" sz="2800" b="1" u="sng" dirty="0">
                <a:solidFill>
                  <a:schemeClr val="bg1"/>
                </a:solidFill>
              </a:rPr>
              <a:t>Baptismal Font Symbols</a:t>
            </a:r>
            <a:endParaRPr lang="en-US" altLang="en-US" sz="2800" dirty="0">
              <a:solidFill>
                <a:schemeClr val="bg1"/>
              </a:solidFill>
            </a:endParaRPr>
          </a:p>
          <a:p>
            <a:pPr lvl="1"/>
            <a:endParaRPr lang="en-US" altLang="en-US" sz="1800" dirty="0">
              <a:solidFill>
                <a:schemeClr val="bg1"/>
              </a:solidFill>
            </a:endParaRPr>
          </a:p>
          <a:p>
            <a:r>
              <a:rPr lang="en-US" altLang="en-US" sz="2400" dirty="0">
                <a:solidFill>
                  <a:schemeClr val="bg1"/>
                </a:solidFill>
              </a:rPr>
              <a:t>The Font placed below ground</a:t>
            </a:r>
          </a:p>
          <a:p>
            <a:pPr lvl="1"/>
            <a:r>
              <a:rPr lang="en-US" altLang="en-US" sz="1800" dirty="0">
                <a:solidFill>
                  <a:schemeClr val="bg1"/>
                </a:solidFill>
              </a:rPr>
              <a:t>The death and resurrection of the recipient of this ordinance.</a:t>
            </a:r>
            <a:endParaRPr lang="en-US" altLang="en-US" sz="1800" b="1" dirty="0">
              <a:solidFill>
                <a:schemeClr val="bg1"/>
              </a:solidFill>
            </a:endParaRPr>
          </a:p>
          <a:p>
            <a:endParaRPr lang="en-US" altLang="en-US" sz="2400" dirty="0">
              <a:solidFill>
                <a:schemeClr val="bg1"/>
              </a:solidFill>
            </a:endParaRPr>
          </a:p>
          <a:p>
            <a:r>
              <a:rPr lang="en-US" altLang="en-US" sz="2400" dirty="0">
                <a:solidFill>
                  <a:schemeClr val="bg1"/>
                </a:solidFill>
              </a:rPr>
              <a:t>The Ox</a:t>
            </a:r>
          </a:p>
          <a:p>
            <a:pPr lvl="1"/>
            <a:r>
              <a:rPr lang="en-US" altLang="en-US" sz="1800" dirty="0">
                <a:solidFill>
                  <a:schemeClr val="bg1"/>
                </a:solidFill>
              </a:rPr>
              <a:t>The symbol of the tribe of Joseph.</a:t>
            </a:r>
          </a:p>
          <a:p>
            <a:endParaRPr lang="en-US" altLang="en-US" sz="2400" dirty="0">
              <a:solidFill>
                <a:schemeClr val="bg1"/>
              </a:solidFill>
            </a:endParaRPr>
          </a:p>
          <a:p>
            <a:r>
              <a:rPr lang="en-US" altLang="en-US" sz="2400" dirty="0">
                <a:solidFill>
                  <a:schemeClr val="bg1"/>
                </a:solidFill>
              </a:rPr>
              <a:t>The Font resting on the backs of Oxen</a:t>
            </a:r>
          </a:p>
          <a:p>
            <a:pPr lvl="1"/>
            <a:r>
              <a:rPr lang="en-US" altLang="en-US" sz="1800" dirty="0">
                <a:solidFill>
                  <a:schemeClr val="bg1"/>
                </a:solidFill>
              </a:rPr>
              <a:t>The burden has been laid upon the birthright tribe of Joseph.</a:t>
            </a:r>
          </a:p>
        </p:txBody>
      </p:sp>
      <p:pic>
        <p:nvPicPr>
          <p:cNvPr id="1026" name="Picture 2" descr="http://ldsliving.com/images/stories/general/60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64227"/>
            <a:ext cx="3333136" cy="3393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xEl>
                                              <p:pRg st="3" end="3"/>
                                            </p:txEl>
                                          </p:spTgt>
                                        </p:tgtEl>
                                        <p:attrNameLst>
                                          <p:attrName>style.visibility</p:attrName>
                                        </p:attrNameLst>
                                      </p:cBhvr>
                                      <p:to>
                                        <p:strVal val="visible"/>
                                      </p:to>
                                    </p:set>
                                    <p:animEffect transition="in" filter="fade">
                                      <p:cBhvr>
                                        <p:cTn id="7" dur="500"/>
                                        <p:tgtEl>
                                          <p:spTgt spid="3379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xEl>
                                              <p:pRg st="4" end="4"/>
                                            </p:txEl>
                                          </p:spTgt>
                                        </p:tgtEl>
                                        <p:attrNameLst>
                                          <p:attrName>style.visibility</p:attrName>
                                        </p:attrNameLst>
                                      </p:cBhvr>
                                      <p:to>
                                        <p:strVal val="visible"/>
                                      </p:to>
                                    </p:set>
                                    <p:animEffect transition="in" filter="fade">
                                      <p:cBhvr>
                                        <p:cTn id="12" dur="500"/>
                                        <p:tgtEl>
                                          <p:spTgt spid="3379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4">
                                            <p:txEl>
                                              <p:pRg st="6" end="6"/>
                                            </p:txEl>
                                          </p:spTgt>
                                        </p:tgtEl>
                                        <p:attrNameLst>
                                          <p:attrName>style.visibility</p:attrName>
                                        </p:attrNameLst>
                                      </p:cBhvr>
                                      <p:to>
                                        <p:strVal val="visible"/>
                                      </p:to>
                                    </p:set>
                                    <p:animEffect transition="in" filter="fade">
                                      <p:cBhvr>
                                        <p:cTn id="17" dur="500"/>
                                        <p:tgtEl>
                                          <p:spTgt spid="3379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4">
                                            <p:txEl>
                                              <p:pRg st="7" end="7"/>
                                            </p:txEl>
                                          </p:spTgt>
                                        </p:tgtEl>
                                        <p:attrNameLst>
                                          <p:attrName>style.visibility</p:attrName>
                                        </p:attrNameLst>
                                      </p:cBhvr>
                                      <p:to>
                                        <p:strVal val="visible"/>
                                      </p:to>
                                    </p:set>
                                    <p:animEffect transition="in" filter="fade">
                                      <p:cBhvr>
                                        <p:cTn id="22" dur="500"/>
                                        <p:tgtEl>
                                          <p:spTgt spid="3379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4">
                                            <p:txEl>
                                              <p:pRg st="9" end="9"/>
                                            </p:txEl>
                                          </p:spTgt>
                                        </p:tgtEl>
                                        <p:attrNameLst>
                                          <p:attrName>style.visibility</p:attrName>
                                        </p:attrNameLst>
                                      </p:cBhvr>
                                      <p:to>
                                        <p:strVal val="visible"/>
                                      </p:to>
                                    </p:set>
                                    <p:animEffect transition="in" filter="fade">
                                      <p:cBhvr>
                                        <p:cTn id="27" dur="500"/>
                                        <p:tgtEl>
                                          <p:spTgt spid="3379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4">
                                            <p:txEl>
                                              <p:pRg st="10" end="10"/>
                                            </p:txEl>
                                          </p:spTgt>
                                        </p:tgtEl>
                                        <p:attrNameLst>
                                          <p:attrName>style.visibility</p:attrName>
                                        </p:attrNameLst>
                                      </p:cBhvr>
                                      <p:to>
                                        <p:strVal val="visible"/>
                                      </p:to>
                                    </p:set>
                                    <p:animEffect transition="in" filter="fade">
                                      <p:cBhvr>
                                        <p:cTn id="32" dur="500"/>
                                        <p:tgtEl>
                                          <p:spTgt spid="3379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86" y="1028701"/>
            <a:ext cx="6115050" cy="431222"/>
          </a:xfrm>
        </p:spPr>
        <p:txBody>
          <a:bodyPr>
            <a:noAutofit/>
          </a:bodyPr>
          <a:lstStyle/>
          <a:p>
            <a:r>
              <a:rPr lang="en-US" sz="1800" b="1" dirty="0"/>
              <a:t>Belgium, St. </a:t>
            </a:r>
            <a:r>
              <a:rPr lang="en-US" sz="1800" b="1" dirty="0" err="1"/>
              <a:t>Barhélemy</a:t>
            </a:r>
            <a:r>
              <a:rPr lang="en-US" sz="1800" b="1" dirty="0"/>
              <a:t> of </a:t>
            </a:r>
            <a:r>
              <a:rPr lang="en-US" sz="1800" b="1" dirty="0" err="1"/>
              <a:t>Renier</a:t>
            </a:r>
            <a:r>
              <a:rPr lang="en-US" sz="1800" b="1" dirty="0"/>
              <a:t> de </a:t>
            </a:r>
            <a:r>
              <a:rPr lang="en-US" sz="1800" b="1" dirty="0" err="1"/>
              <a:t>Huy</a:t>
            </a:r>
            <a:r>
              <a:rPr lang="en-US" sz="1800" b="1" dirty="0"/>
              <a:t> (11</a:t>
            </a:r>
            <a:r>
              <a:rPr lang="en-US" sz="1800" b="1" baseline="30000" dirty="0"/>
              <a:t>th</a:t>
            </a:r>
            <a:r>
              <a:rPr lang="en-US" sz="1800" b="1" dirty="0"/>
              <a:t> Century)</a:t>
            </a:r>
            <a:endParaRPr lang="en-US" sz="1800" dirty="0"/>
          </a:p>
        </p:txBody>
      </p:sp>
      <p:pic>
        <p:nvPicPr>
          <p:cNvPr id="1026" name="Picture 2" descr="http://www.templestudy.com/wp-content/uploads/2008/02/lie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459923"/>
            <a:ext cx="6894331" cy="4566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3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28600" y="304800"/>
            <a:ext cx="8686800" cy="6400800"/>
          </a:xfrm>
        </p:spPr>
        <p:txBody>
          <a:bodyPr>
            <a:normAutofit lnSpcReduction="10000"/>
          </a:bodyPr>
          <a:lstStyle/>
          <a:p>
            <a:pPr marL="0" indent="0">
              <a:buNone/>
            </a:pPr>
            <a:r>
              <a:rPr lang="en-US" altLang="en-US" sz="2400" dirty="0"/>
              <a:t>Why are the Catholic bishops so concerned about Mormons baptizing the dead? The Mormons didn’t invent baptism of the dead. The practice has a significant history within mainstream Christianity. </a:t>
            </a:r>
          </a:p>
          <a:p>
            <a:pPr marL="0" indent="0">
              <a:buNone/>
            </a:pPr>
            <a:r>
              <a:rPr lang="en-US" altLang="en-US" sz="2400" dirty="0"/>
              <a:t>What’s the difference, anyway, between baptizing the dead and baptizing babies? A tiny infant will have as much understanding as a dead person — none at all.  Indeed, given that all Christian Churches believe that the soul lives on after death, doesn’t it make more sense to baptize dead adults than live babies?</a:t>
            </a:r>
          </a:p>
          <a:p>
            <a:pPr marL="0" indent="0">
              <a:buNone/>
            </a:pPr>
            <a:r>
              <a:rPr lang="en-US" altLang="en-US" sz="2400" dirty="0"/>
              <a:t>Apart from which, if the Catholic bishops hold that the beliefs of the Mormons are pure baloney and their rituals meaningless, how can it matter to them what mumbo-jumbo Mormons might mutter?</a:t>
            </a:r>
          </a:p>
          <a:p>
            <a:pPr marL="0" indent="0">
              <a:buNone/>
            </a:pPr>
            <a:r>
              <a:rPr lang="en-US" altLang="en-US" sz="2400" dirty="0"/>
              <a:t>Interestingly, a clear trace of baptism of the dead has lingered in official practice to the present day, in the form of prayers for divine intercession on behalf of the unbaptized souls. The radical Corinthians and the Marcionites were especially energetic baptizers of the dead. The Synods of Hippo (393AD) and Carthage (397AD) voted, after bitter debate, to condemn the practice.</a:t>
            </a:r>
          </a:p>
          <a:p>
            <a:pPr marL="0" indent="0">
              <a:buNone/>
            </a:pPr>
            <a:endParaRPr lang="en-US" altLang="en-US" sz="2400" dirty="0"/>
          </a:p>
          <a:p>
            <a:pPr marL="0" indent="0">
              <a:buNone/>
            </a:pPr>
            <a:endParaRPr lang="en-US" altLang="en-US" sz="2400" dirty="0"/>
          </a:p>
        </p:txBody>
      </p:sp>
      <p:sp>
        <p:nvSpPr>
          <p:cNvPr id="9219" name="AutoShape 2"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
        <p:nvSpPr>
          <p:cNvPr id="9220" name="AutoShape 4"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Tree>
    <p:extLst>
      <p:ext uri="{BB962C8B-B14F-4D97-AF65-F5344CB8AC3E}">
        <p14:creationId xmlns:p14="http://schemas.microsoft.com/office/powerpoint/2010/main" val="50723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304800"/>
            <a:ext cx="8763000" cy="6239092"/>
          </a:xfrm>
        </p:spPr>
        <p:txBody>
          <a:bodyPr>
            <a:normAutofit/>
          </a:bodyPr>
          <a:lstStyle/>
          <a:p>
            <a:pPr marL="0" indent="0">
              <a:buNone/>
            </a:pPr>
            <a:r>
              <a:rPr lang="en-US" altLang="en-US" sz="2400" dirty="0"/>
              <a:t>Whether Hinduism, Presbyterian, Jainism, Judaism, Islam, Catholicism or whatever is the true religion, what if it’s Mormonism? What if it’s an everyday occurrence on the other side that Catholics and Protestants are left standing dumbstruck at the Gates, gasping: “Mormons! Who’d have believed it?” And maybe a wife berating her husband: “There! I told you it would be the Mormons! But would you listen?! Now it’s eternal hellfire for the two of us, I hope you’re satisfied.”</a:t>
            </a:r>
          </a:p>
          <a:p>
            <a:pPr marL="0" indent="0">
              <a:buNone/>
            </a:pPr>
            <a:r>
              <a:rPr lang="en-US" altLang="en-US" sz="2400" dirty="0"/>
              <a:t>In that scenario, shouldn’t all members of all other religions be literally eternally grateful to the Mormons for sharing their saving grace even unto and after death?</a:t>
            </a:r>
          </a:p>
          <a:p>
            <a:pPr marL="0" indent="0">
              <a:buNone/>
            </a:pPr>
            <a:r>
              <a:rPr lang="en-US" altLang="en-US" sz="2400" dirty="0"/>
              <a:t>If, on the other hand, it isn’t the Mormons at all, those who turn out to have been right can wave a merry farewell to the followers of Brigham Young as they trundle downwards to their eternal doom.  </a:t>
            </a:r>
          </a:p>
        </p:txBody>
      </p:sp>
      <p:sp>
        <p:nvSpPr>
          <p:cNvPr id="10243" name="AutoShape 2"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
        <p:nvSpPr>
          <p:cNvPr id="10244" name="AutoShape 4"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
        <p:nvSpPr>
          <p:cNvPr id="10245" name="Rectangle 1"/>
          <p:cNvSpPr>
            <a:spLocks noChangeArrowheads="1"/>
          </p:cNvSpPr>
          <p:nvPr/>
        </p:nvSpPr>
        <p:spPr bwMode="auto">
          <a:xfrm>
            <a:off x="381000" y="6324601"/>
            <a:ext cx="86106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r>
              <a:rPr lang="en-US" altLang="en-US" sz="825">
                <a:solidFill>
                  <a:schemeClr val="tx1"/>
                </a:solidFill>
              </a:rPr>
              <a:t>http://www.belfasttelegraph.co.uk/opinion/columnists/eamonn-mccann/eamonn-mccann-what-if-mormons-are-right-and-catholics-and-protestants-wrong-28532064.html</a:t>
            </a:r>
          </a:p>
        </p:txBody>
      </p:sp>
    </p:spTree>
    <p:extLst>
      <p:ext uri="{BB962C8B-B14F-4D97-AF65-F5344CB8AC3E}">
        <p14:creationId xmlns:p14="http://schemas.microsoft.com/office/powerpoint/2010/main" val="260239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oronation ceremony lds endowme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5394" y="890970"/>
            <a:ext cx="8762405" cy="46656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 y="457200"/>
            <a:ext cx="7848600" cy="461665"/>
          </a:xfrm>
          <a:prstGeom prst="rect">
            <a:avLst/>
          </a:prstGeom>
        </p:spPr>
        <p:txBody>
          <a:bodyPr wrap="square">
            <a:spAutoFit/>
          </a:bodyPr>
          <a:lstStyle/>
          <a:p>
            <a:pPr algn="ctr"/>
            <a:r>
              <a:rPr lang="en-US" sz="2400" dirty="0">
                <a:solidFill>
                  <a:srgbClr val="555555"/>
                </a:solidFill>
                <a:latin typeface="Helvetica Neue"/>
              </a:rPr>
              <a:t>Temples are places of preparation and protection</a:t>
            </a:r>
            <a:endParaRPr lang="en-US" sz="2400" dirty="0"/>
          </a:p>
        </p:txBody>
      </p:sp>
      <p:pic>
        <p:nvPicPr>
          <p:cNvPr id="3" name="Picture 2" descr="Image result for adam and eve gar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962972"/>
            <a:ext cx="1431039" cy="1858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igh priest robes">
            <a:extLst>
              <a:ext uri="{FF2B5EF4-FFF2-40B4-BE49-F238E27FC236}">
                <a16:creationId xmlns:a16="http://schemas.microsoft.com/office/drawing/2014/main" id="{7002F96E-21E6-43E2-AE14-FF46BC423E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883854"/>
            <a:ext cx="1412875" cy="201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17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8000" y="5573369"/>
            <a:ext cx="3776483" cy="507831"/>
          </a:xfrm>
          <a:prstGeom prst="rect">
            <a:avLst/>
          </a:prstGeom>
        </p:spPr>
        <p:txBody>
          <a:bodyPr wrap="none">
            <a:spAutoFit/>
          </a:bodyPr>
          <a:lstStyle/>
          <a:p>
            <a:r>
              <a:rPr lang="en-US" sz="1350" dirty="0">
                <a:hlinkClick r:id="rId4"/>
              </a:rPr>
              <a:t>https://www.youtube.com/watch?v=SkTz_NQqKA8</a:t>
            </a:r>
            <a:endParaRPr lang="en-US" sz="1350" dirty="0"/>
          </a:p>
          <a:p>
            <a:r>
              <a:rPr lang="en-US" sz="1350" dirty="0"/>
              <a:t>Temple Garments</a:t>
            </a:r>
          </a:p>
        </p:txBody>
      </p:sp>
      <p:pic>
        <p:nvPicPr>
          <p:cNvPr id="4" name="Temple Garment">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482241" y="685800"/>
            <a:ext cx="8128000" cy="4572000"/>
          </a:xfrm>
          <a:prstGeom prst="rect">
            <a:avLst/>
          </a:prstGeom>
        </p:spPr>
      </p:pic>
    </p:spTree>
    <p:extLst>
      <p:ext uri="{BB962C8B-B14F-4D97-AF65-F5344CB8AC3E}">
        <p14:creationId xmlns:p14="http://schemas.microsoft.com/office/powerpoint/2010/main" val="316484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9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304800"/>
            <a:ext cx="8763000" cy="6400800"/>
          </a:xfrm>
        </p:spPr>
        <p:txBody>
          <a:bodyPr>
            <a:normAutofit fontScale="92500"/>
          </a:bodyPr>
          <a:lstStyle/>
          <a:p>
            <a:pPr marL="0" indent="0" algn="ctr" fontAlgn="base">
              <a:buNone/>
            </a:pPr>
            <a:r>
              <a:rPr lang="en-US" sz="3900" b="1" dirty="0"/>
              <a:t>Isaiah 56:5</a:t>
            </a:r>
          </a:p>
          <a:p>
            <a:pPr marL="0" indent="0" fontAlgn="base">
              <a:buNone/>
            </a:pPr>
            <a:endParaRPr lang="en-US" sz="2400" dirty="0"/>
          </a:p>
          <a:p>
            <a:pPr fontAlgn="base"/>
            <a:r>
              <a:rPr lang="en-US" sz="2400" dirty="0"/>
              <a:t>Adam was given the responsibility of naming the animals (see Gen. 2:19–20). </a:t>
            </a:r>
          </a:p>
          <a:p>
            <a:pPr fontAlgn="base"/>
            <a:r>
              <a:rPr lang="en-US" sz="2400" dirty="0"/>
              <a:t>In receiving Eve as his wife, Adam named her. (See Gen. 3:20.) </a:t>
            </a:r>
          </a:p>
          <a:p>
            <a:pPr fontAlgn="base"/>
            <a:r>
              <a:rPr lang="en-US" sz="2400" dirty="0"/>
              <a:t>God himself, “blessed them, and called their name Adam.” (Gen. 5:2.)</a:t>
            </a:r>
            <a:br>
              <a:rPr lang="en-US" sz="2400" dirty="0"/>
            </a:br>
            <a:r>
              <a:rPr lang="en-US" sz="2400" dirty="0"/>
              <a:t>Abram’s name changed to Abraham. (See Gen. 17:5.) </a:t>
            </a:r>
          </a:p>
          <a:p>
            <a:pPr fontAlgn="base"/>
            <a:r>
              <a:rPr lang="en-US" sz="2400" dirty="0"/>
              <a:t>Jacob’s name changed to Israel (See Gen. 35:10.)</a:t>
            </a:r>
          </a:p>
          <a:p>
            <a:pPr fontAlgn="base"/>
            <a:r>
              <a:rPr lang="en-US" sz="2400" dirty="0"/>
              <a:t>At baptism, we take upon ourselves the name of Christ, and that becomes the name by which we are called. (See Mosiah 5:7–12.) </a:t>
            </a:r>
          </a:p>
          <a:p>
            <a:pPr fontAlgn="base"/>
            <a:r>
              <a:rPr lang="en-US" sz="2400" dirty="0"/>
              <a:t>The higher covenants of the temple also involve the giving and receiving of names.</a:t>
            </a:r>
          </a:p>
          <a:p>
            <a:pPr marL="0" indent="0" fontAlgn="base">
              <a:buNone/>
            </a:pPr>
            <a:br>
              <a:rPr lang="en-US" sz="2400" dirty="0"/>
            </a:br>
            <a:r>
              <a:rPr lang="en-US" sz="2400" dirty="0"/>
              <a:t>The one giving the name assumes responsibility for protecting, loving, and nurturing the one receiving the new name. And the recipient of the name, in turn, is to honor the name-giver and follow his counsel.</a:t>
            </a:r>
          </a:p>
        </p:txBody>
      </p:sp>
      <p:sp>
        <p:nvSpPr>
          <p:cNvPr id="10243" name="AutoShape 2"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
        <p:nvSpPr>
          <p:cNvPr id="10244" name="AutoShape 4"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Tree>
    <p:extLst>
      <p:ext uri="{BB962C8B-B14F-4D97-AF65-F5344CB8AC3E}">
        <p14:creationId xmlns:p14="http://schemas.microsoft.com/office/powerpoint/2010/main" val="303782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fade">
                                      <p:cBhvr>
                                        <p:cTn id="7" dur="1000"/>
                                        <p:tgtEl>
                                          <p:spTgt spid="10242">
                                            <p:txEl>
                                              <p:pRg st="2" end="2"/>
                                            </p:txEl>
                                          </p:spTgt>
                                        </p:tgtEl>
                                      </p:cBhvr>
                                    </p:animEffect>
                                    <p:anim calcmode="lin" valueType="num">
                                      <p:cBhvr>
                                        <p:cTn id="8" dur="10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2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2">
                                            <p:txEl>
                                              <p:pRg st="3" end="3"/>
                                            </p:txEl>
                                          </p:spTgt>
                                        </p:tgtEl>
                                        <p:attrNameLst>
                                          <p:attrName>style.visibility</p:attrName>
                                        </p:attrNameLst>
                                      </p:cBhvr>
                                      <p:to>
                                        <p:strVal val="visible"/>
                                      </p:to>
                                    </p:set>
                                    <p:animEffect transition="in" filter="fade">
                                      <p:cBhvr>
                                        <p:cTn id="14" dur="1000"/>
                                        <p:tgtEl>
                                          <p:spTgt spid="10242">
                                            <p:txEl>
                                              <p:pRg st="3" end="3"/>
                                            </p:txEl>
                                          </p:spTgt>
                                        </p:tgtEl>
                                      </p:cBhvr>
                                    </p:animEffect>
                                    <p:anim calcmode="lin" valueType="num">
                                      <p:cBhvr>
                                        <p:cTn id="15" dur="10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02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2">
                                            <p:txEl>
                                              <p:pRg st="4" end="4"/>
                                            </p:txEl>
                                          </p:spTgt>
                                        </p:tgtEl>
                                        <p:attrNameLst>
                                          <p:attrName>style.visibility</p:attrName>
                                        </p:attrNameLst>
                                      </p:cBhvr>
                                      <p:to>
                                        <p:strVal val="visible"/>
                                      </p:to>
                                    </p:set>
                                    <p:animEffect transition="in" filter="fade">
                                      <p:cBhvr>
                                        <p:cTn id="21" dur="1000"/>
                                        <p:tgtEl>
                                          <p:spTgt spid="10242">
                                            <p:txEl>
                                              <p:pRg st="4" end="4"/>
                                            </p:txEl>
                                          </p:spTgt>
                                        </p:tgtEl>
                                      </p:cBhvr>
                                    </p:animEffect>
                                    <p:anim calcmode="lin" valueType="num">
                                      <p:cBhvr>
                                        <p:cTn id="22" dur="10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2">
                                            <p:txEl>
                                              <p:pRg st="5" end="5"/>
                                            </p:txEl>
                                          </p:spTgt>
                                        </p:tgtEl>
                                        <p:attrNameLst>
                                          <p:attrName>style.visibility</p:attrName>
                                        </p:attrNameLst>
                                      </p:cBhvr>
                                      <p:to>
                                        <p:strVal val="visible"/>
                                      </p:to>
                                    </p:set>
                                    <p:animEffect transition="in" filter="fade">
                                      <p:cBhvr>
                                        <p:cTn id="28" dur="1000"/>
                                        <p:tgtEl>
                                          <p:spTgt spid="10242">
                                            <p:txEl>
                                              <p:pRg st="5" end="5"/>
                                            </p:txEl>
                                          </p:spTgt>
                                        </p:tgtEl>
                                      </p:cBhvr>
                                    </p:animEffect>
                                    <p:anim calcmode="lin" valueType="num">
                                      <p:cBhvr>
                                        <p:cTn id="29" dur="1000" fill="hold"/>
                                        <p:tgtEl>
                                          <p:spTgt spid="1024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02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2">
                                            <p:txEl>
                                              <p:pRg st="6" end="6"/>
                                            </p:txEl>
                                          </p:spTgt>
                                        </p:tgtEl>
                                        <p:attrNameLst>
                                          <p:attrName>style.visibility</p:attrName>
                                        </p:attrNameLst>
                                      </p:cBhvr>
                                      <p:to>
                                        <p:strVal val="visible"/>
                                      </p:to>
                                    </p:set>
                                    <p:animEffect transition="in" filter="fade">
                                      <p:cBhvr>
                                        <p:cTn id="35" dur="1000"/>
                                        <p:tgtEl>
                                          <p:spTgt spid="10242">
                                            <p:txEl>
                                              <p:pRg st="6" end="6"/>
                                            </p:txEl>
                                          </p:spTgt>
                                        </p:tgtEl>
                                      </p:cBhvr>
                                    </p:animEffect>
                                    <p:anim calcmode="lin" valueType="num">
                                      <p:cBhvr>
                                        <p:cTn id="36" dur="1000" fill="hold"/>
                                        <p:tgtEl>
                                          <p:spTgt spid="1024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024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42">
                                            <p:txEl>
                                              <p:pRg st="7" end="7"/>
                                            </p:txEl>
                                          </p:spTgt>
                                        </p:tgtEl>
                                        <p:attrNameLst>
                                          <p:attrName>style.visibility</p:attrName>
                                        </p:attrNameLst>
                                      </p:cBhvr>
                                      <p:to>
                                        <p:strVal val="visible"/>
                                      </p:to>
                                    </p:set>
                                    <p:animEffect transition="in" filter="fade">
                                      <p:cBhvr>
                                        <p:cTn id="42" dur="1000"/>
                                        <p:tgtEl>
                                          <p:spTgt spid="10242">
                                            <p:txEl>
                                              <p:pRg st="7" end="7"/>
                                            </p:txEl>
                                          </p:spTgt>
                                        </p:tgtEl>
                                      </p:cBhvr>
                                    </p:animEffect>
                                    <p:anim calcmode="lin" valueType="num">
                                      <p:cBhvr>
                                        <p:cTn id="43" dur="1000" fill="hold"/>
                                        <p:tgtEl>
                                          <p:spTgt spid="1024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024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42">
                                            <p:txEl>
                                              <p:pRg st="8" end="8"/>
                                            </p:txEl>
                                          </p:spTgt>
                                        </p:tgtEl>
                                        <p:attrNameLst>
                                          <p:attrName>style.visibility</p:attrName>
                                        </p:attrNameLst>
                                      </p:cBhvr>
                                      <p:to>
                                        <p:strVal val="visible"/>
                                      </p:to>
                                    </p:set>
                                    <p:animEffect transition="in" filter="fade">
                                      <p:cBhvr>
                                        <p:cTn id="49" dur="1000"/>
                                        <p:tgtEl>
                                          <p:spTgt spid="10242">
                                            <p:txEl>
                                              <p:pRg st="8" end="8"/>
                                            </p:txEl>
                                          </p:spTgt>
                                        </p:tgtEl>
                                      </p:cBhvr>
                                    </p:animEffect>
                                    <p:anim calcmode="lin" valueType="num">
                                      <p:cBhvr>
                                        <p:cTn id="50" dur="1000" fill="hold"/>
                                        <p:tgtEl>
                                          <p:spTgt spid="1024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024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228600" y="304800"/>
            <a:ext cx="8763000" cy="6400800"/>
          </a:xfrm>
        </p:spPr>
        <p:txBody>
          <a:bodyPr>
            <a:normAutofit/>
          </a:bodyPr>
          <a:lstStyle/>
          <a:p>
            <a:pPr marL="0" indent="0" algn="ctr" fontAlgn="base">
              <a:buNone/>
            </a:pPr>
            <a:r>
              <a:rPr lang="en-US" dirty="0"/>
              <a:t>“By partaking of the sacrament we witness our willingness to participate in the sacred ordinances of the temple... When we witness our </a:t>
            </a:r>
            <a:r>
              <a:rPr lang="en-US" i="1" dirty="0"/>
              <a:t>willingness</a:t>
            </a:r>
            <a:r>
              <a:rPr lang="en-US" dirty="0"/>
              <a:t> to take upon us the name of Jesus Christ, we are signifying our commitment to do all that we can to achieve eternal life in the kingdom of our Father. We are expressing our determination to strive for exaltation in the celestial kingdom.”  </a:t>
            </a:r>
            <a:r>
              <a:rPr lang="en-US" sz="2000" dirty="0"/>
              <a:t>(Elder Oaks, Taking Upon the Name of Christ, April 1985 General Conference)</a:t>
            </a:r>
            <a:endParaRPr lang="en-US" sz="2400" dirty="0"/>
          </a:p>
        </p:txBody>
      </p:sp>
      <p:sp>
        <p:nvSpPr>
          <p:cNvPr id="10243" name="AutoShape 2"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
        <p:nvSpPr>
          <p:cNvPr id="10244" name="AutoShape 4" descr="data:image/jpeg;base64,/9j/4AAQSkZJRgABAQAAAQABAAD/2wCEAAkGBhIQEBQUEhQVFBQVFBAVFBYUFBQVFBUUFRQVFRUUFBQXHCYeFxojGRUVHy8gIycpLCwsFR4xNTAqNSYrLC0BCQoKDgwOGg8PGiwdHyQpKSkpKSkpLCwpKSwpKSwsKSkpLCwpLCwpKSwsKSkpLCksKSkpLCwsLCkpLCkpLCksLP/AABEIAKMBNgMBIgACEQEDEQH/xAAcAAEAAgMBAQEAAAAAAAAAAAAABAUCAwYHAQj/xAA7EAABAwMCBAMGBQIGAgMAAAABAAIRAwQhEjEFQVFhBnGBEyIykaGxB0JSwdEU4RUjgpLw8WLSM3Ki/8QAGQEBAAMBAQAAAAAAAAAAAAAAAAECBAMF/8QAJhEAAgICAgEEAgMBAAAAAAAAAAECEQMSIUExBCIyURNhgaHwQv/aAAwDAQACEQMRAD8A9tqtkd8EeY2XM+N7V1S2fpA9qwe0Y4dQMg5mCCR6rpq1drBLiAOp2+a8d/ED8SaZrOFFzi1rHtOkYdGS5xOzZ25mJ5oPJ5xxii72zmtAA1S5wY4zrwY2iBgk4Wux4DJnUXNGZbsRtzHbbllR7PijKjagdqAhxz72nq4Dlz2U264gGNLZ0xB5xL5gyOUgZXNnZfZvfZe2BAYQMZ1EEEH4uX1VZdv01iwEOc4ge+wkDuPpkKFS4hXEtDnTpcRJlpae3MzmT0UvgnC3ucKjpk7uJk4I3ndQ1SJTtnV+GeHClqc6Q5uoNI3ccEz2BMei6bhkP+KCQPI+Y5lc3WvdLmBhB1tpnqJaXAnG0k/JdTw6pmXETA0x5ZA6c1llya4l5Z0y0g9Jxzg8z8leWlXGM91SWbi7OM7c5HOeytrcAQMeQ29DyXM6E+m7p/zstlNy1MZGy3sbKlFXRksw1A1fQuiRzbGla3BbQ1YuChqwmaC1aaghSiFpqtXNo6xZL4Ze50H0/hWgXKPJGRuMjzXTWtbWxruoBWvDO1TMfqIavZG5ERaDMEREAREQBERAEREAREQBERAEREAREQBERAcl418TNpMfRY32lTS11UYDadJxIDnuOATGAvz7xbglWk5wqGKTwND5LpGOwBIhs+q9V/EO2NG4fDi5txOpri1rS8MIiXEBwDRjuvN+N8SFZ0kEhoG+zWtGlrR1yZH9lDLROYFu1jC9p1AtLZGoEOmPeBGB2HZaXXkscDJILRuPh/mVMurkeyfpGHOIO/T9oVc9xc05wBsMx2755qES+DdUe4URn4yPPSycT/8AbUpFlVqNbpBMk5nbtp7xOVDtwamkGIbMDEkY1Drtn5rrfC1qHVCQPdhoEieW488/RUm6RfGrZO4VZEaZDQ5wEEZbJJEfRd5YW7S0AtIxONsdIBnnv1VHYWgYH0wAAah0u6Au1D1BP0XS2lI6m6e09wMysj8m1KkT7S2M/EI6QR8z/ZWdmz/rcD1Ua1plxnBifvhWVBkKCbN9Nq3tC10lm50BEVZlKykKDXvI+HPbf7LQ6u8zgnsOX+5WTGhal6+F4XJ3fGawdpax0A5MT6BbqPG6jQNbSQZ2zsM8lXYv+E6fUFqqNUe0vQ4A+S3vfhTdlNWmRX0seqtuCPmkB0Lh9f7qpJc4kNBJg7CfmpnBrgNBad5kg7ztt6K+J6ytlc8bgXSLSy4BMc1tWxOzA1R9REUkBERAEREAREQBERAEREAREQBERAEREB4D4/4x7e7fXpxVcKhosZVadDKTKfxBvJznOOf/ABaV55f1RLiRGRDZmIEQXETvPzXpXjLwm+2F2Z9pqrCs57T+t0AEESCMgBsjHovMb/2Y3Lyfe1EwMyRDY7jzVX5LqqNVCsIIJ93Lh3dGB6/soZcNTtPUgHdp6jyO6+Bup2CMxiXY9YX2pS9njVJ56DIA6TET/CBskWNCT0Ew7t2ldvwC20u3gH4pnBG68/t7iHSASS7GYJB5EbFeneHrceygwTLdRzjH7Lll4R2wnR2lNpDY9Z5fyr+wtZ/8QYnqegjuoPD6TQJwdoiIPTHJXVg0eZ+krLZrLKnRiP8AkLfpytdJxKkMaoB9YFkQsoXxSVs+ULcArbUpjstf9QRs0u9QFB4hbV6rSGvFInbd/wD6/dWvgrTb5N7m024kD1Cq7ug0nBHPaDuuOvvDHFKL3up3dGpqfqAq0CAOjSWk4Ve3jPEbdw/qaDXSYL7eS0ROHMOQO+VEoquDrFtPlM9ItaJAA6bKcxhDcqHwa41sDuRE5Uu9udIVa4sNtujbw2+Ac5uJwSPPn819v7M6xVYcgZH6h37rhuIve64bVpvLfZgYGA6SSdXoAuw8NcYFzTJ5tOk5BzEzhXhO1qyMkNH+SP8AJYUiXgEHurCjU1Dvz81BrM9mZG3MfuFlbXA9pHUf9LvB06Mc1srRYIiLQZwiIgCIiAIiIAiIgCIiAIiIAiIgCIiA8p/FfRRoFksBqVGAOIAcCTqeXuBkiBMLxK8tw8y4kO1HbnEZj0//AEvUfGXBWtpVy4D3awcyo8zUJp1HBtDOXaoB6y/kvLru7l4dyGogHb/VG58o/dQ/JePgr7q3cQIPuy4AbARufmlWpLW02SQYEATqfPIdzPzUgVTUaZIgknSGjEiTp6bwvS/ws8NMZQN9UEn3hSmcNBhzgP1F0gdgOq5ZMihG2dceJ5JUcBYeErtkValrXDJ39k/HctA1D5c16F4duGRDQBDRtgA5GZXo9hVr1BqGhreQILifPIhaavB6N26HjRWbHvNwexDtyFklklkV0bY4Vj4sqLalDS6YB2A28h9lY2Dzt09F8qeH30gNUODRg/wB904e0y7UPzDT5AAfeVRsukqtFzQKmsVfbHdTmFSiskbiV8hYlyyYpOZsY1ZOpyECyarnJspr+ycfhVY6gQZdII6BdcKKj3FqFzeNrlGmHqOmVllJ3P8AdSbm3lu6jVqmhSbam52+33URd8F5Kvd0cb4q8LV6rQ+hUFN4n4ma2uHlPukHY55qh8E8UvbG+FO5YH06xDNdIHD/AMrnN77SvV6gaAQcrieI1fY3bYOMPHYgq+2vBVR3t/5noNSpqYquzq+90LHYn9JVrQALARsQCPlKq70aXA94PkcK83TUjPiSdxOhY6RKyUThlXVTHUSFLW1O1ZhkqdBERSQEREAREQBERAEREAREQBERAEREB4P+MV1UqcQFJhDBQp+3ABb/APISAKh7xq3Xnl3ZuuQ6rAwRrIjSXY96ABPPMBemfiV4ZvK177VjKRbSt20yS4D2hLi95eY36AryyyZWDa+kCmwuGuSQBpdhrdtyQ0dlEi0T5oa+i7QYcDBxAjMbYzC9o8G1W1OCUCzIbTaHR+ppId8nBeG/1GDT8szGZwT2PToV6r+Cl440bm3fsIqNG4Ae0tdA6S0H1Ky+oXsNnppVM9TsKZNIBo5BVPEbltu7U98ubMU6Q1OdP6uTRjmeStnki3AbuRuFR07AkBjGmZJc4j8x3JPMrOvFG2Ktt2XVS8Dg3o4CO4KhVGwVFtmF1WnT2FJsHvAABHZTqrfeKrdka6ukZUHwFJpvUMOW1jksUTGuW9pUJjlKplWicpoktW1rFpplSWPhd4oyztHxxhR7hy21XqBd1oBKrN0Wxxtla9uuu0cmy4/t9V0TarHM9IwqbhdGZefzHHkNlnc0nNyz5KuNOKs0ZYqbUb8GlnAKbHk0y8F28ve4HvDiQuc4p4WuPaF8tqAkR+VzWjlz1GfJdDZcaaXFrjpeOR/ZTqx1QBzhQ0n4Lpzg+TbwFjm2tJr/AImtg+kgT6Qo3FaUrOq0t+EweoUaoXH4nbpOVqjljhUtiRwe/wBDtLz8XPv3V+FyTrEjIJKtuE8S2Y/B5E8+y74cnFM4+oxc7RLhF8lfVqMQREQBERAEREAREQBERAEREAREQHF/iBbOFM6fheHEgASajGHSJOBI+y/Pt9cmaj2maepgyYOsskk46k4X6q4rw9lekWPEiCR1mDBC8E/ErwQyxYWUXPLKjxVLDBlzR7ztR5ARhQyyPNH3BPvaJz8UTldp+EPF/ZXp1O9140HzJ9z64/1Lh2XVQMLA46TmBBHoVaeEiWViZ5Ng9590g+a55Y3BnXFKpo/Tlucae+F8vHvI0N908zPJUPhvxIK1MB+HgQR1PULobJod709158X0enJV7ikv+B1Glrmh8iTqYc/LorLOlpd8WkB3mrSo/uoHEHezoPceQJHorNUUU3LyQnuyvtOplQf6jVlbqL8rnZ1otGFSWFQaT1KpuV0UkiVTcpGpQ2OW0OXVMzSiYXVwGgkrmK/Hab3+/UY1jTzcBqPTPJXXGG6mFu2rE+a5ziP4dWdZml9IAkbiZPc9+6hLaXJ3hUY/s33X4j2FHBuKUj8ocHH6LTbeMTeUhUtA17XPLBLgHSCQZB22nuFxHFvwTptM03uaO+R1g8xhVfFvw6pUGF9CtWFQFulsRJ2JD28/lutcYRZSsq5jFP8AstPFviB1K69hW1CoWtcHUyCAHExvmcbK64H45fb6KdX/ADGkYfs4DbIXnjuHPBAcKpeTOt+pxJA5uPYL0Tg/hqm+3l+XGYJ3EYEff1WfNBR+JpUpar8h6PZ1hUaHDYxHNbzag77Lk/BDqzWPY8+7TeGNMdQSM+UfNdk1kj+VEfcrMmX2SpM0PYtFS3lTyzqsHU1DiVjMWHEIhr/Q/sVaKlqW8qVZ3JENd6H9iu+PJ0zhlxr5RLBF8C+rQZgiIgCIiAIiIAiIgCIiAIiIAuS/EHwu28t2ge6+nUY9rxgtk6XgHoWkg9l1q0XlLUwjshKPzP4o8ECxrinms6o5wpNZioSW827Ed+ipX030mnW00y0jSwsIcS3Een7r1Xx3wUNuqVw/2hpBlWlX9lqdVpl2kseGt97TLclvVcBx2xqXBqV7ZlRtChT11XVGvDS5kBpYXAZdkwOQVWrLqVHR+FrsPkZBGkg8xjP3Xc2V/WpZ+NvUbrxzwtx40rhmumKbHt0l4MtLifdcTtnb1C9bsLqVhyY6Z6OLLtEt2+Im8w4di0rXdXb7jGktp993xtjkJW2gVK0Lmo/su5LpFNUp6SttN6l3FuoQbCo+GdE7J9Fyl0qirqVRSKdVSmQyxDlsY9Qm1VubVV0zm4mdanqI7GVuICwpOC3hkq8TnJ9EV7VQcT4SypIy3yXRupKo4hSIyFLZ2xSafDOQvOEFn5iQJxzPmrjhIig0dJC13gJ5K58OcHLzB+Bpl3c/pRJy4ROXJXMi/wCC8O028EZfLj6/D9ISi0wRzGCrYBRLu2PxM+LmOo/lanCkq6PMWS5O+yOyeYW4NUJ92OeCOR3Ws8UEx/wkrO5I7aNllC01mL7SrSFkUK8pn22vIw70P8qdKqalNSrG4n3TuNu66459MpkhxsiaiItBnCIiAIiIAiIgCIiAIiIDBhWULGmFmjIRW3tmDOBOYKreJWrHUv8ANGlgLcfFqg4aAN52hX1Zq0V7cPbG0FrgTsHNMgn5ISeN+J/wcq1qhqWrPZMfrLqTniS4mQ9rRIZ5KRwWyu6FIf1VF1MsIZqJa4O7gtJ6c4XpFz4posJa/wCMcm+8D3Dv5XF+LfEFxXY5lI+yYRGwLj5ys+Vxrk04VNPgtbStKtaOQuP8K3730m+0AD4ExscYI+q6u2qrInybmjdUYq+vRVo4ghQ6zZUSQiyuMhbadRYubC+s7rmdbJDKpX32xWAK2tcOilIq2bKV8AcqyoXAKp61Frgo4uXUjk4VtmiuqkdJUfIVfWqZyoH+MgjB7d5Um0sK9Yzp0N5ufj5N3V03LwQksa9zMaXC/bVA3bm49B/K6y1tm02hrRAH/JK12Fg2k2BkncnclSltxw1R52bJu/0ERF1OJBvuGNqZktdEah+45rkLCgWVXhztRD3gGI2PTku8XF3dP2d3VHVwcPJwB+8rL6iKqzb6WTbcX9F1QcpQKrbaqrGkVxiXyKuT65i1ObGylALB7V0o5KRJt62oTz5rcq1jtJkevkrBjwRIWiEtkZ5x1ZkiIuhQIiIAiIgCIiAIiIDFq03N6ymPecB25/JVlfiTjhvuj6qvqsnv5rjLKl4O8MLfyJd54l/Q31d/C5++4jWq/E4x0GB9FN/p18NouLnJmmOOEeimba49VjXtAQrh1qo72LhJHZM5nh7XU3lggEEuZOxaTJafI/cLoLatV/QPRwhQL2zJMt+JuR36hbuHcSnflgg7g9wub4Oi5Lqkyqd4H1+yexedi0nplbra5Bws6lPOF04aOTtMrKpIw4QVqD+quKlHUPeyquvwYk+44t7YI+RUOP0WjL7MW1V8Nweq0/4PcDZ1M/6XA/dYVOF1+bqY/wBxVdZF7iZVeIRuVU3niANIG5Ow5+ay4hQFP43l7js1oifuYUex4eAS4gFx37dh2VdX2W2S8HU+C6tvMvZFYkw922eTce6u5aV5br07K0sPFVSngODgORz/AHWzFkUVTMWbC5vZHoKLlGeM3H8g+ZW+n4ocfyt+q7/liZvwz+jpEVLS4/O7R6EqZS4sw748/wCyspxZV45LonLmPFNHTVp1OoLT5jI/ddIyoCJBlV/iG09pbvA3HvDzGVGRbRaJwy1mmymtKkq1oOXO8PrSAry3csMWehkRYMWRWqmVsBXdGNrk1uCW1bSYOx+iycFoqNUJ6uyyVqmWi+qJZV5EHcfUKWtcXasytaugiIpICIiAIiIAiIgOaa1Z6F8pOW0LCj0TSaS+Oat5WLmqRZEeFoq0VOesNKq0TdFRVoQZWFbg7Kuch36m4Pr1VtUpSlKlCo0XTKWnZV6ZgFrx/td8tlNc+q34mO9NJ/dWTqIK2OZIyJVVElzKg8QgZBHmtTuNsb8TgPM81a1bZp3b8iR9lpbw9ozpExExJjpJylP7JTX0Q/8AGZHutc7yaY+ZwoV1dV34ADB1OT8hhdALZaatqppsJpdHMUeFwSTLnHdzslbjRhXVS3hR3W+E1onYorgHYblLezKtW2edlvpWiiibIdOgpLKRU1lrC3i3VirZHoSFKY8LTUELW16mytWWFK6LDgkKyt+LNdh+Jx2XOuqrQ+vCssjiUliUjXQboqPZ+lzgPKcfRXtq9cvSr/5zp7ELorSouafJ2kuC0puW9pUSm5SKZXeJkmjNy1vWwrBwUsqiN7QtcCOSuWukSFTvCl8NrSC3p9lbFLmiM0bWxNlfV8cgK0mU+oiIAiIgCIiA5WiVIYcL4iwI9JmwFYlEUkGD1iERGDIrNqIoJMl9YvqIDFwWTGoiggzhaqgRFI7I7mrU5olfEUMufCwLJjURQWXg3ALN4wiKUUZVXjvfYOWf2WYRFTs6dGqqozl8RARauKrfI/sr6zKIo/6LPwWdAqVTRF2RmmbFiURWZyRpctdq6KrY5mERRH5HSXxZdIERbTzz6iIhIREQBERAf//Z"/>
          <p:cNvSpPr>
            <a:spLocks noChangeAspect="1" noChangeArrowheads="1"/>
          </p:cNvSpPr>
          <p:nvPr/>
        </p:nvSpPr>
        <p:spPr bwMode="auto">
          <a:xfrm>
            <a:off x="1373981" y="863204"/>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400">
                <a:solidFill>
                  <a:schemeClr val="tx2"/>
                </a:solidFill>
                <a:latin typeface="Times New Roman" panose="02020603050405020304" pitchFamily="18" charset="0"/>
              </a:defRPr>
            </a:lvl1pPr>
            <a:lvl2pPr marL="742950" indent="-285750">
              <a:spcBef>
                <a:spcPct val="20000"/>
              </a:spcBef>
              <a:buClr>
                <a:schemeClr val="accent1"/>
              </a:buClr>
              <a:buFont typeface="Arial" panose="020B0604020202020204" pitchFamily="34" charset="0"/>
              <a:buChar char="•"/>
              <a:defRPr sz="2200">
                <a:solidFill>
                  <a:schemeClr val="tx2"/>
                </a:solidFill>
                <a:latin typeface="Times New Roman" panose="02020603050405020304" pitchFamily="18" charset="0"/>
              </a:defRPr>
            </a:lvl2pPr>
            <a:lvl3pPr marL="1143000" indent="-228600">
              <a:spcBef>
                <a:spcPct val="20000"/>
              </a:spcBef>
              <a:buClr>
                <a:schemeClr val="accent1"/>
              </a:buClr>
              <a:buFont typeface="Arial" panose="020B0604020202020204" pitchFamily="34" charset="0"/>
              <a:buChar char="•"/>
              <a:defRPr sz="2000">
                <a:solidFill>
                  <a:schemeClr val="tx2"/>
                </a:solidFill>
                <a:latin typeface="Times New Roman" panose="02020603050405020304" pitchFamily="18" charset="0"/>
              </a:defRPr>
            </a:lvl3pPr>
            <a:lvl4pPr marL="16002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4pPr>
            <a:lvl5pPr marL="2057400" indent="-228600">
              <a:spcBef>
                <a:spcPct val="20000"/>
              </a:spcBef>
              <a:buClr>
                <a:schemeClr val="accent1"/>
              </a:buClr>
              <a:buFont typeface="Arial" panose="020B0604020202020204" pitchFamily="34" charset="0"/>
              <a:buChar char="•"/>
              <a:defRPr>
                <a:solidFill>
                  <a:schemeClr val="tx2"/>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Arial" panose="020B0604020202020204" pitchFamily="34" charset="0"/>
              <a:buChar char="•"/>
              <a:defRPr>
                <a:solidFill>
                  <a:schemeClr val="tx2"/>
                </a:solidFill>
                <a:latin typeface="Times New Roman" panose="02020603050405020304" pitchFamily="18" charset="0"/>
              </a:defRPr>
            </a:lvl9pPr>
          </a:lstStyle>
          <a:p>
            <a:pPr eaLnBrk="1" hangingPunct="1">
              <a:spcBef>
                <a:spcPct val="0"/>
              </a:spcBef>
              <a:buClrTx/>
              <a:buFontTx/>
              <a:buNone/>
            </a:pPr>
            <a:endParaRPr lang="en-US" altLang="en-US" sz="1350">
              <a:solidFill>
                <a:schemeClr val="tx1"/>
              </a:solidFill>
            </a:endParaRPr>
          </a:p>
        </p:txBody>
      </p:sp>
    </p:spTree>
    <p:extLst>
      <p:ext uri="{BB962C8B-B14F-4D97-AF65-F5344CB8AC3E}">
        <p14:creationId xmlns:p14="http://schemas.microsoft.com/office/powerpoint/2010/main" val="411595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900" y="3056382"/>
            <a:ext cx="6229350" cy="300082"/>
          </a:xfrm>
          <a:prstGeom prst="rect">
            <a:avLst/>
          </a:prstGeom>
        </p:spPr>
        <p:txBody>
          <a:bodyPr wrap="square">
            <a:spAutoFit/>
          </a:bodyPr>
          <a:lstStyle/>
          <a:p>
            <a:endParaRPr lang="en-US" sz="1350" dirty="0">
              <a:latin typeface="Open Sans"/>
            </a:endParaRPr>
          </a:p>
        </p:txBody>
      </p:sp>
      <p:sp>
        <p:nvSpPr>
          <p:cNvPr id="2" name="Rectangle 1"/>
          <p:cNvSpPr/>
          <p:nvPr/>
        </p:nvSpPr>
        <p:spPr>
          <a:xfrm>
            <a:off x="228600" y="1668018"/>
            <a:ext cx="8735291" cy="5078313"/>
          </a:xfrm>
          <a:prstGeom prst="rect">
            <a:avLst/>
          </a:prstGeom>
        </p:spPr>
        <p:txBody>
          <a:bodyPr wrap="square">
            <a:spAutoFit/>
          </a:bodyPr>
          <a:lstStyle/>
          <a:p>
            <a:r>
              <a:rPr lang="en-US" sz="2800" dirty="0">
                <a:latin typeface="Tw Cen MT" panose="020B0602020104020603" pitchFamily="34" charset="0"/>
              </a:rPr>
              <a:t>“After the deaths of the Savior and His Apostles, men corrupted the principles of the gospel and made unauthorized changes in Church organization and priesthood ordinances. …</a:t>
            </a:r>
            <a:br>
              <a:rPr lang="en-US" sz="2800" dirty="0">
                <a:latin typeface="Tw Cen MT" panose="020B0602020104020603" pitchFamily="34" charset="0"/>
              </a:rPr>
            </a:br>
            <a:r>
              <a:rPr lang="en-US" sz="2800" dirty="0">
                <a:latin typeface="Tw Cen MT" panose="020B0602020104020603" pitchFamily="34" charset="0"/>
              </a:rPr>
              <a:t>“During the Great Apostasy, people were without divine direction from living prophets. Many churches were established, but they did not have priesthood power to lead people to the true knowledge of God the Father and Jesus Christ …This apostasy lasted until Heavenly Father and His Beloved Son appeared to Joseph Smith in 1820 and initiated the restoration of the fullness of the gospel” </a:t>
            </a:r>
            <a:r>
              <a:rPr lang="en-US" dirty="0">
                <a:latin typeface="Tw Cen MT" panose="020B0602020104020603" pitchFamily="34" charset="0"/>
              </a:rPr>
              <a:t>(True to the Faith: A Gospel Reference[2004], 13).</a:t>
            </a:r>
          </a:p>
        </p:txBody>
      </p:sp>
      <p:sp>
        <p:nvSpPr>
          <p:cNvPr id="7" name="Rounded Rectangle 4">
            <a:extLst>
              <a:ext uri="{FF2B5EF4-FFF2-40B4-BE49-F238E27FC236}">
                <a16:creationId xmlns:a16="http://schemas.microsoft.com/office/drawing/2014/main" id="{91F0E266-93AA-4F8C-8C6A-FBD519FDED5B}"/>
              </a:ext>
            </a:extLst>
          </p:cNvPr>
          <p:cNvSpPr/>
          <p:nvPr/>
        </p:nvSpPr>
        <p:spPr>
          <a:xfrm>
            <a:off x="1468694" y="304800"/>
            <a:ext cx="6229350" cy="1143000"/>
          </a:xfrm>
          <a:prstGeom prst="roundRect">
            <a:avLst/>
          </a:prstGeom>
          <a:blipFill>
            <a:blip r:embed="rId2">
              <a:extLst>
                <a:ext uri="{BEBA8EAE-BF5A-486C-A8C5-ECC9F3942E4B}">
                  <a14:imgProps xmlns:a14="http://schemas.microsoft.com/office/drawing/2010/main">
                    <a14:imgLayer r:embed="rId3">
                      <a14:imgEffect>
                        <a14:artisticPaintBrush brushSize="5"/>
                      </a14:imgEffect>
                    </a14:imgLayer>
                  </a14:imgProps>
                </a:ext>
              </a:extLst>
            </a:blip>
            <a:tile tx="0" ty="0" sx="100000" sy="100000" flip="none" algn="tl"/>
          </a:blipFill>
          <a:ln>
            <a:noFill/>
          </a:ln>
          <a:effectLst>
            <a:glow rad="266700">
              <a:schemeClr val="bg1">
                <a:alpha val="24000"/>
              </a:schemeClr>
            </a:glow>
            <a:outerShdw blurRad="149987" dist="250190" dir="8460000" algn="ctr">
              <a:srgbClr val="000000">
                <a:alpha val="28000"/>
              </a:srgbClr>
            </a:outerShdw>
            <a:softEdge rad="571500"/>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8" name="Content Placeholder 2">
            <a:extLst>
              <a:ext uri="{FF2B5EF4-FFF2-40B4-BE49-F238E27FC236}">
                <a16:creationId xmlns:a16="http://schemas.microsoft.com/office/drawing/2014/main" id="{F5BC8842-2277-4202-8055-D9EF9B7195BB}"/>
              </a:ext>
            </a:extLst>
          </p:cNvPr>
          <p:cNvSpPr>
            <a:spLocks noGrp="1"/>
          </p:cNvSpPr>
          <p:nvPr>
            <p:ph idx="1"/>
          </p:nvPr>
        </p:nvSpPr>
        <p:spPr>
          <a:xfrm>
            <a:off x="1525844" y="525018"/>
            <a:ext cx="6172200" cy="694182"/>
          </a:xfrm>
        </p:spPr>
        <p:txBody>
          <a:bodyPr>
            <a:noAutofit/>
          </a:bodyPr>
          <a:lstStyle/>
          <a:p>
            <a:pPr marL="82296" indent="0" algn="ctr">
              <a:buNone/>
            </a:pPr>
            <a:r>
              <a:rPr lang="en-US" sz="4000" dirty="0">
                <a:solidFill>
                  <a:schemeClr val="bg1"/>
                </a:solidFill>
                <a:effectLst>
                  <a:outerShdw blurRad="38100" dist="38100" dir="2700000" algn="tl">
                    <a:srgbClr val="000000">
                      <a:alpha val="43137"/>
                    </a:srgbClr>
                  </a:outerShdw>
                </a:effectLst>
              </a:rPr>
              <a:t>The Great Apostasy</a:t>
            </a:r>
          </a:p>
        </p:txBody>
      </p:sp>
    </p:spTree>
    <p:extLst>
      <p:ext uri="{BB962C8B-B14F-4D97-AF65-F5344CB8AC3E}">
        <p14:creationId xmlns:p14="http://schemas.microsoft.com/office/powerpoint/2010/main" val="268025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304800"/>
            <a:ext cx="8707677" cy="3416320"/>
          </a:xfrm>
          <a:prstGeom prst="rect">
            <a:avLst/>
          </a:prstGeom>
        </p:spPr>
        <p:txBody>
          <a:bodyPr wrap="square">
            <a:spAutoFit/>
          </a:bodyPr>
          <a:lstStyle/>
          <a:p>
            <a:r>
              <a:rPr lang="en-US" b="1" dirty="0">
                <a:solidFill>
                  <a:srgbClr val="555555"/>
                </a:solidFill>
                <a:latin typeface="Helvetica Neue"/>
              </a:rPr>
              <a:t>MATRICULATION CEREMONIES</a:t>
            </a:r>
          </a:p>
          <a:p>
            <a:pPr>
              <a:buFont typeface="Arial" panose="020B0604020202020204" pitchFamily="34" charset="0"/>
              <a:buChar char="•"/>
            </a:pPr>
            <a:r>
              <a:rPr lang="en-US" dirty="0">
                <a:solidFill>
                  <a:srgbClr val="555555"/>
                </a:solidFill>
                <a:latin typeface="Helvetica Neue"/>
              </a:rPr>
              <a:t>The students gather outside the door, dressed in robes and caps, while their professors gather within</a:t>
            </a:r>
          </a:p>
          <a:p>
            <a:pPr>
              <a:buFont typeface="Arial" panose="020B0604020202020204" pitchFamily="34" charset="0"/>
              <a:buChar char="•"/>
            </a:pPr>
            <a:r>
              <a:rPr lang="en-US" dirty="0">
                <a:solidFill>
                  <a:srgbClr val="555555"/>
                </a:solidFill>
                <a:latin typeface="Helvetica Neue"/>
              </a:rPr>
              <a:t>One student knocks with a gavel on the door to announce her presence</a:t>
            </a:r>
          </a:p>
          <a:p>
            <a:pPr>
              <a:buFont typeface="Arial" panose="020B0604020202020204" pitchFamily="34" charset="0"/>
              <a:buChar char="•"/>
            </a:pPr>
            <a:r>
              <a:rPr lang="en-US" dirty="0">
                <a:solidFill>
                  <a:srgbClr val="555555"/>
                </a:solidFill>
                <a:latin typeface="Helvetica Neue"/>
              </a:rPr>
              <a:t>The head officiator asks who is there</a:t>
            </a:r>
          </a:p>
          <a:p>
            <a:pPr>
              <a:buFont typeface="Arial" panose="020B0604020202020204" pitchFamily="34" charset="0"/>
              <a:buChar char="•"/>
            </a:pPr>
            <a:r>
              <a:rPr lang="en-US" dirty="0">
                <a:solidFill>
                  <a:srgbClr val="555555"/>
                </a:solidFill>
                <a:latin typeface="Helvetica Neue"/>
              </a:rPr>
              <a:t>The student outside responds that she represents every woman, a vicarious voice for all</a:t>
            </a:r>
          </a:p>
          <a:p>
            <a:pPr>
              <a:buFont typeface="Arial" panose="020B0604020202020204" pitchFamily="34" charset="0"/>
              <a:buChar char="•"/>
            </a:pPr>
            <a:r>
              <a:rPr lang="en-US" dirty="0">
                <a:solidFill>
                  <a:srgbClr val="555555"/>
                </a:solidFill>
                <a:latin typeface="Helvetica Neue"/>
              </a:rPr>
              <a:t>The officiator asks what is sought</a:t>
            </a:r>
          </a:p>
          <a:p>
            <a:pPr>
              <a:buFont typeface="Arial" panose="020B0604020202020204" pitchFamily="34" charset="0"/>
              <a:buChar char="•"/>
            </a:pPr>
            <a:r>
              <a:rPr lang="en-US" dirty="0">
                <a:solidFill>
                  <a:srgbClr val="555555"/>
                </a:solidFill>
                <a:latin typeface="Helvetica Neue"/>
              </a:rPr>
              <a:t>The student says she seeks to awaken the spirit and dedicate her life to knowledge that can only be found within the institution of higher knowledge</a:t>
            </a:r>
          </a:p>
          <a:p>
            <a:pPr>
              <a:buFont typeface="Arial" panose="020B0604020202020204" pitchFamily="34" charset="0"/>
              <a:buChar char="•"/>
            </a:pPr>
            <a:r>
              <a:rPr lang="en-US" dirty="0">
                <a:solidFill>
                  <a:srgbClr val="555555"/>
                </a:solidFill>
                <a:latin typeface="Helvetica Neue"/>
              </a:rPr>
              <a:t>The officiator allows the student to enter, noting that all others who seek to follow the same path may also enter</a:t>
            </a:r>
          </a:p>
        </p:txBody>
      </p:sp>
      <p:pic>
        <p:nvPicPr>
          <p:cNvPr id="1026" name="Picture 2" descr="Image result for MATRICULATION CEREMONIES">
            <a:extLst>
              <a:ext uri="{FF2B5EF4-FFF2-40B4-BE49-F238E27FC236}">
                <a16:creationId xmlns:a16="http://schemas.microsoft.com/office/drawing/2014/main" id="{288C9659-DC14-4AF2-9481-36DD11D98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538" y="3972741"/>
            <a:ext cx="4343400" cy="288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78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0301" y="5543843"/>
            <a:ext cx="7170892" cy="300082"/>
          </a:xfrm>
          <a:prstGeom prst="rect">
            <a:avLst/>
          </a:prstGeom>
        </p:spPr>
        <p:txBody>
          <a:bodyPr wrap="square">
            <a:spAutoFit/>
          </a:bodyPr>
          <a:lstStyle/>
          <a:p>
            <a:r>
              <a:rPr lang="en-US" sz="1350" dirty="0"/>
              <a:t>https://www.youtube.com/watch?v=8wFtkDf9-dI</a:t>
            </a:r>
          </a:p>
        </p:txBody>
      </p:sp>
      <p:pic>
        <p:nvPicPr>
          <p:cNvPr id="3" name="Matriculation Ceremony">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3119997" y="1964039"/>
            <a:ext cx="3146332" cy="2157485"/>
          </a:xfrm>
          <a:prstGeom prst="rect">
            <a:avLst/>
          </a:prstGeom>
        </p:spPr>
      </p:pic>
    </p:spTree>
    <p:extLst>
      <p:ext uri="{BB962C8B-B14F-4D97-AF65-F5344CB8AC3E}">
        <p14:creationId xmlns:p14="http://schemas.microsoft.com/office/powerpoint/2010/main" val="16647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86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oronation ceremony lds endowme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5394" y="890970"/>
            <a:ext cx="8762405" cy="466567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53BA807-08F3-459D-BB38-60067F47E28D}"/>
              </a:ext>
            </a:extLst>
          </p:cNvPr>
          <p:cNvSpPr/>
          <p:nvPr/>
        </p:nvSpPr>
        <p:spPr>
          <a:xfrm>
            <a:off x="1752600" y="3581400"/>
            <a:ext cx="2971800" cy="1828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17878E6-C796-44A2-A8BA-F86DF47D15FB}"/>
              </a:ext>
            </a:extLst>
          </p:cNvPr>
          <p:cNvSpPr/>
          <p:nvPr/>
        </p:nvSpPr>
        <p:spPr>
          <a:xfrm>
            <a:off x="6553200" y="3505200"/>
            <a:ext cx="1828800" cy="1600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82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170" y="857251"/>
            <a:ext cx="6598877" cy="614807"/>
          </a:xfrm>
        </p:spPr>
        <p:txBody>
          <a:bodyPr>
            <a:normAutofit fontScale="90000"/>
          </a:bodyPr>
          <a:lstStyle/>
          <a:p>
            <a:pPr algn="ctr" fontAlgn="base"/>
            <a:r>
              <a:rPr lang="en-US" sz="4500" dirty="0">
                <a:latin typeface="Tw Cen MT" panose="020B0602020104020603" pitchFamily="34" charset="0"/>
              </a:rPr>
              <a:t>Solomon’s Temple</a:t>
            </a:r>
          </a:p>
        </p:txBody>
      </p:sp>
      <p:pic>
        <p:nvPicPr>
          <p:cNvPr id="7170" name="Picture 2" descr="Image result for solomon's te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919" y="2167618"/>
            <a:ext cx="2992745" cy="26426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40777" y="3225536"/>
            <a:ext cx="835485" cy="403957"/>
          </a:xfrm>
          <a:prstGeom prst="rect">
            <a:avLst/>
          </a:prstGeom>
          <a:solidFill>
            <a:schemeClr val="bg1"/>
          </a:solidFill>
        </p:spPr>
        <p:txBody>
          <a:bodyPr wrap="none">
            <a:spAutoFit/>
          </a:bodyPr>
          <a:lstStyle/>
          <a:p>
            <a:r>
              <a:rPr lang="en-US" sz="2025" dirty="0" err="1"/>
              <a:t>Jachin</a:t>
            </a:r>
            <a:endParaRPr lang="en-US" sz="2025" dirty="0"/>
          </a:p>
        </p:txBody>
      </p:sp>
      <p:sp>
        <p:nvSpPr>
          <p:cNvPr id="5" name="Rectangle 4"/>
          <p:cNvSpPr/>
          <p:nvPr/>
        </p:nvSpPr>
        <p:spPr>
          <a:xfrm>
            <a:off x="5238485" y="3225536"/>
            <a:ext cx="689612" cy="403957"/>
          </a:xfrm>
          <a:prstGeom prst="rect">
            <a:avLst/>
          </a:prstGeom>
          <a:solidFill>
            <a:schemeClr val="bg1"/>
          </a:solidFill>
        </p:spPr>
        <p:txBody>
          <a:bodyPr wrap="none">
            <a:spAutoFit/>
          </a:bodyPr>
          <a:lstStyle/>
          <a:p>
            <a:r>
              <a:rPr lang="en-US" sz="2025" dirty="0"/>
              <a:t>Boaz</a:t>
            </a:r>
          </a:p>
        </p:txBody>
      </p:sp>
      <p:sp>
        <p:nvSpPr>
          <p:cNvPr id="6" name="Title 1"/>
          <p:cNvSpPr txBox="1">
            <a:spLocks/>
          </p:cNvSpPr>
          <p:nvPr/>
        </p:nvSpPr>
        <p:spPr>
          <a:xfrm>
            <a:off x="6083214" y="2181168"/>
            <a:ext cx="2139012" cy="614128"/>
          </a:xfrm>
          <a:prstGeom prst="rect">
            <a:avLst/>
          </a:prstGeom>
          <a:noFill/>
          <a:ln>
            <a:solidFill>
              <a:schemeClr val="tx1"/>
            </a:solidFill>
          </a:ln>
        </p:spPr>
        <p:txBody>
          <a:bodyPr vert="horz" lIns="51435" tIns="25718" rIns="51435" bIns="25718"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base"/>
            <a:r>
              <a:rPr lang="en-US" sz="1800" dirty="0">
                <a:solidFill>
                  <a:schemeClr val="tx1"/>
                </a:solidFill>
                <a:latin typeface="Tw Cen MT" panose="020B0602020104020603" pitchFamily="34" charset="0"/>
              </a:rPr>
              <a:t>Male</a:t>
            </a:r>
          </a:p>
          <a:p>
            <a:pPr algn="ctr" fontAlgn="base"/>
            <a:r>
              <a:rPr lang="en-US" sz="1800" dirty="0">
                <a:solidFill>
                  <a:schemeClr val="tx1"/>
                </a:solidFill>
                <a:latin typeface="Tw Cen MT" panose="020B0602020104020603" pitchFamily="34" charset="0"/>
              </a:rPr>
              <a:t>Symbol of Justice</a:t>
            </a:r>
          </a:p>
        </p:txBody>
      </p:sp>
      <p:sp>
        <p:nvSpPr>
          <p:cNvPr id="7" name="Title 1"/>
          <p:cNvSpPr txBox="1">
            <a:spLocks/>
          </p:cNvSpPr>
          <p:nvPr/>
        </p:nvSpPr>
        <p:spPr>
          <a:xfrm>
            <a:off x="966020" y="2167618"/>
            <a:ext cx="2005348" cy="627678"/>
          </a:xfrm>
          <a:prstGeom prst="rect">
            <a:avLst/>
          </a:prstGeom>
          <a:noFill/>
          <a:ln>
            <a:solidFill>
              <a:schemeClr val="tx1"/>
            </a:solidFill>
          </a:ln>
        </p:spPr>
        <p:txBody>
          <a:bodyPr vert="horz" lIns="51435" tIns="25718" rIns="51435" bIns="25718"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base"/>
            <a:r>
              <a:rPr lang="en-US" sz="1800" dirty="0">
                <a:solidFill>
                  <a:schemeClr val="tx1"/>
                </a:solidFill>
                <a:latin typeface="Tw Cen MT" panose="020B0602020104020603" pitchFamily="34" charset="0"/>
              </a:rPr>
              <a:t>Female</a:t>
            </a:r>
          </a:p>
          <a:p>
            <a:pPr algn="ctr" fontAlgn="base"/>
            <a:r>
              <a:rPr lang="en-US" sz="1800" dirty="0">
                <a:solidFill>
                  <a:schemeClr val="tx1"/>
                </a:solidFill>
                <a:latin typeface="Tw Cen MT" panose="020B0602020104020603" pitchFamily="34" charset="0"/>
              </a:rPr>
              <a:t>Symbol of Mercy</a:t>
            </a:r>
          </a:p>
        </p:txBody>
      </p:sp>
      <p:sp>
        <p:nvSpPr>
          <p:cNvPr id="4" name="Rectangle 3"/>
          <p:cNvSpPr/>
          <p:nvPr/>
        </p:nvSpPr>
        <p:spPr>
          <a:xfrm>
            <a:off x="3716291" y="1727752"/>
            <a:ext cx="1470275" cy="369332"/>
          </a:xfrm>
          <a:prstGeom prst="rect">
            <a:avLst/>
          </a:prstGeom>
        </p:spPr>
        <p:txBody>
          <a:bodyPr wrap="none">
            <a:spAutoFit/>
          </a:bodyPr>
          <a:lstStyle/>
          <a:p>
            <a:pPr algn="ctr" fontAlgn="base"/>
            <a:r>
              <a:rPr lang="en-US" b="1" dirty="0">
                <a:effectLst>
                  <a:outerShdw blurRad="38100" dist="38100" dir="2700000" algn="tl">
                    <a:srgbClr val="000000">
                      <a:alpha val="43137"/>
                    </a:srgbClr>
                  </a:outerShdw>
                </a:effectLst>
                <a:latin typeface="Open Sans"/>
              </a:rPr>
              <a:t>Alma 42:24 </a:t>
            </a:r>
          </a:p>
        </p:txBody>
      </p:sp>
      <p:sp>
        <p:nvSpPr>
          <p:cNvPr id="9" name="Title 1"/>
          <p:cNvSpPr txBox="1">
            <a:spLocks/>
          </p:cNvSpPr>
          <p:nvPr/>
        </p:nvSpPr>
        <p:spPr>
          <a:xfrm>
            <a:off x="6083215" y="3126139"/>
            <a:ext cx="2755985" cy="1661558"/>
          </a:xfrm>
          <a:prstGeom prst="rect">
            <a:avLst/>
          </a:prstGeom>
          <a:noFill/>
          <a:ln>
            <a:solidFill>
              <a:schemeClr val="tx1"/>
            </a:solidFill>
          </a:ln>
        </p:spPr>
        <p:txBody>
          <a:bodyPr vert="horz" lIns="51435" tIns="25718" rIns="51435" bIns="2571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base"/>
            <a:r>
              <a:rPr lang="en-US" sz="1500" b="1" dirty="0">
                <a:latin typeface="Tw Cen MT" panose="020B0602020104020603" pitchFamily="34" charset="0"/>
              </a:rPr>
              <a:t>Crowning Gospel</a:t>
            </a:r>
          </a:p>
          <a:p>
            <a:pPr algn="ctr" fontAlgn="base"/>
            <a:r>
              <a:rPr lang="en-US" sz="1500" b="1" dirty="0">
                <a:latin typeface="Tw Cen MT" panose="020B0602020104020603" pitchFamily="34" charset="0"/>
              </a:rPr>
              <a:t>Melchizedek Priesthood</a:t>
            </a:r>
          </a:p>
          <a:p>
            <a:pPr algn="ctr" fontAlgn="base"/>
            <a:r>
              <a:rPr lang="en-US" sz="1500" dirty="0">
                <a:solidFill>
                  <a:schemeClr val="tx1"/>
                </a:solidFill>
                <a:latin typeface="Tw Cen MT" panose="020B0602020104020603" pitchFamily="34" charset="0"/>
              </a:rPr>
              <a:t>Laws of Sanctification</a:t>
            </a:r>
          </a:p>
          <a:p>
            <a:pPr algn="ctr" fontAlgn="base"/>
            <a:r>
              <a:rPr lang="en-US" sz="1500" dirty="0">
                <a:solidFill>
                  <a:schemeClr val="tx1"/>
                </a:solidFill>
                <a:latin typeface="Tw Cen MT" panose="020B0602020104020603" pitchFamily="34" charset="0"/>
              </a:rPr>
              <a:t>2</a:t>
            </a:r>
            <a:r>
              <a:rPr lang="en-US" sz="1500" baseline="30000" dirty="0">
                <a:solidFill>
                  <a:schemeClr val="tx1"/>
                </a:solidFill>
                <a:latin typeface="Tw Cen MT" panose="020B0602020104020603" pitchFamily="34" charset="0"/>
              </a:rPr>
              <a:t>nd</a:t>
            </a:r>
            <a:r>
              <a:rPr lang="en-US" sz="1500" dirty="0">
                <a:solidFill>
                  <a:schemeClr val="tx1"/>
                </a:solidFill>
                <a:latin typeface="Tw Cen MT" panose="020B0602020104020603" pitchFamily="34" charset="0"/>
              </a:rPr>
              <a:t> Commandment in the Law</a:t>
            </a:r>
          </a:p>
          <a:p>
            <a:pPr algn="ctr" fontAlgn="base"/>
            <a:r>
              <a:rPr lang="en-US" sz="1500" dirty="0">
                <a:solidFill>
                  <a:schemeClr val="tx1"/>
                </a:solidFill>
                <a:latin typeface="Tw Cen MT" panose="020B0602020104020603" pitchFamily="34" charset="0"/>
              </a:rPr>
              <a:t>Kings</a:t>
            </a:r>
          </a:p>
          <a:p>
            <a:pPr algn="ctr" fontAlgn="base"/>
            <a:r>
              <a:rPr lang="en-US" sz="1500" dirty="0">
                <a:solidFill>
                  <a:schemeClr val="tx1"/>
                </a:solidFill>
                <a:latin typeface="Tw Cen MT" panose="020B0602020104020603" pitchFamily="34" charset="0"/>
              </a:rPr>
              <a:t>First &amp; Second Comforter</a:t>
            </a:r>
          </a:p>
        </p:txBody>
      </p:sp>
      <p:sp>
        <p:nvSpPr>
          <p:cNvPr id="10" name="Title 1"/>
          <p:cNvSpPr txBox="1">
            <a:spLocks/>
          </p:cNvSpPr>
          <p:nvPr/>
        </p:nvSpPr>
        <p:spPr>
          <a:xfrm>
            <a:off x="457200" y="3095120"/>
            <a:ext cx="2514168" cy="1670931"/>
          </a:xfrm>
          <a:prstGeom prst="rect">
            <a:avLst/>
          </a:prstGeom>
          <a:noFill/>
          <a:ln>
            <a:solidFill>
              <a:schemeClr val="tx1"/>
            </a:solidFill>
          </a:ln>
        </p:spPr>
        <p:txBody>
          <a:bodyPr vert="horz" lIns="51435" tIns="25718" rIns="51435" bIns="25718"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base"/>
            <a:r>
              <a:rPr lang="en-US" sz="1500" b="1" dirty="0">
                <a:latin typeface="Tw Cen MT" panose="020B0602020104020603" pitchFamily="34" charset="0"/>
              </a:rPr>
              <a:t>Preparatory Gospel</a:t>
            </a:r>
          </a:p>
          <a:p>
            <a:pPr algn="ctr" fontAlgn="base"/>
            <a:r>
              <a:rPr lang="en-US" sz="1500" b="1" dirty="0">
                <a:latin typeface="Tw Cen MT" panose="020B0602020104020603" pitchFamily="34" charset="0"/>
              </a:rPr>
              <a:t>Aaronic Priesthood</a:t>
            </a:r>
          </a:p>
          <a:p>
            <a:pPr algn="ctr" fontAlgn="base"/>
            <a:r>
              <a:rPr lang="en-US" sz="1500" dirty="0">
                <a:solidFill>
                  <a:schemeClr val="tx1"/>
                </a:solidFill>
                <a:latin typeface="Tw Cen MT" panose="020B0602020104020603" pitchFamily="34" charset="0"/>
              </a:rPr>
              <a:t>Laws of Justification </a:t>
            </a:r>
          </a:p>
          <a:p>
            <a:pPr algn="ctr" fontAlgn="base"/>
            <a:r>
              <a:rPr lang="en-US" sz="1500" dirty="0">
                <a:solidFill>
                  <a:schemeClr val="tx1"/>
                </a:solidFill>
                <a:latin typeface="Tw Cen MT" panose="020B0602020104020603" pitchFamily="34" charset="0"/>
              </a:rPr>
              <a:t>1</a:t>
            </a:r>
            <a:r>
              <a:rPr lang="en-US" sz="1500" baseline="30000" dirty="0">
                <a:solidFill>
                  <a:schemeClr val="tx1"/>
                </a:solidFill>
                <a:latin typeface="Tw Cen MT" panose="020B0602020104020603" pitchFamily="34" charset="0"/>
              </a:rPr>
              <a:t>st</a:t>
            </a:r>
            <a:r>
              <a:rPr lang="en-US" sz="1500" dirty="0">
                <a:solidFill>
                  <a:schemeClr val="tx1"/>
                </a:solidFill>
                <a:latin typeface="Tw Cen MT" panose="020B0602020104020603" pitchFamily="34" charset="0"/>
              </a:rPr>
              <a:t> Commandment in the Law</a:t>
            </a:r>
          </a:p>
          <a:p>
            <a:pPr algn="ctr" fontAlgn="base"/>
            <a:r>
              <a:rPr lang="en-US" sz="1500" dirty="0">
                <a:solidFill>
                  <a:schemeClr val="tx1"/>
                </a:solidFill>
                <a:latin typeface="Tw Cen MT" panose="020B0602020104020603" pitchFamily="34" charset="0"/>
              </a:rPr>
              <a:t>Priests</a:t>
            </a:r>
          </a:p>
          <a:p>
            <a:pPr algn="ctr" fontAlgn="base"/>
            <a:r>
              <a:rPr lang="en-US" sz="1500" dirty="0">
                <a:solidFill>
                  <a:schemeClr val="tx1"/>
                </a:solidFill>
                <a:latin typeface="Tw Cen MT" panose="020B0602020104020603" pitchFamily="34" charset="0"/>
              </a:rPr>
              <a:t>First and Second Death</a:t>
            </a:r>
          </a:p>
        </p:txBody>
      </p:sp>
      <p:sp>
        <p:nvSpPr>
          <p:cNvPr id="11" name="Rectangle 10"/>
          <p:cNvSpPr/>
          <p:nvPr/>
        </p:nvSpPr>
        <p:spPr>
          <a:xfrm>
            <a:off x="3478244" y="5031364"/>
            <a:ext cx="1946367" cy="369332"/>
          </a:xfrm>
          <a:prstGeom prst="rect">
            <a:avLst/>
          </a:prstGeom>
        </p:spPr>
        <p:txBody>
          <a:bodyPr wrap="none">
            <a:spAutoFit/>
          </a:bodyPr>
          <a:lstStyle/>
          <a:p>
            <a:pPr algn="ctr" fontAlgn="base"/>
            <a:r>
              <a:rPr lang="en-US" b="1" dirty="0">
                <a:effectLst>
                  <a:outerShdw blurRad="38100" dist="38100" dir="2700000" algn="tl">
                    <a:srgbClr val="000000">
                      <a:alpha val="43137"/>
                    </a:srgbClr>
                  </a:outerShdw>
                </a:effectLst>
                <a:latin typeface="Open Sans"/>
              </a:rPr>
              <a:t>Revelation 1:5-6</a:t>
            </a:r>
          </a:p>
        </p:txBody>
      </p:sp>
    </p:spTree>
    <p:extLst>
      <p:ext uri="{BB962C8B-B14F-4D97-AF65-F5344CB8AC3E}">
        <p14:creationId xmlns:p14="http://schemas.microsoft.com/office/powerpoint/2010/main" val="270771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4" grpId="0"/>
      <p:bldP spid="9"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4354" y="4543886"/>
            <a:ext cx="8654846" cy="1933114"/>
          </a:xfrm>
        </p:spPr>
        <p:txBody>
          <a:bodyPr>
            <a:normAutofit fontScale="85000" lnSpcReduction="20000"/>
          </a:bodyPr>
          <a:lstStyle/>
          <a:p>
            <a:pPr marL="160735" indent="-160735">
              <a:buFont typeface="Arial" panose="020B0604020202020204" pitchFamily="34" charset="0"/>
              <a:buChar char="•"/>
            </a:pPr>
            <a:r>
              <a:rPr lang="en-US" dirty="0">
                <a:solidFill>
                  <a:schemeClr val="tx1"/>
                </a:solidFill>
              </a:rPr>
              <a:t>The three West towers represent the Presiding Bishopric</a:t>
            </a:r>
          </a:p>
          <a:p>
            <a:pPr algn="l"/>
            <a:r>
              <a:rPr lang="en-US" dirty="0">
                <a:solidFill>
                  <a:schemeClr val="tx1"/>
                </a:solidFill>
              </a:rPr>
              <a:t>(Aaronic Priesthood)</a:t>
            </a:r>
          </a:p>
          <a:p>
            <a:pPr marL="503635" lvl="1" indent="-160735" algn="l">
              <a:buFont typeface="Arial" panose="020B0604020202020204" pitchFamily="34" charset="0"/>
              <a:buChar char="•"/>
            </a:pPr>
            <a:r>
              <a:rPr lang="en-US" sz="1050" dirty="0">
                <a:solidFill>
                  <a:schemeClr val="tx1"/>
                </a:solidFill>
              </a:rPr>
              <a:t>The twelve pinnacles represent the High Council.</a:t>
            </a:r>
          </a:p>
          <a:p>
            <a:pPr marL="160735" indent="-160735" algn="l">
              <a:buFont typeface="Arial" panose="020B0604020202020204" pitchFamily="34" charset="0"/>
              <a:buChar char="•"/>
            </a:pPr>
            <a:r>
              <a:rPr lang="en-US" dirty="0">
                <a:solidFill>
                  <a:schemeClr val="tx1"/>
                </a:solidFill>
              </a:rPr>
              <a:t>The three East towers represent the 1</a:t>
            </a:r>
            <a:r>
              <a:rPr lang="en-US" baseline="30000" dirty="0">
                <a:solidFill>
                  <a:schemeClr val="tx1"/>
                </a:solidFill>
              </a:rPr>
              <a:t>st</a:t>
            </a:r>
            <a:r>
              <a:rPr lang="en-US" dirty="0">
                <a:solidFill>
                  <a:schemeClr val="tx1"/>
                </a:solidFill>
              </a:rPr>
              <a:t> Presidency </a:t>
            </a:r>
            <a:br>
              <a:rPr lang="en-US" dirty="0">
                <a:solidFill>
                  <a:schemeClr val="tx1"/>
                </a:solidFill>
              </a:rPr>
            </a:br>
            <a:r>
              <a:rPr lang="en-US" dirty="0">
                <a:solidFill>
                  <a:schemeClr val="tx1"/>
                </a:solidFill>
              </a:rPr>
              <a:t>(The Melchizedek Priesthood)</a:t>
            </a:r>
          </a:p>
          <a:p>
            <a:pPr marL="503635" lvl="1" indent="-160735" algn="l">
              <a:buFont typeface="Arial" panose="020B0604020202020204" pitchFamily="34" charset="0"/>
              <a:buChar char="•"/>
            </a:pPr>
            <a:r>
              <a:rPr lang="en-US" sz="1050" dirty="0">
                <a:solidFill>
                  <a:schemeClr val="tx1"/>
                </a:solidFill>
              </a:rPr>
              <a:t>The twelve pinnacles represent the Twelve Apostles. </a:t>
            </a:r>
          </a:p>
          <a:p>
            <a:pPr marL="503635" lvl="1" indent="-160735" algn="l">
              <a:buFont typeface="Arial" panose="020B0604020202020204" pitchFamily="34" charset="0"/>
              <a:buChar char="•"/>
            </a:pPr>
            <a:endParaRPr lang="en-US" sz="1050" b="1" dirty="0">
              <a:solidFill>
                <a:schemeClr val="tx1"/>
              </a:solidFill>
            </a:endParaRPr>
          </a:p>
        </p:txBody>
      </p:sp>
      <p:pic>
        <p:nvPicPr>
          <p:cNvPr id="2" name="Picture 2" descr="C:\Users\richardsed\Desktop\salt-lake-mormon-temple11.jpg"/>
          <p:cNvPicPr>
            <a:picLocks noChangeAspect="1" noChangeArrowheads="1"/>
          </p:cNvPicPr>
          <p:nvPr/>
        </p:nvPicPr>
        <p:blipFill>
          <a:blip r:embed="rId2" cstate="print"/>
          <a:srcRect/>
          <a:stretch>
            <a:fillRect/>
          </a:stretch>
        </p:blipFill>
        <p:spPr bwMode="auto">
          <a:xfrm>
            <a:off x="2420579" y="1104285"/>
            <a:ext cx="4528245" cy="3018830"/>
          </a:xfrm>
          <a:prstGeom prst="rect">
            <a:avLst/>
          </a:prstGeom>
          <a:ln>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5385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3.bp.blogspot.com/_zVu0FGxQvzg/S5FYxf_mcvI/AAAAAAAABR4/Yo3bQlth5Go/s400/Sentin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7" y="0"/>
            <a:ext cx="4665407" cy="34426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4.bp.blogspot.com/_zVu0FGxQvzg/Sf4GdnqxqUI/AAAAAAAAAjQ/VGVoctHkXoc/s400/angels+guard+do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332" y="0"/>
            <a:ext cx="4590158" cy="34426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0195FA6-48E6-4B37-9948-DD71F68C2CEF}"/>
              </a:ext>
            </a:extLst>
          </p:cNvPr>
          <p:cNvSpPr/>
          <p:nvPr/>
        </p:nvSpPr>
        <p:spPr>
          <a:xfrm>
            <a:off x="76200" y="3581400"/>
            <a:ext cx="9067800" cy="3231654"/>
          </a:xfrm>
          <a:prstGeom prst="rect">
            <a:avLst/>
          </a:prstGeom>
        </p:spPr>
        <p:txBody>
          <a:bodyPr wrap="square">
            <a:spAutoFit/>
          </a:bodyPr>
          <a:lstStyle/>
          <a:p>
            <a:pPr fontAlgn="base"/>
            <a:r>
              <a:rPr lang="en-US" sz="3200" b="1" dirty="0"/>
              <a:t>Eve – Physical Death</a:t>
            </a:r>
          </a:p>
          <a:p>
            <a:pPr fontAlgn="base"/>
            <a:r>
              <a:rPr lang="en-US" sz="3200" b="1" dirty="0"/>
              <a:t>Adam – Spiritual Death</a:t>
            </a:r>
          </a:p>
          <a:p>
            <a:pPr fontAlgn="base"/>
            <a:r>
              <a:rPr lang="en-US" dirty="0"/>
              <a:t>“Because Adam and Eve had eaten the fruit, their physical condition changed. As God had promised, they became mortal. They and their children would experience sickness, pain, and physical death. </a:t>
            </a:r>
            <a:br>
              <a:rPr lang="en-US" sz="3200" dirty="0"/>
            </a:br>
            <a:r>
              <a:rPr lang="en-US" dirty="0"/>
              <a:t>Because of their transgression, Adam and Eve also suffered spiritual death. This meant they and their children could not walk and talk face to face with God.” (Gospel Principles Manual, Chapter 6)</a:t>
            </a:r>
          </a:p>
          <a:p>
            <a:pPr fontAlgn="base"/>
            <a:endParaRPr lang="en-US" sz="3200" dirty="0"/>
          </a:p>
        </p:txBody>
      </p:sp>
    </p:spTree>
    <p:extLst>
      <p:ext uri="{BB962C8B-B14F-4D97-AF65-F5344CB8AC3E}">
        <p14:creationId xmlns:p14="http://schemas.microsoft.com/office/powerpoint/2010/main" val="26314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coronation ceremony lds endowme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5394" y="890970"/>
            <a:ext cx="8762405" cy="466567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553BA807-08F3-459D-BB38-60067F47E28D}"/>
              </a:ext>
            </a:extLst>
          </p:cNvPr>
          <p:cNvSpPr/>
          <p:nvPr/>
        </p:nvSpPr>
        <p:spPr>
          <a:xfrm>
            <a:off x="2743200" y="3810000"/>
            <a:ext cx="9906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617878E6-C796-44A2-A8BA-F86DF47D15FB}"/>
              </a:ext>
            </a:extLst>
          </p:cNvPr>
          <p:cNvSpPr/>
          <p:nvPr/>
        </p:nvSpPr>
        <p:spPr>
          <a:xfrm>
            <a:off x="5334000" y="3048000"/>
            <a:ext cx="13716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4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3661682" cy="923330"/>
          </a:xfrm>
          <a:prstGeom prst="rect">
            <a:avLst/>
          </a:prstGeom>
        </p:spPr>
        <p:txBody>
          <a:bodyPr wrap="square">
            <a:spAutoFit/>
          </a:bodyPr>
          <a:lstStyle/>
          <a:p>
            <a:pPr algn="ctr"/>
            <a:r>
              <a:rPr lang="en-US" sz="5400" dirty="0">
                <a:solidFill>
                  <a:srgbClr val="555555"/>
                </a:solidFill>
                <a:latin typeface="Helvetica Neue"/>
              </a:rPr>
              <a:t>The Veil</a:t>
            </a:r>
            <a:endParaRPr lang="en-US" sz="5400" dirty="0"/>
          </a:p>
        </p:txBody>
      </p:sp>
      <p:pic>
        <p:nvPicPr>
          <p:cNvPr id="6" name="Picture 5" descr="Image result for veil of the temple"/>
          <p:cNvPicPr/>
          <p:nvPr/>
        </p:nvPicPr>
        <p:blipFill>
          <a:blip r:embed="rId2">
            <a:extLst>
              <a:ext uri="{28A0092B-C50C-407E-A947-70E740481C1C}">
                <a14:useLocalDpi xmlns:a14="http://schemas.microsoft.com/office/drawing/2010/main" val="0"/>
              </a:ext>
            </a:extLst>
          </a:blip>
          <a:srcRect/>
          <a:stretch>
            <a:fillRect/>
          </a:stretch>
        </p:blipFill>
        <p:spPr bwMode="auto">
          <a:xfrm>
            <a:off x="5038529" y="-84959"/>
            <a:ext cx="3791342" cy="1510210"/>
          </a:xfrm>
          <a:prstGeom prst="rect">
            <a:avLst/>
          </a:prstGeom>
          <a:ln>
            <a:noFill/>
          </a:ln>
          <a:effectLst>
            <a:softEdge rad="112500"/>
          </a:effectLst>
        </p:spPr>
      </p:pic>
      <p:sp>
        <p:nvSpPr>
          <p:cNvPr id="7" name="Rectangle 6"/>
          <p:cNvSpPr/>
          <p:nvPr/>
        </p:nvSpPr>
        <p:spPr>
          <a:xfrm>
            <a:off x="152400" y="2027672"/>
            <a:ext cx="9067800" cy="2062103"/>
          </a:xfrm>
          <a:prstGeom prst="rect">
            <a:avLst/>
          </a:prstGeom>
        </p:spPr>
        <p:txBody>
          <a:bodyPr wrap="square">
            <a:spAutoFit/>
          </a:bodyPr>
          <a:lstStyle/>
          <a:p>
            <a:pPr fontAlgn="base"/>
            <a:r>
              <a:rPr lang="en-US" sz="3200" b="1" dirty="0"/>
              <a:t>Hebrews 10:19-20</a:t>
            </a:r>
            <a:endParaRPr lang="en-US" sz="3200" dirty="0"/>
          </a:p>
          <a:p>
            <a:pPr fontAlgn="base"/>
            <a:r>
              <a:rPr lang="en-US" sz="3200" dirty="0"/>
              <a:t>What is the veil and how can we have it removed? </a:t>
            </a:r>
          </a:p>
          <a:p>
            <a:pPr marL="285750" indent="-285750" fontAlgn="base">
              <a:buFont typeface="Arial" panose="020B0604020202020204" pitchFamily="34" charset="0"/>
              <a:buChar char="•"/>
            </a:pPr>
            <a:r>
              <a:rPr lang="en-US" sz="3200" dirty="0"/>
              <a:t>Ether 3:19-20</a:t>
            </a:r>
          </a:p>
          <a:p>
            <a:pPr marL="285750" indent="-285750" fontAlgn="base">
              <a:buFont typeface="Arial" panose="020B0604020202020204" pitchFamily="34" charset="0"/>
              <a:buChar char="•"/>
            </a:pPr>
            <a:r>
              <a:rPr lang="en-US" sz="3200" dirty="0"/>
              <a:t>Ether 4:15</a:t>
            </a:r>
          </a:p>
        </p:txBody>
      </p:sp>
      <p:sp>
        <p:nvSpPr>
          <p:cNvPr id="2" name="Rectangle 1">
            <a:extLst>
              <a:ext uri="{FF2B5EF4-FFF2-40B4-BE49-F238E27FC236}">
                <a16:creationId xmlns:a16="http://schemas.microsoft.com/office/drawing/2014/main" id="{A5DBAF4A-38ED-4704-A64D-A2A16EE4274D}"/>
              </a:ext>
            </a:extLst>
          </p:cNvPr>
          <p:cNvSpPr/>
          <p:nvPr/>
        </p:nvSpPr>
        <p:spPr>
          <a:xfrm>
            <a:off x="4648200" y="1364025"/>
            <a:ext cx="4572000" cy="461665"/>
          </a:xfrm>
          <a:prstGeom prst="rect">
            <a:avLst/>
          </a:prstGeom>
        </p:spPr>
        <p:txBody>
          <a:bodyPr>
            <a:spAutoFit/>
          </a:bodyPr>
          <a:lstStyle/>
          <a:p>
            <a:pPr fontAlgn="base"/>
            <a:r>
              <a:rPr lang="en-US" sz="1200" dirty="0"/>
              <a:t>Moses was instructed to place a veil over the ark of the covenant. (See Exodus 40:1-3.) </a:t>
            </a:r>
          </a:p>
        </p:txBody>
      </p:sp>
    </p:spTree>
    <p:extLst>
      <p:ext uri="{BB962C8B-B14F-4D97-AF65-F5344CB8AC3E}">
        <p14:creationId xmlns:p14="http://schemas.microsoft.com/office/powerpoint/2010/main" val="22755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3661682" cy="923330"/>
          </a:xfrm>
          <a:prstGeom prst="rect">
            <a:avLst/>
          </a:prstGeom>
        </p:spPr>
        <p:txBody>
          <a:bodyPr wrap="square">
            <a:spAutoFit/>
          </a:bodyPr>
          <a:lstStyle/>
          <a:p>
            <a:pPr algn="ctr"/>
            <a:r>
              <a:rPr lang="en-US" sz="5400" dirty="0">
                <a:solidFill>
                  <a:srgbClr val="555555"/>
                </a:solidFill>
                <a:latin typeface="Helvetica Neue"/>
              </a:rPr>
              <a:t>The Veil</a:t>
            </a:r>
            <a:endParaRPr lang="en-US" sz="5400" dirty="0"/>
          </a:p>
        </p:txBody>
      </p:sp>
      <p:pic>
        <p:nvPicPr>
          <p:cNvPr id="6" name="Picture 5" descr="Image result for veil of the temple"/>
          <p:cNvPicPr/>
          <p:nvPr/>
        </p:nvPicPr>
        <p:blipFill>
          <a:blip r:embed="rId2">
            <a:extLst>
              <a:ext uri="{28A0092B-C50C-407E-A947-70E740481C1C}">
                <a14:useLocalDpi xmlns:a14="http://schemas.microsoft.com/office/drawing/2010/main" val="0"/>
              </a:ext>
            </a:extLst>
          </a:blip>
          <a:srcRect/>
          <a:stretch>
            <a:fillRect/>
          </a:stretch>
        </p:blipFill>
        <p:spPr bwMode="auto">
          <a:xfrm>
            <a:off x="5038529" y="-84959"/>
            <a:ext cx="3791342" cy="1510210"/>
          </a:xfrm>
          <a:prstGeom prst="rect">
            <a:avLst/>
          </a:prstGeom>
          <a:ln>
            <a:noFill/>
          </a:ln>
          <a:effectLst>
            <a:softEdge rad="112500"/>
          </a:effectLst>
        </p:spPr>
      </p:pic>
      <p:sp>
        <p:nvSpPr>
          <p:cNvPr id="2" name="Rectangle 1">
            <a:extLst>
              <a:ext uri="{FF2B5EF4-FFF2-40B4-BE49-F238E27FC236}">
                <a16:creationId xmlns:a16="http://schemas.microsoft.com/office/drawing/2014/main" id="{A5DBAF4A-38ED-4704-A64D-A2A16EE4274D}"/>
              </a:ext>
            </a:extLst>
          </p:cNvPr>
          <p:cNvSpPr/>
          <p:nvPr/>
        </p:nvSpPr>
        <p:spPr>
          <a:xfrm>
            <a:off x="4648200" y="1364025"/>
            <a:ext cx="4572000" cy="461665"/>
          </a:xfrm>
          <a:prstGeom prst="rect">
            <a:avLst/>
          </a:prstGeom>
        </p:spPr>
        <p:txBody>
          <a:bodyPr>
            <a:spAutoFit/>
          </a:bodyPr>
          <a:lstStyle/>
          <a:p>
            <a:pPr fontAlgn="base"/>
            <a:r>
              <a:rPr lang="en-US" sz="1200" dirty="0"/>
              <a:t>Moses was instructed to place a veil over the ark of the covenant. (See Exodus 40:1-3.) </a:t>
            </a:r>
          </a:p>
        </p:txBody>
      </p:sp>
      <p:sp>
        <p:nvSpPr>
          <p:cNvPr id="8" name="Rectangle 7">
            <a:extLst>
              <a:ext uri="{FF2B5EF4-FFF2-40B4-BE49-F238E27FC236}">
                <a16:creationId xmlns:a16="http://schemas.microsoft.com/office/drawing/2014/main" id="{BF686C73-06A0-42EB-BD09-D91A5D1070E5}"/>
              </a:ext>
            </a:extLst>
          </p:cNvPr>
          <p:cNvSpPr/>
          <p:nvPr/>
        </p:nvSpPr>
        <p:spPr>
          <a:xfrm>
            <a:off x="152400" y="1981200"/>
            <a:ext cx="8762999" cy="4524315"/>
          </a:xfrm>
          <a:prstGeom prst="rect">
            <a:avLst/>
          </a:prstGeom>
        </p:spPr>
        <p:txBody>
          <a:bodyPr wrap="square">
            <a:spAutoFit/>
          </a:bodyPr>
          <a:lstStyle/>
          <a:p>
            <a:pPr lvl="0" eaLnBrk="0" fontAlgn="base" hangingPunct="0">
              <a:spcBef>
                <a:spcPct val="0"/>
              </a:spcBef>
              <a:spcAft>
                <a:spcPct val="0"/>
              </a:spcAft>
            </a:pPr>
            <a:r>
              <a:rPr lang="en-US" altLang="en-US" sz="2200" dirty="0">
                <a:latin typeface="Arial" panose="020B0604020202020204" pitchFamily="34" charset="0"/>
              </a:rPr>
              <a:t>“Some in the Church have erroneously concluded that somehow that veil is </a:t>
            </a:r>
            <a:r>
              <a:rPr lang="en-US" altLang="en-US" sz="2200" b="1" dirty="0">
                <a:latin typeface="Arial" panose="020B0604020202020204" pitchFamily="34" charset="0"/>
              </a:rPr>
              <a:t>automatically removed</a:t>
            </a:r>
            <a:r>
              <a:rPr lang="en-US" altLang="en-US" sz="2200" dirty="0">
                <a:latin typeface="Arial" panose="020B0604020202020204" pitchFamily="34" charset="0"/>
              </a:rPr>
              <a:t> at the time of physical death; and at the time of physical death that we automatically remember everything that took place in our pre-earthly existence. The fact of the matter is, the scriptures and the prophets </a:t>
            </a:r>
            <a:r>
              <a:rPr lang="en-US" altLang="en-US" sz="2200" b="1" dirty="0">
                <a:latin typeface="Arial" panose="020B0604020202020204" pitchFamily="34" charset="0"/>
              </a:rPr>
              <a:t>do not teach that.” </a:t>
            </a:r>
            <a:r>
              <a:rPr lang="en-US" altLang="en-US" sz="1600" dirty="0">
                <a:latin typeface="Arial" panose="020B0604020202020204" pitchFamily="34" charset="0"/>
              </a:rPr>
              <a:t>(</a:t>
            </a:r>
            <a:r>
              <a:rPr lang="en-US" altLang="en-US" sz="1600" dirty="0">
                <a:latin typeface="Open Sans"/>
              </a:rPr>
              <a:t>Daniel H. Ludlow, 1995 Ricks College devotional, (former director of the Correlation Department).</a:t>
            </a:r>
            <a:endParaRPr lang="en-US" altLang="en-US" sz="1600" b="1" dirty="0">
              <a:latin typeface="Arial" panose="020B0604020202020204" pitchFamily="34" charset="0"/>
            </a:endParaRPr>
          </a:p>
          <a:p>
            <a:pPr lvl="0" eaLnBrk="0" fontAlgn="base" hangingPunct="0">
              <a:spcBef>
                <a:spcPct val="0"/>
              </a:spcBef>
              <a:spcAft>
                <a:spcPct val="0"/>
              </a:spcAft>
            </a:pPr>
            <a:endParaRPr lang="en-US" altLang="en-US" sz="2200" b="1" dirty="0">
              <a:latin typeface="Arial" panose="020B0604020202020204" pitchFamily="34" charset="0"/>
            </a:endParaRPr>
          </a:p>
          <a:p>
            <a:pPr lvl="0" eaLnBrk="0" fontAlgn="base" hangingPunct="0">
              <a:spcBef>
                <a:spcPct val="0"/>
              </a:spcBef>
              <a:spcAft>
                <a:spcPct val="0"/>
              </a:spcAft>
            </a:pPr>
            <a:r>
              <a:rPr lang="en-US" altLang="en-US" sz="2200" dirty="0">
                <a:latin typeface="Open Sans"/>
              </a:rPr>
              <a:t>“</a:t>
            </a:r>
            <a:r>
              <a:rPr lang="en-US" altLang="en-US" sz="2200" dirty="0">
                <a:latin typeface="Arial" panose="020B0604020202020204" pitchFamily="34" charset="0"/>
              </a:rPr>
              <a:t>“The veil of forgetfulness of the first estate apparently </a:t>
            </a:r>
            <a:r>
              <a:rPr lang="en-US" altLang="en-US" sz="2200" b="1" i="1" dirty="0">
                <a:latin typeface="Arial" panose="020B0604020202020204" pitchFamily="34" charset="0"/>
              </a:rPr>
              <a:t>will not be</a:t>
            </a:r>
            <a:r>
              <a:rPr lang="en-US" altLang="en-US" sz="2200" dirty="0">
                <a:latin typeface="Arial" panose="020B0604020202020204" pitchFamily="34" charset="0"/>
              </a:rPr>
              <a:t> suddenly, automatically, and totally removed…” </a:t>
            </a:r>
            <a:r>
              <a:rPr lang="en-US" dirty="0"/>
              <a:t>(</a:t>
            </a:r>
            <a:r>
              <a:rPr lang="en-US" altLang="en-US" dirty="0">
                <a:latin typeface="Open Sans"/>
              </a:rPr>
              <a:t>Elder Neal A. Maxwell, </a:t>
            </a:r>
            <a:r>
              <a:rPr lang="en-US" dirty="0"/>
              <a:t>The Promise of Discipleship [2001], 119, 122, quoted in </a:t>
            </a:r>
            <a:r>
              <a:rPr lang="en-US" altLang="en-US" dirty="0">
                <a:latin typeface="Open Sans"/>
              </a:rPr>
              <a:t>Family History Student Manual  Chapter 9</a:t>
            </a:r>
            <a:r>
              <a:rPr lang="en-US" dirty="0"/>
              <a:t>).”</a:t>
            </a:r>
            <a:endParaRPr lang="en-US" altLang="en-US" dirty="0">
              <a:latin typeface="Arial" panose="020B0604020202020204" pitchFamily="34" charset="0"/>
            </a:endParaRPr>
          </a:p>
          <a:p>
            <a:pPr lvl="0" eaLnBrk="0" fontAlgn="base" hangingPunct="0">
              <a:spcBef>
                <a:spcPct val="0"/>
              </a:spcBef>
              <a:spcAft>
                <a:spcPct val="0"/>
              </a:spcAft>
            </a:pPr>
            <a:endParaRPr lang="en-US" altLang="en-US" sz="2200" dirty="0">
              <a:latin typeface="Arial" panose="020B0604020202020204" pitchFamily="34" charset="0"/>
            </a:endParaRPr>
          </a:p>
          <a:p>
            <a:pPr fontAlgn="base"/>
            <a:endParaRPr lang="en-US" sz="2200" i="1" dirty="0"/>
          </a:p>
        </p:txBody>
      </p:sp>
    </p:spTree>
    <p:extLst>
      <p:ext uri="{BB962C8B-B14F-4D97-AF65-F5344CB8AC3E}">
        <p14:creationId xmlns:p14="http://schemas.microsoft.com/office/powerpoint/2010/main" val="131606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228600"/>
            <a:ext cx="5267404" cy="6494085"/>
          </a:xfrm>
          <a:prstGeom prst="rect">
            <a:avLst/>
          </a:prstGeom>
        </p:spPr>
        <p:txBody>
          <a:bodyPr wrap="square">
            <a:spAutoFit/>
          </a:bodyPr>
          <a:lstStyle/>
          <a:p>
            <a:pPr>
              <a:buFont typeface="Arial" panose="020B0604020202020204" pitchFamily="34" charset="0"/>
              <a:buChar char="•"/>
            </a:pPr>
            <a:r>
              <a:rPr lang="en-US" sz="2000" dirty="0"/>
              <a:t>Consecrated oil laid upon the altar</a:t>
            </a:r>
          </a:p>
          <a:p>
            <a:pPr>
              <a:buFont typeface="Arial" panose="020B0604020202020204" pitchFamily="34" charset="0"/>
              <a:buChar char="•"/>
            </a:pPr>
            <a:r>
              <a:rPr lang="en-US" sz="2000" dirty="0"/>
              <a:t>Clergy dress in liturgical robes and miters </a:t>
            </a:r>
          </a:p>
          <a:p>
            <a:pPr>
              <a:buFont typeface="Arial" panose="020B0604020202020204" pitchFamily="34" charset="0"/>
              <a:buChar char="•"/>
            </a:pPr>
            <a:r>
              <a:rPr lang="en-US" sz="2000" u="sng" dirty="0"/>
              <a:t>Psalm 122:1–2</a:t>
            </a:r>
            <a:r>
              <a:rPr lang="en-US" sz="2000" dirty="0"/>
              <a:t> is read: “I was glad when they said unto me: We will go into the house of the Lord. Our feet shall stand in thy gates: O Jerusalem.”</a:t>
            </a:r>
          </a:p>
          <a:p>
            <a:pPr>
              <a:buFont typeface="Arial" panose="020B0604020202020204" pitchFamily="34" charset="0"/>
              <a:buChar char="•"/>
            </a:pPr>
            <a:r>
              <a:rPr lang="en-US" sz="2000" dirty="0"/>
              <a:t>Administration of an oath, including questions and affirmative responses </a:t>
            </a:r>
          </a:p>
          <a:p>
            <a:pPr>
              <a:buFont typeface="Arial" panose="020B0604020202020204" pitchFamily="34" charset="0"/>
              <a:buChar char="•"/>
            </a:pPr>
            <a:r>
              <a:rPr lang="en-US" sz="2000" dirty="0"/>
              <a:t>Queen kneels at the altar, laying her right hand on the Bible and promising faithfulness.</a:t>
            </a:r>
          </a:p>
          <a:p>
            <a:pPr>
              <a:buFont typeface="Arial" panose="020B0604020202020204" pitchFamily="34" charset="0"/>
              <a:buChar char="•"/>
            </a:pPr>
            <a:r>
              <a:rPr lang="en-US" sz="2000" dirty="0"/>
              <a:t>The leading clergy prays for clean hearts, granting wisdom to the queen, coming into the kingdom through Christ, submitting to ordinances, and prayers of incense with uplifted hands are spoken.</a:t>
            </a:r>
          </a:p>
          <a:p>
            <a:pPr>
              <a:buFont typeface="Arial" panose="020B0604020202020204" pitchFamily="34" charset="0"/>
              <a:buChar char="•"/>
            </a:pPr>
            <a:r>
              <a:rPr lang="en-US" sz="2000" dirty="0"/>
              <a:t>The Archbishop says, “O Lord and heavenly Father who, by anointing with Oil, didst make and consecrate kings, priests, and prophets, to teach and govern thy people Israel…”</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pic>
        <p:nvPicPr>
          <p:cNvPr id="10242" name="Picture 2" descr="Image result for coronation robes tem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6004" y="1428750"/>
            <a:ext cx="2504996"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1000" y="457200"/>
            <a:ext cx="8610600" cy="3139321"/>
          </a:xfrm>
          <a:prstGeom prst="rect">
            <a:avLst/>
          </a:prstGeom>
          <a:noFill/>
          <a:ln w="9525">
            <a:noFill/>
            <a:miter lim="800000"/>
            <a:headEnd/>
            <a:tailEnd/>
          </a:ln>
          <a:effectLst/>
        </p:spPr>
        <p:txBody>
          <a:bodyPr wrap="square">
            <a:spAutoFit/>
          </a:bodyPr>
          <a:lstStyle/>
          <a:p>
            <a:pPr marL="257175" indent="-257175">
              <a:defRPr/>
            </a:pPr>
            <a:r>
              <a:rPr lang="en-US" b="1" dirty="0">
                <a:solidFill>
                  <a:schemeClr val="tx2"/>
                </a:solidFill>
              </a:rPr>
              <a:t>APOSTASY OR RESTORATION EVENTS</a:t>
            </a:r>
            <a:br>
              <a:rPr lang="en-US" dirty="0">
                <a:solidFill>
                  <a:schemeClr val="tx2"/>
                </a:solidFill>
              </a:rPr>
            </a:br>
            <a:endParaRPr lang="en-US" dirty="0">
              <a:solidFill>
                <a:schemeClr val="tx2"/>
              </a:solidFill>
            </a:endParaRPr>
          </a:p>
          <a:p>
            <a:pPr marL="257175" indent="-257175">
              <a:defRPr/>
            </a:pPr>
            <a:r>
              <a:rPr lang="en-US" dirty="0">
                <a:solidFill>
                  <a:schemeClr val="tx2"/>
                </a:solidFill>
              </a:rPr>
              <a:t>0          	Christ born</a:t>
            </a:r>
          </a:p>
          <a:p>
            <a:pPr marL="257175" indent="-257175">
              <a:buFontTx/>
              <a:buAutoNum type="arabicPlain" startAt="30"/>
              <a:defRPr/>
            </a:pPr>
            <a:r>
              <a:rPr lang="en-US" dirty="0">
                <a:solidFill>
                  <a:schemeClr val="tx2"/>
                </a:solidFill>
              </a:rPr>
              <a:t>       	Began ministry</a:t>
            </a:r>
          </a:p>
          <a:p>
            <a:pPr marL="342900" indent="-342900">
              <a:buAutoNum type="arabicPlain" startAt="33"/>
              <a:defRPr/>
            </a:pPr>
            <a:r>
              <a:rPr lang="en-US" dirty="0">
                <a:solidFill>
                  <a:schemeClr val="tx2"/>
                </a:solidFill>
              </a:rPr>
              <a:t>      	Crucified</a:t>
            </a:r>
          </a:p>
          <a:p>
            <a:pPr>
              <a:defRPr/>
            </a:pPr>
            <a:r>
              <a:rPr lang="en-US" dirty="0">
                <a:solidFill>
                  <a:schemeClr val="tx2"/>
                </a:solidFill>
              </a:rPr>
              <a:t>33  	Apostles taught</a:t>
            </a:r>
          </a:p>
          <a:p>
            <a:pPr>
              <a:defRPr/>
            </a:pPr>
            <a:r>
              <a:rPr lang="en-US" dirty="0">
                <a:solidFill>
                  <a:schemeClr val="tx2"/>
                </a:solidFill>
              </a:rPr>
              <a:t>42	</a:t>
            </a:r>
            <a:r>
              <a:rPr lang="en-US" b="1" dirty="0">
                <a:solidFill>
                  <a:schemeClr val="tx2"/>
                </a:solidFill>
              </a:rPr>
              <a:t>Peter</a:t>
            </a:r>
            <a:r>
              <a:rPr lang="en-US" dirty="0">
                <a:solidFill>
                  <a:schemeClr val="tx2"/>
                </a:solidFill>
              </a:rPr>
              <a:t> Ordains Bishop Linus (Catholic lineage)</a:t>
            </a:r>
          </a:p>
          <a:p>
            <a:pPr marL="342900" indent="-342900">
              <a:buAutoNum type="arabicPlain" startAt="43"/>
              <a:defRPr/>
            </a:pPr>
            <a:r>
              <a:rPr lang="en-US" dirty="0">
                <a:solidFill>
                  <a:schemeClr val="tx2"/>
                </a:solidFill>
              </a:rPr>
              <a:t>           </a:t>
            </a:r>
            <a:r>
              <a:rPr lang="en-US" b="1" dirty="0">
                <a:solidFill>
                  <a:schemeClr val="tx2"/>
                </a:solidFill>
              </a:rPr>
              <a:t>Paul</a:t>
            </a:r>
            <a:r>
              <a:rPr lang="en-US" dirty="0">
                <a:solidFill>
                  <a:schemeClr val="tx2"/>
                </a:solidFill>
              </a:rPr>
              <a:t> returns to Rome and finds apostacy under Linus’ rule (see Romans 1) and 	ordains a new leader (another man named Linus; see </a:t>
            </a:r>
            <a:r>
              <a:rPr lang="en-US" b="1" dirty="0">
                <a:solidFill>
                  <a:schemeClr val="tx2"/>
                </a:solidFill>
              </a:rPr>
              <a:t>2 Tim 4:21</a:t>
            </a:r>
            <a:r>
              <a:rPr lang="en-US" dirty="0">
                <a:solidFill>
                  <a:schemeClr val="tx2"/>
                </a:solidFill>
              </a:rPr>
              <a:t>)</a:t>
            </a:r>
          </a:p>
          <a:p>
            <a:pPr>
              <a:defRPr/>
            </a:pPr>
            <a:r>
              <a:rPr lang="en-US" dirty="0">
                <a:solidFill>
                  <a:schemeClr val="tx2"/>
                </a:solidFill>
              </a:rPr>
              <a:t>70	Romans destroy Jerusalem (Jews dispersed)</a:t>
            </a:r>
          </a:p>
          <a:p>
            <a:pPr>
              <a:defRPr/>
            </a:pPr>
            <a:r>
              <a:rPr lang="en-US" dirty="0">
                <a:solidFill>
                  <a:schemeClr val="tx2"/>
                </a:solidFill>
              </a:rPr>
              <a:t>76	Linus formally established Roman Catholic church and is killed</a:t>
            </a:r>
          </a:p>
        </p:txBody>
      </p:sp>
    </p:spTree>
    <p:extLst>
      <p:ext uri="{BB962C8B-B14F-4D97-AF65-F5344CB8AC3E}">
        <p14:creationId xmlns:p14="http://schemas.microsoft.com/office/powerpoint/2010/main" val="9531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457200"/>
            <a:ext cx="5063490" cy="5601533"/>
          </a:xfrm>
          <a:prstGeom prst="rect">
            <a:avLst/>
          </a:prstGeom>
        </p:spPr>
        <p:txBody>
          <a:bodyPr wrap="square">
            <a:spAutoFit/>
          </a:bodyPr>
          <a:lstStyle/>
          <a:p>
            <a:pPr>
              <a:buFont typeface="Arial" panose="020B0604020202020204" pitchFamily="34" charset="0"/>
              <a:buChar char="•"/>
            </a:pPr>
            <a:r>
              <a:rPr lang="en-US" sz="2000" dirty="0"/>
              <a:t>The Queen approaches the altar and is anointed and clothed in new robes and girdle.</a:t>
            </a:r>
          </a:p>
          <a:p>
            <a:pPr>
              <a:buFont typeface="Arial" panose="020B0604020202020204" pitchFamily="34" charset="0"/>
              <a:buChar char="•"/>
            </a:pPr>
            <a:r>
              <a:rPr lang="en-US" sz="2000" dirty="0"/>
              <a:t> An orb, a scepter, a ring or key, and the crown are given.</a:t>
            </a:r>
          </a:p>
          <a:p>
            <a:pPr>
              <a:buFont typeface="Arial" panose="020B0604020202020204" pitchFamily="34" charset="0"/>
              <a:buChar char="•"/>
            </a:pPr>
            <a:r>
              <a:rPr lang="en-US" sz="2000" dirty="0"/>
              <a:t>“The Princes and Princesses, the Peers and Peeresses shall put on their coronets and caps, and the trumpets shall sound, and by a signal given, the great guns at the Tower shall be shot off…”</a:t>
            </a:r>
          </a:p>
          <a:p>
            <a:pPr>
              <a:buFont typeface="Arial" panose="020B0604020202020204" pitchFamily="34" charset="0"/>
              <a:buChar char="•"/>
            </a:pPr>
            <a:r>
              <a:rPr lang="en-US" sz="2000" dirty="0"/>
              <a:t>The Archbishop approaches the queen, kneels, places his hands between the Queen’s, and with everyone else repeating and audibly replacing his name with their own, says “I, (name)</a:t>
            </a:r>
            <a:r>
              <a:rPr lang="en-US" sz="2000" i="1" dirty="0"/>
              <a:t> </a:t>
            </a:r>
            <a:r>
              <a:rPr lang="en-US" sz="2000" dirty="0"/>
              <a:t>will be faithful and true to you, our Sovereign Lady, Queen of this Realm and Defender of the Faith, and unto your heirs and successors according to law. So help me God.” </a:t>
            </a:r>
          </a:p>
          <a:p>
            <a:endParaRPr lang="en-US" sz="2000" dirty="0"/>
          </a:p>
        </p:txBody>
      </p:sp>
      <p:pic>
        <p:nvPicPr>
          <p:cNvPr id="3" name="Picture 2" descr="Image result for coronation robes tem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6004" y="1428750"/>
            <a:ext cx="2504996"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862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222" r="22361"/>
          <a:stretch/>
        </p:blipFill>
        <p:spPr bwMode="auto">
          <a:xfrm>
            <a:off x="1379545" y="1028700"/>
            <a:ext cx="2998152" cy="4057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mage result for coronation receiving orb"/>
          <p:cNvPicPr>
            <a:picLocks noChangeAspect="1" noChangeArrowheads="1"/>
          </p:cNvPicPr>
          <p:nvPr/>
        </p:nvPicPr>
        <p:blipFill rotWithShape="1">
          <a:blip r:embed="rId3">
            <a:extLst>
              <a:ext uri="{28A0092B-C50C-407E-A947-70E740481C1C}">
                <a14:useLocalDpi xmlns:a14="http://schemas.microsoft.com/office/drawing/2010/main" val="0"/>
              </a:ext>
            </a:extLst>
          </a:blip>
          <a:srcRect l="20093" r="14317"/>
          <a:stretch/>
        </p:blipFill>
        <p:spPr bwMode="auto">
          <a:xfrm>
            <a:off x="4572001" y="1051095"/>
            <a:ext cx="3314375" cy="40128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387166" y="5200650"/>
            <a:ext cx="6629075" cy="514350"/>
          </a:xfrm>
        </p:spPr>
        <p:txBody>
          <a:bodyPr vert="horz" lIns="51435" tIns="25718" rIns="51435" bIns="25718" rtlCol="0" anchor="t">
            <a:normAutofit/>
          </a:bodyPr>
          <a:lstStyle/>
          <a:p>
            <a:pPr algn="l" fontAlgn="base">
              <a:lnSpc>
                <a:spcPct val="80000"/>
              </a:lnSpc>
            </a:pPr>
            <a:r>
              <a:rPr lang="en-US" sz="1800" b="1" dirty="0">
                <a:latin typeface="Calibri" panose="020F0502020204030204" pitchFamily="34" charset="0"/>
              </a:rPr>
              <a:t>● </a:t>
            </a:r>
            <a:r>
              <a:rPr lang="en-US" sz="1800" b="1" dirty="0"/>
              <a:t>Scepter</a:t>
            </a:r>
            <a:r>
              <a:rPr lang="en-US" sz="1800" dirty="0"/>
              <a:t> - temporal power  		</a:t>
            </a:r>
            <a:r>
              <a:rPr lang="en-US" sz="1800" b="1" dirty="0">
                <a:latin typeface="Calibri" panose="020F0502020204030204" pitchFamily="34" charset="0"/>
              </a:rPr>
              <a:t>● </a:t>
            </a:r>
            <a:r>
              <a:rPr lang="en-US" sz="1800" b="1" dirty="0"/>
              <a:t>Orb</a:t>
            </a:r>
            <a:r>
              <a:rPr lang="en-US" sz="1800" dirty="0"/>
              <a:t> -  spiritual power</a:t>
            </a:r>
            <a:br>
              <a:rPr lang="en-US" sz="1800" dirty="0"/>
            </a:br>
            <a:r>
              <a:rPr lang="en-US" sz="1800" b="1" dirty="0">
                <a:latin typeface="Calibri" panose="020F0502020204030204" pitchFamily="34" charset="0"/>
              </a:rPr>
              <a:t>● </a:t>
            </a:r>
            <a:r>
              <a:rPr lang="en-US" sz="1800" b="1" dirty="0"/>
              <a:t>Ring</a:t>
            </a:r>
            <a:r>
              <a:rPr lang="en-US" sz="1800" dirty="0"/>
              <a:t> (or key) – Seal, bind, decree</a:t>
            </a:r>
            <a:r>
              <a:rPr lang="en-US" sz="1800" b="1" dirty="0">
                <a:latin typeface="Calibri" panose="020F0502020204030204" pitchFamily="34" charset="0"/>
              </a:rPr>
              <a:t> 	● </a:t>
            </a:r>
            <a:r>
              <a:rPr lang="en-US" sz="1800" b="1" dirty="0"/>
              <a:t>Crown</a:t>
            </a:r>
            <a:r>
              <a:rPr lang="en-US" sz="1800" dirty="0"/>
              <a:t> - royal honor</a:t>
            </a:r>
            <a:endParaRPr lang="en-US" sz="1800" u="sng" dirty="0"/>
          </a:p>
        </p:txBody>
      </p:sp>
    </p:spTree>
    <p:extLst>
      <p:ext uri="{BB962C8B-B14F-4D97-AF65-F5344CB8AC3E}">
        <p14:creationId xmlns:p14="http://schemas.microsoft.com/office/powerpoint/2010/main" val="3404999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71600"/>
            <a:ext cx="6457950" cy="852488"/>
          </a:xfrm>
        </p:spPr>
        <p:txBody>
          <a:bodyPr>
            <a:noAutofit/>
          </a:bodyPr>
          <a:lstStyle/>
          <a:p>
            <a:pPr defTabSz="514350" eaLnBrk="0" fontAlgn="base" hangingPunct="0">
              <a:spcAft>
                <a:spcPct val="0"/>
              </a:spcAft>
            </a:pPr>
            <a:br>
              <a:rPr lang="en-US" sz="2700" dirty="0"/>
            </a:br>
            <a:r>
              <a:rPr lang="en-US" sz="2700" dirty="0"/>
              <a:t>Isaiah 22:20-25</a:t>
            </a:r>
            <a:br>
              <a:rPr lang="en-US" sz="2700" dirty="0"/>
            </a:br>
            <a:endParaRPr lang="en-US" altLang="en-US" sz="2700" i="1" dirty="0">
              <a:solidFill>
                <a:srgbClr val="000000"/>
              </a:solidFill>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49581" y="2277125"/>
            <a:ext cx="8100059" cy="2809226"/>
          </a:xfrm>
        </p:spPr>
        <p:txBody>
          <a:bodyPr>
            <a:noAutofit/>
          </a:bodyPr>
          <a:lstStyle/>
          <a:p>
            <a:pPr fontAlgn="base"/>
            <a:r>
              <a:rPr lang="en-US" sz="2700" dirty="0"/>
              <a:t>“I will clothe him with thy robe, and strengthen him with thy girdle, and I will commit thy government into his hand: and he shall be a father to the inhabitants of Jerusalem, and Judah.</a:t>
            </a:r>
          </a:p>
          <a:p>
            <a:pPr fontAlgn="base"/>
            <a:r>
              <a:rPr lang="en-US" sz="2700" dirty="0"/>
              <a:t> The key of the house of David will I lay upon his shoulder.”</a:t>
            </a:r>
          </a:p>
        </p:txBody>
      </p:sp>
    </p:spTree>
    <p:extLst>
      <p:ext uri="{BB962C8B-B14F-4D97-AF65-F5344CB8AC3E}">
        <p14:creationId xmlns:p14="http://schemas.microsoft.com/office/powerpoint/2010/main" val="223602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71600"/>
            <a:ext cx="6457950" cy="852488"/>
          </a:xfrm>
        </p:spPr>
        <p:txBody>
          <a:bodyPr>
            <a:noAutofit/>
          </a:bodyPr>
          <a:lstStyle/>
          <a:p>
            <a:pPr defTabSz="514350" eaLnBrk="0" fontAlgn="base" hangingPunct="0">
              <a:spcAft>
                <a:spcPct val="0"/>
              </a:spcAft>
            </a:pPr>
            <a:r>
              <a:rPr lang="en-US" sz="2700" dirty="0"/>
              <a:t>Leviticus 16:17</a:t>
            </a:r>
            <a:endParaRPr lang="en-US" altLang="en-US" sz="2700" i="1" dirty="0">
              <a:solidFill>
                <a:srgbClr val="000000"/>
              </a:solidFill>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49581" y="2277125"/>
            <a:ext cx="8100059" cy="2809226"/>
          </a:xfrm>
        </p:spPr>
        <p:txBody>
          <a:bodyPr>
            <a:noAutofit/>
          </a:bodyPr>
          <a:lstStyle/>
          <a:p>
            <a:pPr fontAlgn="base"/>
            <a:r>
              <a:rPr lang="en-US" dirty="0"/>
              <a:t>And there shall be no man in the tabernacle of the congregation when he </a:t>
            </a:r>
            <a:r>
              <a:rPr lang="en-US" dirty="0" err="1"/>
              <a:t>goeth</a:t>
            </a:r>
            <a:r>
              <a:rPr lang="en-US" dirty="0"/>
              <a:t> in to make an atonement in the holy place, until he come out, and have made </a:t>
            </a:r>
            <a:r>
              <a:rPr lang="en-US"/>
              <a:t>an atonement...</a:t>
            </a:r>
            <a:endParaRPr lang="en-US" sz="2700" dirty="0"/>
          </a:p>
        </p:txBody>
      </p:sp>
    </p:spTree>
    <p:extLst>
      <p:ext uri="{BB962C8B-B14F-4D97-AF65-F5344CB8AC3E}">
        <p14:creationId xmlns:p14="http://schemas.microsoft.com/office/powerpoint/2010/main" val="879473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520" y="1702237"/>
            <a:ext cx="6598877" cy="3538679"/>
          </a:xfrm>
        </p:spPr>
        <p:txBody>
          <a:bodyPr>
            <a:normAutofit fontScale="90000"/>
          </a:bodyPr>
          <a:lstStyle/>
          <a:p>
            <a:pPr algn="ctr" fontAlgn="base"/>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endParaRPr lang="en-US" sz="2756" u="sng" dirty="0">
              <a:solidFill>
                <a:schemeClr val="accent5">
                  <a:lumMod val="50000"/>
                </a:schemeClr>
              </a:solidFill>
              <a:latin typeface="Edwardian Script ITC" panose="030303020407070D0804" pitchFamily="66"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974" t="11104" r="8043" b="3107"/>
          <a:stretch/>
        </p:blipFill>
        <p:spPr>
          <a:xfrm>
            <a:off x="285716" y="1522858"/>
            <a:ext cx="2041860" cy="2986949"/>
          </a:xfrm>
          <a:prstGeom prst="rect">
            <a:avLst/>
          </a:prstGeom>
          <a:ln>
            <a:noFill/>
          </a:ln>
          <a:effectLst>
            <a:softEdge rad="112500"/>
          </a:effectLst>
        </p:spPr>
      </p:pic>
      <p:pic>
        <p:nvPicPr>
          <p:cNvPr id="7170"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7" t="6561" r="6328" b="9113"/>
          <a:stretch/>
        </p:blipFill>
        <p:spPr bwMode="auto">
          <a:xfrm>
            <a:off x="6826118" y="1702236"/>
            <a:ext cx="2160611" cy="2772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1/17/Zeus_Hermitage_St._Petersburg_20021009.jpg/150px-Zeus_Hermitage_St._Petersburg_20021009.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627422" y="1604011"/>
            <a:ext cx="1836653" cy="2877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85270" y="4561472"/>
            <a:ext cx="1397616" cy="248209"/>
          </a:xfrm>
          <a:prstGeom prst="rect">
            <a:avLst/>
          </a:prstGeom>
          <a:noFill/>
        </p:spPr>
        <p:txBody>
          <a:bodyPr wrap="square" rtlCol="0">
            <a:spAutoFit/>
          </a:bodyPr>
          <a:lstStyle/>
          <a:p>
            <a:r>
              <a:rPr lang="en-US" sz="1013" dirty="0"/>
              <a:t>US National Cathedral</a:t>
            </a:r>
          </a:p>
        </p:txBody>
      </p:sp>
      <p:sp>
        <p:nvSpPr>
          <p:cNvPr id="8" name="TextBox 7"/>
          <p:cNvSpPr txBox="1"/>
          <p:nvPr/>
        </p:nvSpPr>
        <p:spPr>
          <a:xfrm>
            <a:off x="2753298" y="4523583"/>
            <a:ext cx="1531374" cy="248209"/>
          </a:xfrm>
          <a:prstGeom prst="rect">
            <a:avLst/>
          </a:prstGeom>
          <a:noFill/>
        </p:spPr>
        <p:txBody>
          <a:bodyPr wrap="square" rtlCol="0">
            <a:spAutoFit/>
          </a:bodyPr>
          <a:lstStyle/>
          <a:p>
            <a:pPr algn="ctr"/>
            <a:r>
              <a:rPr lang="en-US" sz="1013" dirty="0"/>
              <a:t>Statue of Jupiter</a:t>
            </a:r>
          </a:p>
        </p:txBody>
      </p:sp>
      <p:pic>
        <p:nvPicPr>
          <p:cNvPr id="23" name="Picture 22"/>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652488" y="2330980"/>
            <a:ext cx="2007392" cy="1776113"/>
          </a:xfrm>
          <a:prstGeom prst="rect">
            <a:avLst/>
          </a:prstGeom>
        </p:spPr>
      </p:pic>
      <p:sp>
        <p:nvSpPr>
          <p:cNvPr id="24" name="TextBox 23"/>
          <p:cNvSpPr txBox="1"/>
          <p:nvPr/>
        </p:nvSpPr>
        <p:spPr>
          <a:xfrm>
            <a:off x="4886163" y="4554753"/>
            <a:ext cx="1397616" cy="248209"/>
          </a:xfrm>
          <a:prstGeom prst="rect">
            <a:avLst/>
          </a:prstGeom>
          <a:noFill/>
        </p:spPr>
        <p:txBody>
          <a:bodyPr wrap="square" rtlCol="0">
            <a:spAutoFit/>
          </a:bodyPr>
          <a:lstStyle/>
          <a:p>
            <a:r>
              <a:rPr lang="en-US" sz="1013" dirty="0"/>
              <a:t>Cathedral of </a:t>
            </a:r>
            <a:r>
              <a:rPr lang="en-US" sz="1013" dirty="0" err="1"/>
              <a:t>Salsbury</a:t>
            </a:r>
            <a:endParaRPr lang="en-US" sz="1013" dirty="0"/>
          </a:p>
        </p:txBody>
      </p:sp>
      <p:sp>
        <p:nvSpPr>
          <p:cNvPr id="5" name="Rectangle 4"/>
          <p:cNvSpPr/>
          <p:nvPr/>
        </p:nvSpPr>
        <p:spPr>
          <a:xfrm>
            <a:off x="725020" y="4481435"/>
            <a:ext cx="1220206" cy="230832"/>
          </a:xfrm>
          <a:prstGeom prst="rect">
            <a:avLst/>
          </a:prstGeom>
        </p:spPr>
        <p:txBody>
          <a:bodyPr wrap="none">
            <a:spAutoFit/>
          </a:bodyPr>
          <a:lstStyle/>
          <a:p>
            <a:r>
              <a:rPr lang="en-US" sz="900" dirty="0"/>
              <a:t>Regensburg Cathedral</a:t>
            </a:r>
          </a:p>
        </p:txBody>
      </p:sp>
    </p:spTree>
    <p:extLst>
      <p:ext uri="{BB962C8B-B14F-4D97-AF65-F5344CB8AC3E}">
        <p14:creationId xmlns:p14="http://schemas.microsoft.com/office/powerpoint/2010/main" val="2976715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520" y="1702237"/>
            <a:ext cx="6598877" cy="3538679"/>
          </a:xfrm>
        </p:spPr>
        <p:txBody>
          <a:bodyPr>
            <a:normAutofit fontScale="90000"/>
          </a:bodyPr>
          <a:lstStyle/>
          <a:p>
            <a:pPr algn="ctr" fontAlgn="base"/>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r>
              <a:rPr lang="en-US" sz="2756" dirty="0">
                <a:latin typeface="Edwardian Script ITC" panose="030303020407070D0804" pitchFamily="66" charset="0"/>
              </a:rPr>
              <a:t>    </a:t>
            </a:r>
            <a:r>
              <a:rPr lang="en-US" sz="2081" dirty="0">
                <a:latin typeface="Garamond" panose="02020404030301010803" pitchFamily="18" charset="0"/>
              </a:rPr>
              <a:t>Joseph – </a:t>
            </a:r>
            <a:r>
              <a:rPr lang="en-US" sz="2081" dirty="0" err="1">
                <a:latin typeface="Garamond" panose="02020404030301010803" pitchFamily="18" charset="0"/>
              </a:rPr>
              <a:t>Pharoah’s</a:t>
            </a:r>
            <a:r>
              <a:rPr lang="en-US" sz="2081" dirty="0">
                <a:latin typeface="Garamond" panose="02020404030301010803" pitchFamily="18" charset="0"/>
              </a:rPr>
              <a:t> ring</a:t>
            </a:r>
            <a:br>
              <a:rPr lang="en-US" sz="2081" dirty="0">
                <a:latin typeface="Garamond" panose="02020404030301010803" pitchFamily="18" charset="0"/>
              </a:rPr>
            </a:br>
            <a:r>
              <a:rPr lang="en-US" sz="2081" dirty="0">
                <a:latin typeface="Garamond" panose="02020404030301010803" pitchFamily="18" charset="0"/>
              </a:rPr>
              <a:t>Seal of Faith : Sealing of Secrets</a:t>
            </a:r>
            <a:endParaRPr lang="en-US" sz="2756" u="sng" dirty="0">
              <a:solidFill>
                <a:schemeClr val="accent5">
                  <a:lumMod val="50000"/>
                </a:schemeClr>
              </a:solidFill>
              <a:latin typeface="Edwardian Script ITC" panose="030303020407070D08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498" y="1801804"/>
            <a:ext cx="3414918" cy="2390443"/>
          </a:xfrm>
          <a:prstGeom prst="rect">
            <a:avLst/>
          </a:prstGeom>
          <a:ln>
            <a:noFill/>
          </a:ln>
          <a:effectLst>
            <a:softEdge rad="112500"/>
          </a:effectLst>
        </p:spPr>
      </p:pic>
    </p:spTree>
    <p:extLst>
      <p:ext uri="{BB962C8B-B14F-4D97-AF65-F5344CB8AC3E}">
        <p14:creationId xmlns:p14="http://schemas.microsoft.com/office/powerpoint/2010/main" val="3986960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6520" y="1702237"/>
            <a:ext cx="6598877" cy="3538679"/>
          </a:xfrm>
        </p:spPr>
        <p:txBody>
          <a:bodyPr>
            <a:normAutofit fontScale="90000"/>
          </a:bodyPr>
          <a:lstStyle/>
          <a:p>
            <a:pPr algn="ctr" fontAlgn="base"/>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r>
              <a:rPr lang="en-US" sz="2756" dirty="0">
                <a:latin typeface="Edwardian Script ITC" panose="030303020407070D0804" pitchFamily="66" charset="0"/>
              </a:rPr>
              <a:t>    </a:t>
            </a:r>
            <a:r>
              <a:rPr lang="en-US" sz="2081" dirty="0">
                <a:latin typeface="Garamond" panose="02020404030301010803" pitchFamily="18" charset="0"/>
              </a:rPr>
              <a:t>Joseph – </a:t>
            </a:r>
            <a:r>
              <a:rPr lang="en-US" sz="2081" dirty="0" err="1">
                <a:latin typeface="Garamond" panose="02020404030301010803" pitchFamily="18" charset="0"/>
              </a:rPr>
              <a:t>Pharoah’s</a:t>
            </a:r>
            <a:r>
              <a:rPr lang="en-US" sz="2081" dirty="0">
                <a:latin typeface="Garamond" panose="02020404030301010803" pitchFamily="18" charset="0"/>
              </a:rPr>
              <a:t> ring</a:t>
            </a:r>
            <a:br>
              <a:rPr lang="en-US" sz="2081" dirty="0">
                <a:latin typeface="Garamond" panose="02020404030301010803" pitchFamily="18" charset="0"/>
              </a:rPr>
            </a:br>
            <a:r>
              <a:rPr lang="en-US" sz="2081" dirty="0">
                <a:latin typeface="Garamond" panose="02020404030301010803" pitchFamily="18" charset="0"/>
              </a:rPr>
              <a:t>Seal of Faith : Sealing of Secrets</a:t>
            </a:r>
            <a:endParaRPr lang="en-US" sz="2756" u="sng" dirty="0">
              <a:solidFill>
                <a:schemeClr val="accent5">
                  <a:lumMod val="50000"/>
                </a:schemeClr>
              </a:solidFill>
              <a:latin typeface="Edwardian Script ITC" panose="030303020407070D0804"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281" y="1821808"/>
            <a:ext cx="3657600" cy="2278856"/>
          </a:xfrm>
          <a:prstGeom prst="rect">
            <a:avLst/>
          </a:prstGeom>
        </p:spPr>
      </p:pic>
    </p:spTree>
    <p:extLst>
      <p:ext uri="{BB962C8B-B14F-4D97-AF65-F5344CB8AC3E}">
        <p14:creationId xmlns:p14="http://schemas.microsoft.com/office/powerpoint/2010/main" val="424153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600200"/>
            <a:ext cx="6286500" cy="852488"/>
          </a:xfrm>
        </p:spPr>
        <p:txBody>
          <a:bodyPr>
            <a:noAutofit/>
          </a:bodyPr>
          <a:lstStyle/>
          <a:p>
            <a:pPr defTabSz="514350" eaLnBrk="0" fontAlgn="base" hangingPunct="0">
              <a:spcAft>
                <a:spcPct val="0"/>
              </a:spcAft>
            </a:pPr>
            <a:br>
              <a:rPr lang="en-US" sz="2100" dirty="0"/>
            </a:br>
            <a:r>
              <a:rPr lang="en-US" sz="2100" dirty="0"/>
              <a:t>Genesis 41:38-45</a:t>
            </a:r>
            <a:br>
              <a:rPr lang="en-US" sz="2100" dirty="0"/>
            </a:br>
            <a:r>
              <a:rPr lang="en-US" sz="2100" i="1" dirty="0"/>
              <a:t>Pharaoh makes him ruler of all Egypt—Joseph marries </a:t>
            </a:r>
            <a:r>
              <a:rPr lang="en-US" sz="2100" i="1" dirty="0" err="1"/>
              <a:t>Asenath</a:t>
            </a:r>
            <a:r>
              <a:rPr lang="en-US" sz="2100" i="1" dirty="0"/>
              <a:t>—</a:t>
            </a:r>
            <a:r>
              <a:rPr lang="en-US" sz="2100" i="1" dirty="0" err="1"/>
              <a:t>Asenath</a:t>
            </a:r>
            <a:r>
              <a:rPr lang="en-US" sz="2100" i="1" dirty="0"/>
              <a:t> bears Manasseh and Ephraim</a:t>
            </a:r>
            <a:endParaRPr lang="en-US" altLang="en-US" sz="2100" i="1" dirty="0">
              <a:solidFill>
                <a:srgbClr val="000000"/>
              </a:solidFill>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88106" y="2971801"/>
            <a:ext cx="6367790" cy="923494"/>
          </a:xfrm>
        </p:spPr>
        <p:txBody>
          <a:bodyPr>
            <a:noAutofit/>
          </a:bodyPr>
          <a:lstStyle/>
          <a:p>
            <a:pPr fontAlgn="base"/>
            <a:r>
              <a:rPr lang="en-US" sz="2100" dirty="0"/>
              <a:t>And Pharaoh took off his ring from his hand, and put it upon Joseph’s hand, and arrayed him in vestures of fine linen, and put a gold chain about his neck;</a:t>
            </a:r>
          </a:p>
          <a:p>
            <a:pPr fontAlgn="base"/>
            <a:r>
              <a:rPr lang="en-US" sz="2100" dirty="0"/>
              <a:t> And they cried before him, Bow the knee:</a:t>
            </a:r>
          </a:p>
        </p:txBody>
      </p:sp>
    </p:spTree>
    <p:extLst>
      <p:ext uri="{BB962C8B-B14F-4D97-AF65-F5344CB8AC3E}">
        <p14:creationId xmlns:p14="http://schemas.microsoft.com/office/powerpoint/2010/main" val="3521159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28750"/>
            <a:ext cx="6000750" cy="852488"/>
          </a:xfrm>
        </p:spPr>
        <p:txBody>
          <a:bodyPr>
            <a:noAutofit/>
          </a:bodyPr>
          <a:lstStyle/>
          <a:p>
            <a:pPr defTabSz="514350" eaLnBrk="0" fontAlgn="base" hangingPunct="0">
              <a:spcAft>
                <a:spcPct val="0"/>
              </a:spcAft>
            </a:pPr>
            <a:r>
              <a:rPr lang="en-US" sz="2400" dirty="0"/>
              <a:t>Luke 15:11-23</a:t>
            </a:r>
            <a:br>
              <a:rPr lang="en-US" sz="2400" dirty="0"/>
            </a:br>
            <a:r>
              <a:rPr lang="en-US" sz="2400" i="1" dirty="0"/>
              <a:t>Jesus gives the parables of the lost sheep, the piece of silver, and the prodigal son</a:t>
            </a:r>
            <a:endParaRPr lang="en-US" altLang="en-US" sz="2400" i="1" dirty="0">
              <a:solidFill>
                <a:srgbClr val="000000"/>
              </a:solidFill>
              <a:ea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90600" y="2971800"/>
            <a:ext cx="7029450" cy="923494"/>
          </a:xfrm>
        </p:spPr>
        <p:txBody>
          <a:bodyPr>
            <a:noAutofit/>
          </a:bodyPr>
          <a:lstStyle/>
          <a:p>
            <a:pPr fontAlgn="base"/>
            <a:r>
              <a:rPr lang="en-US" sz="2700" dirty="0"/>
              <a:t>But the father said to his servants, Bring forth the best robe, and put </a:t>
            </a:r>
            <a:r>
              <a:rPr lang="en-US" sz="2700" i="1" dirty="0"/>
              <a:t>it</a:t>
            </a:r>
            <a:r>
              <a:rPr lang="en-US" sz="2700" dirty="0"/>
              <a:t> on him; and put a ring on his hand, and shoes on </a:t>
            </a:r>
            <a:r>
              <a:rPr lang="en-US" sz="2700" i="1" dirty="0"/>
              <a:t>his</a:t>
            </a:r>
            <a:r>
              <a:rPr lang="en-US" sz="2700" dirty="0"/>
              <a:t> feet: And bring hither the fatted calf, and kill </a:t>
            </a:r>
            <a:r>
              <a:rPr lang="en-US" sz="2700" i="1" dirty="0"/>
              <a:t>it;</a:t>
            </a:r>
            <a:r>
              <a:rPr lang="en-US" sz="2700" dirty="0"/>
              <a:t> and let us eat, and be merry:</a:t>
            </a:r>
          </a:p>
        </p:txBody>
      </p:sp>
    </p:spTree>
    <p:extLst>
      <p:ext uri="{BB962C8B-B14F-4D97-AF65-F5344CB8AC3E}">
        <p14:creationId xmlns:p14="http://schemas.microsoft.com/office/powerpoint/2010/main" val="1045024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9508" y="2476143"/>
            <a:ext cx="6598877" cy="3655577"/>
          </a:xfrm>
        </p:spPr>
        <p:txBody>
          <a:bodyPr>
            <a:normAutofit fontScale="90000"/>
          </a:bodyPr>
          <a:lstStyle/>
          <a:p>
            <a:pPr algn="l" fontAlgn="base"/>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r>
              <a:rPr lang="en-US" sz="2756" dirty="0">
                <a:latin typeface="Edwardian Script ITC" panose="030303020407070D0804" pitchFamily="66" charset="0"/>
              </a:rPr>
              <a:t>	</a:t>
            </a:r>
            <a:r>
              <a:rPr lang="en-US" sz="2194" dirty="0">
                <a:latin typeface="Garamond" panose="02020404030301010803" pitchFamily="18" charset="0"/>
              </a:rPr>
              <a:t>Coronation Nicholas II – Czar of Russia</a:t>
            </a:r>
            <a:br>
              <a:rPr lang="en-US" sz="2194" dirty="0">
                <a:latin typeface="Edwardian Script ITC" panose="030303020407070D0804" pitchFamily="66" charset="0"/>
              </a:rPr>
            </a:br>
            <a:br>
              <a:rPr lang="en-US" sz="2194" u="sng" dirty="0">
                <a:latin typeface="Edwardian Script ITC" panose="030303020407070D0804" pitchFamily="66" charset="0"/>
              </a:rPr>
            </a:br>
            <a:endParaRPr lang="en-US" sz="2194" u="sng" dirty="0">
              <a:solidFill>
                <a:schemeClr val="accent5">
                  <a:lumMod val="50000"/>
                </a:schemeClr>
              </a:solidFill>
              <a:latin typeface="Edwardian Script ITC" panose="030303020407070D0804" pitchFamily="66" charset="0"/>
            </a:endParaRPr>
          </a:p>
        </p:txBody>
      </p:sp>
      <p:pic>
        <p:nvPicPr>
          <p:cNvPr id="5122" name="Picture 2" descr="https://upload.wikimedia.org/wikipedia/commons/thumb/2/2d/Coronation_of_Nicholas_II_by_L.Tuxen_%281898%2C_Hermitage%29.jpg/1024px-Coronation_of_Nicholas_II_by_L.Tuxen_%281898%2C_Hermitage%29.jpg"/>
          <p:cNvPicPr>
            <a:picLocks noChangeAspect="1" noChangeArrowheads="1"/>
          </p:cNvPicPr>
          <p:nvPr/>
        </p:nvPicPr>
        <p:blipFill rotWithShape="1">
          <a:blip r:embed="rId2">
            <a:extLst>
              <a:ext uri="{28A0092B-C50C-407E-A947-70E740481C1C}">
                <a14:useLocalDpi xmlns:a14="http://schemas.microsoft.com/office/drawing/2010/main" val="0"/>
              </a:ext>
            </a:extLst>
          </a:blip>
          <a:srcRect l="6456" t="23142" r="2094"/>
          <a:stretch/>
        </p:blipFill>
        <p:spPr bwMode="auto">
          <a:xfrm>
            <a:off x="609600" y="381000"/>
            <a:ext cx="7982174" cy="5018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0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6509" y="1414204"/>
            <a:ext cx="6629400" cy="2862322"/>
          </a:xfrm>
          <a:prstGeom prst="rect">
            <a:avLst/>
          </a:prstGeom>
        </p:spPr>
        <p:txBody>
          <a:bodyPr wrap="square">
            <a:spAutoFit/>
          </a:bodyPr>
          <a:lstStyle/>
          <a:p>
            <a:pPr fontAlgn="base"/>
            <a:r>
              <a:rPr lang="en-US" dirty="0"/>
              <a:t>“James was killed in Jerusalem by Herod. Peter and Paul died in Rome. Tradition holds that Philip went to the East. Much more than this we do not know.</a:t>
            </a:r>
          </a:p>
          <a:p>
            <a:pPr fontAlgn="base"/>
            <a:r>
              <a:rPr lang="en-US" dirty="0"/>
              <a:t>“They scattered; they taught, testified, and established the Church. And they died for their beliefs, and with their deaths came the dark centuries of apostasy.</a:t>
            </a:r>
          </a:p>
          <a:p>
            <a:pPr fontAlgn="base"/>
            <a:r>
              <a:rPr lang="en-US" dirty="0"/>
              <a:t>“The most precious thing lost in the Apostasy was the authority held by the Twelve—the priesthood keys. For the Church to be </a:t>
            </a:r>
            <a:r>
              <a:rPr lang="en-US" i="1" dirty="0"/>
              <a:t>His</a:t>
            </a:r>
            <a:r>
              <a:rPr lang="en-US" dirty="0"/>
              <a:t> Church, there must be a Quorum of the Twelve who hold the keys and confer them on others” </a:t>
            </a:r>
            <a:r>
              <a:rPr lang="en-US" sz="1500" dirty="0"/>
              <a:t>(“The Twelve,” </a:t>
            </a:r>
            <a:r>
              <a:rPr lang="en-US" sz="1500" i="1" dirty="0"/>
              <a:t>Ensign</a:t>
            </a:r>
            <a:r>
              <a:rPr lang="en-US" sz="1500" dirty="0"/>
              <a:t> or </a:t>
            </a:r>
            <a:r>
              <a:rPr lang="en-US" sz="1500" i="1" dirty="0"/>
              <a:t>Liahona,</a:t>
            </a:r>
            <a:r>
              <a:rPr lang="en-US" sz="1500" dirty="0"/>
              <a:t> May 2008, 84).</a:t>
            </a:r>
          </a:p>
        </p:txBody>
      </p:sp>
      <p:pic>
        <p:nvPicPr>
          <p:cNvPr id="1026" name="Picture 2" descr="President Boyd K. P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11" y="1712768"/>
            <a:ext cx="1323880" cy="1757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cdn2-b.examiner.com/sites/default/files/styles/image_content_width/hash/c5/3a/c53a4473cdaa265b68c576f8020aee64.jpg?itok=SjeI3b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4400550"/>
            <a:ext cx="1485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19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1" y="1702237"/>
            <a:ext cx="6406645" cy="3655577"/>
          </a:xfrm>
        </p:spPr>
        <p:txBody>
          <a:bodyPr>
            <a:normAutofit fontScale="90000"/>
          </a:bodyPr>
          <a:lstStyle/>
          <a:p>
            <a:pPr algn="ctr" fontAlgn="base"/>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r>
              <a:rPr lang="en-US" sz="2756" dirty="0">
                <a:latin typeface="Edwardian Script ITC" panose="030303020407070D0804" pitchFamily="66" charset="0"/>
              </a:rPr>
              <a:t>  </a:t>
            </a:r>
            <a:r>
              <a:rPr lang="en-US" sz="2194" dirty="0">
                <a:latin typeface="Garamond" panose="02020404030301010803" pitchFamily="18" charset="0"/>
              </a:rPr>
              <a:t>Completion of Catherine the Great</a:t>
            </a:r>
            <a:br>
              <a:rPr lang="en-US" sz="2194" dirty="0">
                <a:latin typeface="Edwardian Script ITC" panose="030303020407070D0804" pitchFamily="66" charset="0"/>
              </a:rPr>
            </a:br>
            <a:br>
              <a:rPr lang="en-US" sz="2194" u="sng" dirty="0">
                <a:latin typeface="Edwardian Script ITC" panose="030303020407070D0804" pitchFamily="66" charset="0"/>
              </a:rPr>
            </a:br>
            <a:endParaRPr lang="en-US" sz="2194" u="sng" dirty="0">
              <a:solidFill>
                <a:schemeClr val="accent5">
                  <a:lumMod val="50000"/>
                </a:schemeClr>
              </a:solidFill>
              <a:latin typeface="Edwardian Script ITC" panose="030303020407070D0804" pitchFamily="66" charset="0"/>
            </a:endParaRPr>
          </a:p>
        </p:txBody>
      </p:sp>
      <p:pic>
        <p:nvPicPr>
          <p:cNvPr id="1026" name="Picture 2" descr="Image result for catherine the g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170" y="228600"/>
            <a:ext cx="6230813" cy="4200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449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400" y="5088660"/>
            <a:ext cx="6598877" cy="3538679"/>
          </a:xfrm>
        </p:spPr>
        <p:txBody>
          <a:bodyPr>
            <a:normAutofit fontScale="90000"/>
          </a:bodyPr>
          <a:lstStyle/>
          <a:p>
            <a:pPr algn="ctr" fontAlgn="base"/>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2756"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675" dirty="0">
                <a:latin typeface="Edwardian Script ITC" panose="030303020407070D0804" pitchFamily="66" charset="0"/>
              </a:rPr>
            </a:br>
            <a:br>
              <a:rPr lang="en-US" sz="2756" dirty="0">
                <a:latin typeface="Edwardian Script ITC" panose="030303020407070D0804" pitchFamily="66" charset="0"/>
              </a:rPr>
            </a:br>
            <a:endParaRPr lang="en-US" sz="2756" u="sng" dirty="0">
              <a:solidFill>
                <a:schemeClr val="accent5">
                  <a:lumMod val="50000"/>
                </a:schemeClr>
              </a:solidFill>
              <a:latin typeface="Edwardian Script ITC" panose="030303020407070D0804" pitchFamily="66" charset="0"/>
            </a:endParaRPr>
          </a:p>
        </p:txBody>
      </p:sp>
      <p:sp>
        <p:nvSpPr>
          <p:cNvPr id="3" name="TextBox 2"/>
          <p:cNvSpPr txBox="1"/>
          <p:nvPr/>
        </p:nvSpPr>
        <p:spPr>
          <a:xfrm>
            <a:off x="6722161" y="4656885"/>
            <a:ext cx="1397616" cy="248209"/>
          </a:xfrm>
          <a:prstGeom prst="rect">
            <a:avLst/>
          </a:prstGeom>
          <a:noFill/>
        </p:spPr>
        <p:txBody>
          <a:bodyPr wrap="square" rtlCol="0">
            <a:spAutoFit/>
          </a:bodyPr>
          <a:lstStyle/>
          <a:p>
            <a:r>
              <a:rPr lang="en-US" sz="1013" dirty="0"/>
              <a:t>National Cathedral</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336" y="1184761"/>
            <a:ext cx="2702651" cy="362401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343" y="1205264"/>
            <a:ext cx="2678874" cy="362071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169588"/>
            <a:ext cx="2693380" cy="3623438"/>
          </a:xfrm>
          <a:prstGeom prst="rect">
            <a:avLst/>
          </a:prstGeom>
        </p:spPr>
      </p:pic>
    </p:spTree>
    <p:extLst>
      <p:ext uri="{BB962C8B-B14F-4D97-AF65-F5344CB8AC3E}">
        <p14:creationId xmlns:p14="http://schemas.microsoft.com/office/powerpoint/2010/main" val="2378998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6353175" cy="46650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00401" y="5200650"/>
            <a:ext cx="3031599" cy="300082"/>
          </a:xfrm>
          <a:prstGeom prst="rect">
            <a:avLst/>
          </a:prstGeom>
        </p:spPr>
        <p:txBody>
          <a:bodyPr wrap="none">
            <a:spAutoFit/>
          </a:bodyPr>
          <a:lstStyle/>
          <a:p>
            <a:r>
              <a:rPr lang="en-US" sz="1350" dirty="0">
                <a:latin typeface="Roboto"/>
              </a:rPr>
              <a:t>King George VI and Queen Elizabeth</a:t>
            </a:r>
            <a:endParaRPr lang="en-US" sz="1350" dirty="0"/>
          </a:p>
        </p:txBody>
      </p:sp>
    </p:spTree>
    <p:extLst>
      <p:ext uri="{BB962C8B-B14F-4D97-AF65-F5344CB8AC3E}">
        <p14:creationId xmlns:p14="http://schemas.microsoft.com/office/powerpoint/2010/main" val="3327179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477000" y="413242"/>
            <a:ext cx="2624555" cy="287622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076" y="413241"/>
            <a:ext cx="3978369" cy="2847972"/>
          </a:xfrm>
          <a:prstGeom prst="rect">
            <a:avLst/>
          </a:prstGeom>
        </p:spPr>
      </p:pic>
      <p:pic>
        <p:nvPicPr>
          <p:cNvPr id="19" name="Picture 4" descr="Image result for jesus christ the king"/>
          <p:cNvPicPr>
            <a:picLocks noChangeAspect="1" noChangeArrowheads="1"/>
          </p:cNvPicPr>
          <p:nvPr/>
        </p:nvPicPr>
        <p:blipFill rotWithShape="1">
          <a:blip r:embed="rId5">
            <a:extLst>
              <a:ext uri="{28A0092B-C50C-407E-A947-70E740481C1C}">
                <a14:useLocalDpi xmlns:a14="http://schemas.microsoft.com/office/drawing/2010/main" val="0"/>
              </a:ext>
            </a:extLst>
          </a:blip>
          <a:srcRect l="5505" t="4407" r="5532" b="3952"/>
          <a:stretch/>
        </p:blipFill>
        <p:spPr bwMode="auto">
          <a:xfrm>
            <a:off x="21786" y="319493"/>
            <a:ext cx="2379291" cy="3030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969404" y="3379456"/>
            <a:ext cx="6022196" cy="3300980"/>
          </a:xfrm>
          <a:prstGeom prst="rect">
            <a:avLst/>
          </a:prstGeom>
        </p:spPr>
      </p:pic>
      <p:pic>
        <p:nvPicPr>
          <p:cNvPr id="7170" name="Picture 2" descr="http://3.bp.blogspot.com/_zVu0FGxQvzg/S6m1z1iIk8I/AAAAAAAABWY/jzQVi-A-MtU/s400/1+Pet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376998"/>
            <a:ext cx="2497858" cy="333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67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 calcmode="lin" valueType="num">
                                      <p:cBhvr additive="base">
                                        <p:cTn id="21" dur="500" fill="hold"/>
                                        <p:tgtEl>
                                          <p:spTgt spid="7170"/>
                                        </p:tgtEl>
                                        <p:attrNameLst>
                                          <p:attrName>ppt_x</p:attrName>
                                        </p:attrNameLst>
                                      </p:cBhvr>
                                      <p:tavLst>
                                        <p:tav tm="0">
                                          <p:val>
                                            <p:strVal val="#ppt_x"/>
                                          </p:val>
                                        </p:tav>
                                        <p:tav tm="100000">
                                          <p:val>
                                            <p:strVal val="#ppt_x"/>
                                          </p:val>
                                        </p:tav>
                                      </p:tavLst>
                                    </p:anim>
                                    <p:anim calcmode="lin" valueType="num">
                                      <p:cBhvr additive="base">
                                        <p:cTn id="22"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7200" y="1636776"/>
            <a:ext cx="8305800" cy="2667000"/>
          </a:xfrm>
          <a:prstGeom prst="roundRect">
            <a:avLst/>
          </a:prstGeom>
          <a:blipFill>
            <a:blip r:embed="rId2">
              <a:extLst>
                <a:ext uri="{BEBA8EAE-BF5A-486C-A8C5-ECC9F3942E4B}">
                  <a14:imgProps xmlns:a14="http://schemas.microsoft.com/office/drawing/2010/main">
                    <a14:imgLayer r:embed="rId3">
                      <a14:imgEffect>
                        <a14:artisticPaintBrush brushSize="5"/>
                      </a14:imgEffect>
                    </a14:imgLayer>
                  </a14:imgProps>
                </a:ext>
              </a:extLst>
            </a:blip>
            <a:tile tx="0" ty="0" sx="100000" sy="100000" flip="none" algn="tl"/>
          </a:blipFill>
          <a:ln>
            <a:noFill/>
          </a:ln>
          <a:effectLst>
            <a:glow rad="266700">
              <a:schemeClr val="bg1">
                <a:alpha val="24000"/>
              </a:schemeClr>
            </a:glow>
            <a:outerShdw blurRad="482600" dist="393700" dir="3420000" sx="101000" sy="101000" algn="ctr">
              <a:srgbClr val="000000">
                <a:alpha val="99000"/>
              </a:srgbClr>
            </a:outerShdw>
            <a:softEdge rad="571500"/>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1600200"/>
            <a:ext cx="8458200" cy="2398776"/>
          </a:xfrm>
        </p:spPr>
        <p:txBody>
          <a:bodyPr>
            <a:normAutofit/>
          </a:bodyPr>
          <a:lstStyle/>
          <a:p>
            <a:pPr marL="109728" indent="0">
              <a:buNone/>
            </a:pPr>
            <a:endParaRPr lang="en-US" dirty="0">
              <a:solidFill>
                <a:schemeClr val="bg1"/>
              </a:solidFill>
            </a:endParaRPr>
          </a:p>
          <a:p>
            <a:pPr marL="109728" indent="0" algn="ctr">
              <a:buNone/>
            </a:pPr>
            <a:r>
              <a:rPr lang="en-US" dirty="0">
                <a:solidFill>
                  <a:schemeClr val="bg1"/>
                </a:solidFill>
                <a:effectLst>
                  <a:outerShdw blurRad="38100" dist="38100" dir="2700000" algn="tl">
                    <a:srgbClr val="000000">
                      <a:alpha val="43137"/>
                    </a:srgbClr>
                  </a:outerShdw>
                </a:effectLst>
              </a:rPr>
              <a:t>What events/evidences of the Apostacy have you learned about or witnessed?</a:t>
            </a:r>
          </a:p>
        </p:txBody>
      </p:sp>
    </p:spTree>
    <p:extLst>
      <p:ext uri="{BB962C8B-B14F-4D97-AF65-F5344CB8AC3E}">
        <p14:creationId xmlns:p14="http://schemas.microsoft.com/office/powerpoint/2010/main" val="3336222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2209800"/>
            <a:ext cx="4343400" cy="4724400"/>
          </a:xfrm>
        </p:spPr>
        <p:txBody>
          <a:bodyPr>
            <a:normAutofit/>
          </a:bodyPr>
          <a:lstStyle/>
          <a:p>
            <a:pPr algn="ctr" eaLnBrk="1" hangingPunct="1">
              <a:lnSpc>
                <a:spcPct val="90000"/>
              </a:lnSpc>
              <a:buFont typeface="Wingdings" pitchFamily="2" charset="2"/>
              <a:buNone/>
              <a:defRPr/>
            </a:pPr>
            <a:r>
              <a:rPr lang="en-US" sz="4800" b="1" dirty="0">
                <a:latin typeface="Calibri" panose="020F0502020204030204" pitchFamily="34" charset="0"/>
                <a:cs typeface="Calibri" panose="020F0502020204030204" pitchFamily="34" charset="0"/>
              </a:rPr>
              <a:t>The Great White God</a:t>
            </a:r>
            <a:endParaRPr lang="en-US" sz="28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defRPr/>
            </a:pPr>
            <a:endParaRPr lang="en-US" sz="2800" dirty="0">
              <a:latin typeface="Calibri" panose="020F0502020204030204" pitchFamily="34" charset="0"/>
              <a:cs typeface="Calibri" panose="020F0502020204030204" pitchFamily="34" charset="0"/>
            </a:endParaRPr>
          </a:p>
        </p:txBody>
      </p:sp>
      <p:pic>
        <p:nvPicPr>
          <p:cNvPr id="3" name="Picture 2" descr="Jesus Christ Appears to the Neph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106"/>
            <a:ext cx="4953000" cy="684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40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0" y="76200"/>
            <a:ext cx="9144000" cy="1371600"/>
          </a:xfrm>
        </p:spPr>
        <p:txBody>
          <a:bodyPr>
            <a:normAutofit lnSpcReduction="10000"/>
          </a:bodyPr>
          <a:lstStyle/>
          <a:p>
            <a:pPr algn="ctr" eaLnBrk="1" hangingPunct="1">
              <a:lnSpc>
                <a:spcPct val="90000"/>
              </a:lnSpc>
              <a:buFont typeface="Wingdings" pitchFamily="2" charset="2"/>
              <a:buNone/>
              <a:defRPr/>
            </a:pPr>
            <a:r>
              <a:rPr lang="en-US" sz="4800" b="1" dirty="0">
                <a:latin typeface="Calibri" panose="020F0502020204030204" pitchFamily="34" charset="0"/>
                <a:cs typeface="Calibri" panose="020F0502020204030204" pitchFamily="34" charset="0"/>
              </a:rPr>
              <a:t>Similarities between Quetzalcoatl and Christ</a:t>
            </a:r>
            <a:endParaRPr lang="en-US" sz="28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defRPr/>
            </a:pPr>
            <a:endParaRPr lang="en-US" sz="2800" dirty="0">
              <a:latin typeface="Calibri" panose="020F0502020204030204" pitchFamily="34" charset="0"/>
              <a:cs typeface="Calibri" panose="020F0502020204030204" pitchFamily="34" charset="0"/>
            </a:endParaRPr>
          </a:p>
        </p:txBody>
      </p:sp>
      <p:sp>
        <p:nvSpPr>
          <p:cNvPr id="2" name="TextBox 1"/>
          <p:cNvSpPr txBox="1"/>
          <p:nvPr/>
        </p:nvSpPr>
        <p:spPr>
          <a:xfrm>
            <a:off x="457200" y="1524000"/>
            <a:ext cx="84582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was born of a virgin.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was the God of the Morning Star.</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invented books, the calendar, and gave corn to the people.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was a symbol of death and resurrection.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was the god of the Aztec Priesthood.</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was white and had a beard.</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came from the sky, and when he left he promised to 	return.</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He created a new world inhabited by people that were brought to life with his blood. The blood came from wounds on his body.</a:t>
            </a:r>
          </a:p>
        </p:txBody>
      </p:sp>
    </p:spTree>
    <p:extLst>
      <p:ext uri="{BB962C8B-B14F-4D97-AF65-F5344CB8AC3E}">
        <p14:creationId xmlns:p14="http://schemas.microsoft.com/office/powerpoint/2010/main" val="109812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Straight Arrow Connector 135">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098" name="Picture 2" descr="Maori Jesus">
            <a:extLst>
              <a:ext uri="{FF2B5EF4-FFF2-40B4-BE49-F238E27FC236}">
                <a16:creationId xmlns:a16="http://schemas.microsoft.com/office/drawing/2014/main" id="{F5BDB7FA-ED2B-4AF5-9D9F-0C1564EF1F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680"/>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idx="1"/>
          </p:nvPr>
        </p:nvSpPr>
        <p:spPr>
          <a:xfrm>
            <a:off x="491490" y="2575034"/>
            <a:ext cx="3840085" cy="3462228"/>
          </a:xfrm>
        </p:spPr>
        <p:txBody>
          <a:bodyPr>
            <a:normAutofit/>
          </a:bodyPr>
          <a:lstStyle/>
          <a:p>
            <a:pPr eaLnBrk="1" hangingPunct="1">
              <a:buFont typeface="Wingdings" pitchFamily="2" charset="2"/>
              <a:buNone/>
              <a:defRPr/>
            </a:pPr>
            <a:r>
              <a:rPr lang="en-US" sz="4000" b="1" dirty="0">
                <a:latin typeface="Calibri" panose="020F0502020204030204" pitchFamily="34" charset="0"/>
                <a:cs typeface="Calibri" panose="020F0502020204030204" pitchFamily="34" charset="0"/>
              </a:rPr>
              <a:t>The Maori God</a:t>
            </a:r>
            <a:endParaRPr lang="en-US" sz="4000" dirty="0">
              <a:latin typeface="Calibri" panose="020F0502020204030204" pitchFamily="34" charset="0"/>
              <a:cs typeface="Calibri" panose="020F0502020204030204" pitchFamily="34" charset="0"/>
            </a:endParaRPr>
          </a:p>
          <a:p>
            <a:pPr eaLnBrk="1" hangingPunct="1">
              <a:buFont typeface="Wingdings" pitchFamily="2" charset="2"/>
              <a:buNone/>
              <a:defRPr/>
            </a:pP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4375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47E507-6AF6-4503-A962-26F6A8A45680}"/>
              </a:ext>
            </a:extLst>
          </p:cNvPr>
          <p:cNvSpPr/>
          <p:nvPr/>
        </p:nvSpPr>
        <p:spPr>
          <a:xfrm>
            <a:off x="0" y="6407552"/>
            <a:ext cx="8839200" cy="369332"/>
          </a:xfrm>
          <a:prstGeom prst="rect">
            <a:avLst/>
          </a:prstGeom>
        </p:spPr>
        <p:txBody>
          <a:bodyPr wrap="square">
            <a:spAutoFit/>
          </a:bodyPr>
          <a:lstStyle/>
          <a:p>
            <a:pPr fontAlgn="base">
              <a:buFont typeface="Arial" panose="020B0604020202020204" pitchFamily="34" charset="0"/>
              <a:buChar char="•"/>
            </a:pPr>
            <a:r>
              <a:rPr lang="en-US" cap="all" dirty="0">
                <a:solidFill>
                  <a:srgbClr val="0091BC"/>
                </a:solidFill>
                <a:latin typeface="Open Sans"/>
              </a:rPr>
              <a:t>NEW ERA, JUNE 1981, </a:t>
            </a:r>
            <a:r>
              <a:rPr lang="en-US" cap="all" dirty="0">
                <a:solidFill>
                  <a:srgbClr val="737373"/>
                </a:solidFill>
                <a:latin typeface="Open Sans"/>
              </a:rPr>
              <a:t>MAORI TRADITIONS AND THE MORMON CHURCH</a:t>
            </a:r>
            <a:endParaRPr lang="en-US" b="0" i="0" dirty="0">
              <a:solidFill>
                <a:srgbClr val="333333"/>
              </a:solidFill>
              <a:effectLst/>
              <a:latin typeface="Helam Slab"/>
            </a:endParaRPr>
          </a:p>
        </p:txBody>
      </p:sp>
      <p:sp>
        <p:nvSpPr>
          <p:cNvPr id="4" name="Rectangle 3">
            <a:extLst>
              <a:ext uri="{FF2B5EF4-FFF2-40B4-BE49-F238E27FC236}">
                <a16:creationId xmlns:a16="http://schemas.microsoft.com/office/drawing/2014/main" id="{D0717BE5-F0D0-4FFF-A898-979715E488A2}"/>
              </a:ext>
            </a:extLst>
          </p:cNvPr>
          <p:cNvSpPr/>
          <p:nvPr/>
        </p:nvSpPr>
        <p:spPr>
          <a:xfrm>
            <a:off x="304800" y="304800"/>
            <a:ext cx="8458200" cy="4031873"/>
          </a:xfrm>
          <a:prstGeom prst="rect">
            <a:avLst/>
          </a:prstGeom>
        </p:spPr>
        <p:txBody>
          <a:bodyPr wrap="square">
            <a:spAutoFit/>
          </a:bodyPr>
          <a:lstStyle/>
          <a:p>
            <a:r>
              <a:rPr lang="en-US" sz="2400" dirty="0">
                <a:solidFill>
                  <a:srgbClr val="222222"/>
                </a:solidFill>
                <a:latin typeface="arial" panose="020B0604020202020204" pitchFamily="34" charset="0"/>
              </a:rPr>
              <a:t>In 1830, </a:t>
            </a:r>
            <a:r>
              <a:rPr lang="en-US" sz="2400" dirty="0" err="1">
                <a:solidFill>
                  <a:srgbClr val="222222"/>
                </a:solidFill>
                <a:latin typeface="arial" panose="020B0604020202020204" pitchFamily="34" charset="0"/>
              </a:rPr>
              <a:t>Arama</a:t>
            </a:r>
            <a:r>
              <a:rPr lang="en-US" sz="2400" dirty="0">
                <a:solidFill>
                  <a:srgbClr val="222222"/>
                </a:solidFill>
                <a:latin typeface="arial" panose="020B0604020202020204" pitchFamily="34" charset="0"/>
              </a:rPr>
              <a:t> </a:t>
            </a:r>
            <a:r>
              <a:rPr lang="en-US" sz="2400" dirty="0" err="1">
                <a:solidFill>
                  <a:srgbClr val="222222"/>
                </a:solidFill>
                <a:latin typeface="arial" panose="020B0604020202020204" pitchFamily="34" charset="0"/>
              </a:rPr>
              <a:t>Toiroa</a:t>
            </a:r>
            <a:r>
              <a:rPr lang="en-US" sz="2400" dirty="0">
                <a:solidFill>
                  <a:srgbClr val="222222"/>
                </a:solidFill>
                <a:latin typeface="arial" panose="020B0604020202020204" pitchFamily="34" charset="0"/>
              </a:rPr>
              <a:t> (Toy-</a:t>
            </a:r>
            <a:r>
              <a:rPr lang="en-US" sz="2400" dirty="0" err="1">
                <a:solidFill>
                  <a:srgbClr val="222222"/>
                </a:solidFill>
                <a:latin typeface="arial" panose="020B0604020202020204" pitchFamily="34" charset="0"/>
              </a:rPr>
              <a:t>rowa</a:t>
            </a:r>
            <a:r>
              <a:rPr lang="en-US" sz="2400" dirty="0">
                <a:solidFill>
                  <a:srgbClr val="222222"/>
                </a:solidFill>
                <a:latin typeface="arial" panose="020B0604020202020204" pitchFamily="34" charset="0"/>
              </a:rPr>
              <a:t>) gathered his relatives together just before his passing. His people asked, ‘Where can we find a church where we can worship the true God?’</a:t>
            </a:r>
            <a:br>
              <a:rPr lang="en-US" sz="2400" dirty="0"/>
            </a:br>
            <a:br>
              <a:rPr lang="en-US" sz="2400" dirty="0"/>
            </a:br>
            <a:r>
              <a:rPr lang="en-US" sz="2400" dirty="0">
                <a:solidFill>
                  <a:srgbClr val="222222"/>
                </a:solidFill>
                <a:latin typeface="arial" panose="020B0604020202020204" pitchFamily="34" charset="0"/>
              </a:rPr>
              <a:t>“</a:t>
            </a:r>
            <a:r>
              <a:rPr lang="en-US" sz="2400" dirty="0" err="1">
                <a:solidFill>
                  <a:srgbClr val="222222"/>
                </a:solidFill>
                <a:latin typeface="arial" panose="020B0604020202020204" pitchFamily="34" charset="0"/>
              </a:rPr>
              <a:t>Toiroa</a:t>
            </a:r>
            <a:r>
              <a:rPr lang="en-US" sz="2400" dirty="0">
                <a:solidFill>
                  <a:srgbClr val="222222"/>
                </a:solidFill>
                <a:latin typeface="arial" panose="020B0604020202020204" pitchFamily="34" charset="0"/>
              </a:rPr>
              <a:t> answered, ‘There will come to you a true form of worship; it will be brought from the east, even from beyond the heavens. It will be brought across the great ocean. When this </a:t>
            </a:r>
            <a:r>
              <a:rPr lang="en-US" sz="2400" i="1" dirty="0" err="1">
                <a:solidFill>
                  <a:srgbClr val="222222"/>
                </a:solidFill>
                <a:latin typeface="arial" panose="020B0604020202020204" pitchFamily="34" charset="0"/>
              </a:rPr>
              <a:t>Kara’kia</a:t>
            </a:r>
            <a:r>
              <a:rPr lang="en-US" sz="2400" dirty="0">
                <a:solidFill>
                  <a:srgbClr val="222222"/>
                </a:solidFill>
                <a:latin typeface="arial" panose="020B0604020202020204" pitchFamily="34" charset="0"/>
              </a:rPr>
              <a:t> form of worship is introduced amongst you, you will know it, for one shall stand and raise both hands to heaven. When you see this sign, enter into that church.” </a:t>
            </a:r>
            <a:r>
              <a:rPr lang="en-US" sz="1600" dirty="0">
                <a:solidFill>
                  <a:srgbClr val="222222"/>
                </a:solidFill>
                <a:latin typeface="arial" panose="020B0604020202020204" pitchFamily="34" charset="0"/>
              </a:rPr>
              <a:t>(In 1884 Elders Alma Greenwood and Ira Hinckley brought the gospel to the Wellington).</a:t>
            </a:r>
            <a:endParaRPr lang="en-US" sz="2400" dirty="0"/>
          </a:p>
        </p:txBody>
      </p:sp>
    </p:spTree>
    <p:extLst>
      <p:ext uri="{BB962C8B-B14F-4D97-AF65-F5344CB8AC3E}">
        <p14:creationId xmlns:p14="http://schemas.microsoft.com/office/powerpoint/2010/main" val="2410730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4E786C-B956-4649-9783-B5B5FCD94EA1}"/>
              </a:ext>
            </a:extLst>
          </p:cNvPr>
          <p:cNvSpPr/>
          <p:nvPr/>
        </p:nvSpPr>
        <p:spPr>
          <a:xfrm>
            <a:off x="0" y="6407552"/>
            <a:ext cx="8839200" cy="369332"/>
          </a:xfrm>
          <a:prstGeom prst="rect">
            <a:avLst/>
          </a:prstGeom>
        </p:spPr>
        <p:txBody>
          <a:bodyPr wrap="square">
            <a:spAutoFit/>
          </a:bodyPr>
          <a:lstStyle/>
          <a:p>
            <a:pPr fontAlgn="base">
              <a:buFont typeface="Arial" panose="020B0604020202020204" pitchFamily="34" charset="0"/>
              <a:buChar char="•"/>
            </a:pPr>
            <a:r>
              <a:rPr lang="en-US" cap="all" dirty="0">
                <a:solidFill>
                  <a:srgbClr val="0091BC"/>
                </a:solidFill>
                <a:latin typeface="Open Sans"/>
              </a:rPr>
              <a:t>NEW ERA, JUNE 1981, </a:t>
            </a:r>
            <a:r>
              <a:rPr lang="en-US" cap="all" dirty="0">
                <a:solidFill>
                  <a:srgbClr val="737373"/>
                </a:solidFill>
                <a:latin typeface="Open Sans"/>
              </a:rPr>
              <a:t>MAORI TRADITIONS AND THE MORMON CHURCH</a:t>
            </a:r>
            <a:endParaRPr lang="en-US" b="0" i="0" dirty="0">
              <a:solidFill>
                <a:srgbClr val="333333"/>
              </a:solidFill>
              <a:effectLst/>
              <a:latin typeface="Helam Slab"/>
            </a:endParaRPr>
          </a:p>
        </p:txBody>
      </p:sp>
      <p:sp>
        <p:nvSpPr>
          <p:cNvPr id="2" name="Rectangle 1">
            <a:extLst>
              <a:ext uri="{FF2B5EF4-FFF2-40B4-BE49-F238E27FC236}">
                <a16:creationId xmlns:a16="http://schemas.microsoft.com/office/drawing/2014/main" id="{2D174482-ABC0-4D1E-A45A-AFF233465554}"/>
              </a:ext>
            </a:extLst>
          </p:cNvPr>
          <p:cNvSpPr/>
          <p:nvPr/>
        </p:nvSpPr>
        <p:spPr>
          <a:xfrm>
            <a:off x="127819" y="128910"/>
            <a:ext cx="8716297" cy="5755422"/>
          </a:xfrm>
          <a:prstGeom prst="rect">
            <a:avLst/>
          </a:prstGeom>
        </p:spPr>
        <p:txBody>
          <a:bodyPr wrap="square">
            <a:spAutoFit/>
          </a:bodyPr>
          <a:lstStyle/>
          <a:p>
            <a:r>
              <a:rPr lang="en-US" sz="2300" dirty="0">
                <a:solidFill>
                  <a:srgbClr val="222222"/>
                </a:solidFill>
                <a:latin typeface="arial" panose="020B0604020202020204" pitchFamily="34" charset="0"/>
              </a:rPr>
              <a:t>In March 1881, Maori chiefs assembled to discuss religious problem, including why there were so many different churches within the bounds of Christianity and which one should the Maoris join.</a:t>
            </a:r>
            <a:br>
              <a:rPr lang="en-US" sz="2300" dirty="0"/>
            </a:br>
            <a:br>
              <a:rPr lang="en-US" sz="2300" dirty="0"/>
            </a:br>
            <a:r>
              <a:rPr lang="en-US" sz="2300" dirty="0">
                <a:solidFill>
                  <a:srgbClr val="222222"/>
                </a:solidFill>
                <a:latin typeface="arial" panose="020B0604020202020204" pitchFamily="34" charset="0"/>
              </a:rPr>
              <a:t>The most respected chief among them, </a:t>
            </a:r>
            <a:r>
              <a:rPr lang="en-US" sz="2300" dirty="0" err="1">
                <a:solidFill>
                  <a:srgbClr val="222222"/>
                </a:solidFill>
                <a:latin typeface="arial" panose="020B0604020202020204" pitchFamily="34" charset="0"/>
              </a:rPr>
              <a:t>Po’tanga’roa</a:t>
            </a:r>
            <a:r>
              <a:rPr lang="en-US" sz="2300" dirty="0">
                <a:solidFill>
                  <a:srgbClr val="222222"/>
                </a:solidFill>
                <a:latin typeface="arial" panose="020B0604020202020204" pitchFamily="34" charset="0"/>
              </a:rPr>
              <a:t> answered with one word, “</a:t>
            </a:r>
            <a:r>
              <a:rPr lang="en-US" sz="2300" dirty="0" err="1">
                <a:solidFill>
                  <a:srgbClr val="222222"/>
                </a:solidFill>
                <a:latin typeface="arial" panose="020B0604020202020204" pitchFamily="34" charset="0"/>
              </a:rPr>
              <a:t>Tai’hoa</a:t>
            </a:r>
            <a:r>
              <a:rPr lang="en-US" sz="2300" dirty="0">
                <a:solidFill>
                  <a:srgbClr val="222222"/>
                </a:solidFill>
                <a:latin typeface="arial" panose="020B0604020202020204" pitchFamily="34" charset="0"/>
              </a:rPr>
              <a:t>,” which means “wait.” </a:t>
            </a:r>
          </a:p>
          <a:p>
            <a:endParaRPr lang="en-US" sz="2300" dirty="0">
              <a:solidFill>
                <a:srgbClr val="222222"/>
              </a:solidFill>
              <a:latin typeface="arial" panose="020B0604020202020204" pitchFamily="34" charset="0"/>
            </a:endParaRPr>
          </a:p>
          <a:p>
            <a:r>
              <a:rPr lang="en-US" sz="2300" dirty="0">
                <a:solidFill>
                  <a:srgbClr val="222222"/>
                </a:solidFill>
                <a:latin typeface="arial" panose="020B0604020202020204" pitchFamily="34" charset="0"/>
              </a:rPr>
              <a:t>He retired to his own home and meditated, fasted, and prayed about the problem for three days. When he returned to the convention, he addressed his people, saying: “My friends, the church for the Maori people has not yet come among us. You will recognize it when it comes. Its missionaries will travel in pairs. They will come from the rising sun. They will visit with us in our homes. They will learn our language and teach us the gospel in our own tongue. When they pray they will raise their hands.”</a:t>
            </a:r>
            <a:endParaRPr lang="en-US" sz="2300" dirty="0"/>
          </a:p>
        </p:txBody>
      </p:sp>
    </p:spTree>
    <p:extLst>
      <p:ext uri="{BB962C8B-B14F-4D97-AF65-F5344CB8AC3E}">
        <p14:creationId xmlns:p14="http://schemas.microsoft.com/office/powerpoint/2010/main" val="135720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381000" y="457200"/>
            <a:ext cx="8610600" cy="3139321"/>
          </a:xfrm>
          <a:prstGeom prst="rect">
            <a:avLst/>
          </a:prstGeom>
          <a:noFill/>
          <a:ln w="9525">
            <a:noFill/>
            <a:miter lim="800000"/>
            <a:headEnd/>
            <a:tailEnd/>
          </a:ln>
          <a:effectLst/>
        </p:spPr>
        <p:txBody>
          <a:bodyPr wrap="square">
            <a:spAutoFit/>
          </a:bodyPr>
          <a:lstStyle/>
          <a:p>
            <a:pPr marL="257175" indent="-257175">
              <a:defRPr/>
            </a:pPr>
            <a:r>
              <a:rPr lang="en-US" b="1" dirty="0">
                <a:solidFill>
                  <a:schemeClr val="tx2"/>
                </a:solidFill>
              </a:rPr>
              <a:t>APOSTASY OR RESTORATION EVENTS</a:t>
            </a:r>
            <a:br>
              <a:rPr lang="en-US" dirty="0">
                <a:solidFill>
                  <a:schemeClr val="tx2"/>
                </a:solidFill>
              </a:rPr>
            </a:br>
            <a:endParaRPr lang="en-US" dirty="0">
              <a:solidFill>
                <a:schemeClr val="tx2"/>
              </a:solidFill>
            </a:endParaRPr>
          </a:p>
          <a:p>
            <a:pPr marL="257175" indent="-257175">
              <a:defRPr/>
            </a:pPr>
            <a:r>
              <a:rPr lang="en-US" dirty="0">
                <a:solidFill>
                  <a:schemeClr val="tx2"/>
                </a:solidFill>
              </a:rPr>
              <a:t>180	Irenaeus – Infant Baptism</a:t>
            </a:r>
          </a:p>
          <a:p>
            <a:pPr marL="257175" indent="-257175">
              <a:defRPr/>
            </a:pPr>
            <a:r>
              <a:rPr lang="en-US" dirty="0">
                <a:solidFill>
                  <a:schemeClr val="tx2"/>
                </a:solidFill>
              </a:rPr>
              <a:t>312	</a:t>
            </a:r>
            <a:r>
              <a:rPr lang="en-US" dirty="0" err="1">
                <a:solidFill>
                  <a:schemeClr val="tx2"/>
                </a:solidFill>
              </a:rPr>
              <a:t>Contantine</a:t>
            </a:r>
            <a:r>
              <a:rPr lang="en-US" dirty="0">
                <a:solidFill>
                  <a:schemeClr val="tx2"/>
                </a:solidFill>
              </a:rPr>
              <a:t> has vision of a cross above the sun bearing the 	words, ‘Conquer by 	This.’</a:t>
            </a:r>
          </a:p>
          <a:p>
            <a:pPr marL="342900" indent="-342900">
              <a:buAutoNum type="arabicPlain" startAt="320"/>
              <a:defRPr/>
            </a:pPr>
            <a:r>
              <a:rPr lang="en-US" dirty="0">
                <a:solidFill>
                  <a:schemeClr val="tx2"/>
                </a:solidFill>
              </a:rPr>
              <a:t>     	Constantine holds council at </a:t>
            </a:r>
            <a:r>
              <a:rPr lang="en-US" dirty="0" err="1">
                <a:solidFill>
                  <a:schemeClr val="tx2"/>
                </a:solidFill>
              </a:rPr>
              <a:t>Nicea</a:t>
            </a:r>
            <a:endParaRPr lang="en-US" dirty="0">
              <a:solidFill>
                <a:schemeClr val="tx2"/>
              </a:solidFill>
            </a:endParaRPr>
          </a:p>
          <a:p>
            <a:pPr>
              <a:defRPr/>
            </a:pPr>
            <a:r>
              <a:rPr lang="en-US" dirty="0">
                <a:solidFill>
                  <a:schemeClr val="tx2"/>
                </a:solidFill>
              </a:rPr>
              <a:t>382  	Vulgate (Jerome – Latin translation of the Bible)</a:t>
            </a:r>
          </a:p>
          <a:p>
            <a:pPr marL="342900" indent="-342900">
              <a:buAutoNum type="arabicPlain" startAt="785"/>
              <a:defRPr/>
            </a:pPr>
            <a:r>
              <a:rPr lang="en-US" dirty="0">
                <a:solidFill>
                  <a:schemeClr val="tx2"/>
                </a:solidFill>
              </a:rPr>
              <a:t>     	Second </a:t>
            </a:r>
            <a:r>
              <a:rPr lang="en-US" dirty="0" err="1">
                <a:solidFill>
                  <a:schemeClr val="tx2"/>
                </a:solidFill>
              </a:rPr>
              <a:t>Nicean</a:t>
            </a:r>
            <a:r>
              <a:rPr lang="en-US" dirty="0">
                <a:solidFill>
                  <a:schemeClr val="tx2"/>
                </a:solidFill>
              </a:rPr>
              <a:t> Council - Saint Worship</a:t>
            </a:r>
          </a:p>
          <a:p>
            <a:pPr marL="342900" indent="-342900">
              <a:buAutoNum type="arabicPlain" startAt="1000"/>
              <a:defRPr/>
            </a:pPr>
            <a:r>
              <a:rPr lang="en-US" dirty="0">
                <a:solidFill>
                  <a:schemeClr val="tx2"/>
                </a:solidFill>
              </a:rPr>
              <a:t>    	Pope Joan (?)</a:t>
            </a:r>
          </a:p>
          <a:p>
            <a:pPr>
              <a:defRPr/>
            </a:pPr>
            <a:r>
              <a:rPr lang="en-US" dirty="0">
                <a:solidFill>
                  <a:schemeClr val="tx2"/>
                </a:solidFill>
              </a:rPr>
              <a:t>1095	First Crusade (Pope Urban) ‘Salvation for success’ (200,000 died in 9 crusades)</a:t>
            </a:r>
          </a:p>
          <a:p>
            <a:pPr marL="257175" indent="-257175">
              <a:defRPr/>
            </a:pPr>
            <a:r>
              <a:rPr lang="en-US" dirty="0">
                <a:solidFill>
                  <a:schemeClr val="tx2"/>
                </a:solidFill>
              </a:rPr>
              <a:t>1100   	Great Schism</a:t>
            </a:r>
          </a:p>
        </p:txBody>
      </p:sp>
    </p:spTree>
    <p:extLst>
      <p:ext uri="{BB962C8B-B14F-4D97-AF65-F5344CB8AC3E}">
        <p14:creationId xmlns:p14="http://schemas.microsoft.com/office/powerpoint/2010/main" val="322036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70332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2" descr="Image result for christ in china">
            <a:extLst>
              <a:ext uri="{FF2B5EF4-FFF2-40B4-BE49-F238E27FC236}">
                <a16:creationId xmlns:a16="http://schemas.microsoft.com/office/drawing/2014/main" id="{2D9A46E2-9346-4E78-9A57-7BA8A1260E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89"/>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idx="1"/>
          </p:nvPr>
        </p:nvSpPr>
        <p:spPr>
          <a:xfrm>
            <a:off x="491490" y="2575034"/>
            <a:ext cx="3840085" cy="3462228"/>
          </a:xfrm>
        </p:spPr>
        <p:txBody>
          <a:bodyPr>
            <a:normAutofit/>
          </a:bodyPr>
          <a:lstStyle/>
          <a:p>
            <a:pPr eaLnBrk="1" hangingPunct="1">
              <a:buFont typeface="Wingdings" pitchFamily="2" charset="2"/>
              <a:buNone/>
              <a:defRPr/>
            </a:pPr>
            <a:r>
              <a:rPr lang="en-US" sz="3600" b="1" dirty="0">
                <a:latin typeface="Calibri" panose="020F0502020204030204" pitchFamily="34" charset="0"/>
                <a:cs typeface="Calibri" panose="020F0502020204030204" pitchFamily="34" charset="0"/>
              </a:rPr>
              <a:t>The Great Yellow God</a:t>
            </a:r>
            <a:endParaRPr lang="en-US" sz="3600" dirty="0">
              <a:latin typeface="Calibri" panose="020F0502020204030204" pitchFamily="34" charset="0"/>
              <a:cs typeface="Calibri" panose="020F0502020204030204" pitchFamily="34" charset="0"/>
            </a:endParaRPr>
          </a:p>
          <a:p>
            <a:pPr eaLnBrk="1" hangingPunct="1">
              <a:buFont typeface="Wingdings" pitchFamily="2" charset="2"/>
              <a:buNone/>
              <a:defRPr/>
            </a:pP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4147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10800000" flipV="1">
            <a:off x="0" y="894827"/>
            <a:ext cx="9144000" cy="5016758"/>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effectLst/>
                <a:cs typeface="Arial" pitchFamily="34" charset="0"/>
              </a:rPr>
              <a:t>In Western China are the </a:t>
            </a:r>
            <a:r>
              <a:rPr kumimoji="0" lang="en-US" sz="2800" b="1" i="0" u="none" strike="noStrike" cap="none" normalizeH="0" baseline="0" dirty="0">
                <a:ln>
                  <a:noFill/>
                </a:ln>
                <a:effectLst/>
                <a:cs typeface="Arial" pitchFamily="34" charset="0"/>
              </a:rPr>
              <a:t>Chiang Min</a:t>
            </a:r>
            <a:r>
              <a:rPr lang="en-US" sz="2800" dirty="0">
                <a:cs typeface="Arial" pitchFamily="34" charset="0"/>
              </a:rPr>
              <a:t>. </a:t>
            </a:r>
            <a:r>
              <a:rPr kumimoji="0" lang="en-US" sz="2800" b="0" i="0" u="none" strike="noStrike" cap="none" normalizeH="0" baseline="0" dirty="0">
                <a:ln>
                  <a:noFill/>
                </a:ln>
                <a:effectLst/>
                <a:cs typeface="Arial" pitchFamily="34" charset="0"/>
              </a:rPr>
              <a:t>Prof</a:t>
            </a:r>
            <a:r>
              <a:rPr lang="en-US" sz="2800" dirty="0">
                <a:cs typeface="Arial" pitchFamily="34" charset="0"/>
              </a:rPr>
              <a:t>essor</a:t>
            </a:r>
            <a:r>
              <a:rPr kumimoji="0" lang="en-US" sz="2800" b="0" i="0" u="none" strike="noStrike" cap="none" normalizeH="0" baseline="0" dirty="0">
                <a:ln>
                  <a:noFill/>
                </a:ln>
                <a:effectLst/>
                <a:cs typeface="Arial" pitchFamily="34" charset="0"/>
              </a:rPr>
              <a:t> Torrance, the distinguished theologian in the University of Edinburgh, Scotland, wrote: </a:t>
            </a:r>
            <a:r>
              <a:rPr kumimoji="0" lang="en-US" sz="2800" b="1" i="0" u="none" strike="noStrike" cap="none" normalizeH="0" baseline="0" dirty="0">
                <a:ln>
                  <a:noFill/>
                </a:ln>
                <a:effectLst/>
                <a:cs typeface="Arial" pitchFamily="34" charset="0"/>
              </a:rPr>
              <a:t>‘</a:t>
            </a:r>
            <a:r>
              <a:rPr kumimoji="0" lang="en-US" sz="2800" b="0" i="0" u="none" strike="noStrike" cap="none" normalizeH="0" baseline="0" dirty="0">
                <a:ln>
                  <a:noFill/>
                </a:ln>
                <a:effectLst/>
                <a:cs typeface="Arial" pitchFamily="34" charset="0"/>
              </a:rPr>
              <a:t>The religious observances of the Chiang seem to derive from a period in Israel</a:t>
            </a:r>
            <a:r>
              <a:rPr kumimoji="0" lang="en-US" sz="2800" b="1" i="0" u="none" strike="noStrike" cap="none" normalizeH="0" baseline="0" dirty="0">
                <a:ln>
                  <a:noFill/>
                </a:ln>
                <a:effectLst/>
                <a:cs typeface="Arial" pitchFamily="34" charset="0"/>
              </a:rPr>
              <a:t>’</a:t>
            </a:r>
            <a:r>
              <a:rPr kumimoji="0" lang="en-US" sz="2800" b="0" i="0" u="none" strike="noStrike" cap="none" normalizeH="0" baseline="0" dirty="0">
                <a:ln>
                  <a:noFill/>
                </a:ln>
                <a:effectLst/>
                <a:cs typeface="Arial" pitchFamily="34" charset="0"/>
              </a:rPr>
              <a:t>s history … The Chiang worship on a high place, with an altar of unhewn stones, a sacred tree behind the altar, and a white stone between them.  God, whom they called </a:t>
            </a:r>
            <a:r>
              <a:rPr kumimoji="0" lang="en-US" sz="2800" b="0" i="1" u="none" strike="noStrike" cap="none" normalizeH="0" baseline="0" dirty="0">
                <a:ln>
                  <a:noFill/>
                </a:ln>
                <a:effectLst/>
                <a:cs typeface="Arial" pitchFamily="34" charset="0"/>
              </a:rPr>
              <a:t>Abba Malak</a:t>
            </a:r>
            <a:r>
              <a:rPr kumimoji="0" lang="en-US" sz="2800" b="0" i="0" u="none" strike="noStrike" cap="none" normalizeH="0" baseline="0" dirty="0">
                <a:ln>
                  <a:noFill/>
                </a:ln>
                <a:effectLst/>
                <a:cs typeface="Arial" pitchFamily="34" charset="0"/>
              </a:rPr>
              <a:t>, came to his people through the sacred tree</a:t>
            </a:r>
            <a:r>
              <a:rPr lang="en-US" sz="2800" dirty="0">
                <a:cs typeface="Arial" pitchFamily="34" charset="0"/>
              </a:rPr>
              <a:t> (</a:t>
            </a:r>
            <a:r>
              <a:rPr kumimoji="0" lang="en-US" sz="2800" b="0" i="1" u="none" strike="noStrike" cap="none" normalizeH="0" baseline="0" dirty="0">
                <a:ln>
                  <a:noFill/>
                </a:ln>
                <a:effectLst/>
                <a:cs typeface="Arial" pitchFamily="34" charset="0"/>
              </a:rPr>
              <a:t>Abba</a:t>
            </a:r>
            <a:r>
              <a:rPr kumimoji="0" lang="en-US" sz="2800" b="0" i="0" u="none" strike="noStrike" cap="none" normalizeH="0" baseline="0" dirty="0">
                <a:ln>
                  <a:noFill/>
                </a:ln>
                <a:effectLst/>
                <a:cs typeface="Arial" pitchFamily="34" charset="0"/>
              </a:rPr>
              <a:t> means </a:t>
            </a:r>
            <a:r>
              <a:rPr kumimoji="0" lang="en-US" sz="2800" b="0" i="1" u="none" strike="noStrike" cap="none" normalizeH="0" baseline="0" dirty="0">
                <a:ln>
                  <a:noFill/>
                </a:ln>
                <a:effectLst/>
                <a:cs typeface="Arial" pitchFamily="34" charset="0"/>
              </a:rPr>
              <a:t>father</a:t>
            </a:r>
            <a:r>
              <a:rPr lang="en-US" sz="2800" dirty="0">
                <a:cs typeface="Arial" pitchFamily="34" charset="0"/>
              </a:rPr>
              <a:t> and </a:t>
            </a:r>
            <a:r>
              <a:rPr kumimoji="0" lang="en-US" sz="2800" b="0" i="1" u="none" strike="noStrike" cap="none" normalizeH="0" baseline="0" dirty="0">
                <a:ln>
                  <a:noFill/>
                </a:ln>
                <a:effectLst/>
                <a:cs typeface="Arial" pitchFamily="34" charset="0"/>
              </a:rPr>
              <a:t>Malak</a:t>
            </a:r>
            <a:r>
              <a:rPr kumimoji="0" lang="en-US" sz="2800" b="0" i="0" u="none" strike="noStrike" cap="none" normalizeH="0" baseline="0" dirty="0">
                <a:ln>
                  <a:noFill/>
                </a:ln>
                <a:effectLst/>
                <a:cs typeface="Arial" pitchFamily="34" charset="0"/>
              </a:rPr>
              <a:t> is Hebrew for </a:t>
            </a:r>
            <a:r>
              <a:rPr kumimoji="0" lang="en-US" sz="2800" b="0" i="1" u="none" strike="noStrike" cap="none" normalizeH="0" baseline="0" dirty="0">
                <a:ln>
                  <a:noFill/>
                </a:ln>
                <a:effectLst/>
                <a:cs typeface="Arial" pitchFamily="34" charset="0"/>
              </a:rPr>
              <a:t>angel)</a:t>
            </a:r>
            <a:r>
              <a:rPr kumimoji="0" lang="en-US" sz="2800" b="0" i="0" u="none" strike="noStrike" cap="none" normalizeH="0" baseline="0" dirty="0">
                <a:ln>
                  <a:noFill/>
                </a:ln>
                <a:effectLst/>
                <a:cs typeface="Arial" pitchFamily="34" charset="0"/>
              </a:rPr>
              <a:t>.  They had a sacred rod in the form of a snake twisting round a pole, and they called their faith </a:t>
            </a:r>
            <a:r>
              <a:rPr kumimoji="0" lang="en-US" sz="2800" b="1" i="0" u="none" strike="noStrike" cap="none" normalizeH="0" baseline="0" dirty="0">
                <a:ln>
                  <a:noFill/>
                </a:ln>
                <a:effectLst/>
                <a:cs typeface="Arial" pitchFamily="34" charset="0"/>
              </a:rPr>
              <a:t>‘</a:t>
            </a:r>
            <a:r>
              <a:rPr kumimoji="0" lang="en-US" sz="2800" b="0" i="0" u="none" strike="noStrike" cap="none" normalizeH="0" baseline="0" dirty="0">
                <a:ln>
                  <a:noFill/>
                </a:ln>
                <a:effectLst/>
                <a:cs typeface="Arial" pitchFamily="34" charset="0"/>
              </a:rPr>
              <a:t>the white religion</a:t>
            </a:r>
            <a:r>
              <a:rPr kumimoji="0" lang="en-US" sz="2800" b="1" i="0" u="none" strike="noStrike" cap="none" normalizeH="0" baseline="0" dirty="0">
                <a:ln>
                  <a:noFill/>
                </a:ln>
                <a:effectLst/>
                <a:cs typeface="Arial" pitchFamily="34" charset="0"/>
              </a:rPr>
              <a:t>’”</a:t>
            </a:r>
            <a:endParaRPr lang="en-US" sz="2800" dirty="0">
              <a:cs typeface="Arial" pitchFamily="34" charset="0"/>
            </a:endParaRPr>
          </a:p>
          <a:p>
            <a:pPr lvl="0"/>
            <a:r>
              <a:rPr lang="en-US" sz="1400" dirty="0"/>
              <a:t>Torrance, Rev. T., </a:t>
            </a:r>
            <a:r>
              <a:rPr lang="en-US" sz="1400" i="1" dirty="0"/>
              <a:t>China</a:t>
            </a:r>
            <a:r>
              <a:rPr lang="en-US" sz="1400" b="1" i="1" dirty="0"/>
              <a:t>’</a:t>
            </a:r>
            <a:r>
              <a:rPr lang="en-US" sz="1400" i="1" dirty="0"/>
              <a:t>s Missionaries: Ancient Israelites</a:t>
            </a:r>
            <a:r>
              <a:rPr lang="en-US" sz="1400" dirty="0"/>
              <a:t> (</a:t>
            </a:r>
            <a:r>
              <a:rPr lang="en-US" sz="1400" dirty="0" err="1"/>
              <a:t>Thynne</a:t>
            </a:r>
            <a:r>
              <a:rPr lang="en-US" sz="1400" dirty="0"/>
              <a:t> &amp; Co. 1937)</a:t>
            </a:r>
            <a:r>
              <a:rPr kumimoji="0" lang="en-US" sz="1200" b="0" i="0" u="none" strike="noStrike" cap="none" normalizeH="0" baseline="0" dirty="0">
                <a:ln>
                  <a:noFill/>
                </a:ln>
                <a:effectLst/>
                <a:latin typeface="Arial" pitchFamily="34" charset="0"/>
                <a:cs typeface="Arial" pitchFamily="34" charset="0"/>
              </a:rPr>
              <a:t> </a:t>
            </a:r>
            <a:endParaRPr kumimoji="0" lang="en-US" sz="40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895253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B822CE6-8039-4680-8DF3-160E275010B3}"/>
              </a:ext>
            </a:extLst>
          </p:cNvPr>
          <p:cNvSpPr>
            <a:spLocks noGrp="1"/>
          </p:cNvSpPr>
          <p:nvPr>
            <p:ph idx="1"/>
          </p:nvPr>
        </p:nvSpPr>
        <p:spPr>
          <a:xfrm>
            <a:off x="381000" y="965775"/>
            <a:ext cx="8229600" cy="6096000"/>
          </a:xfrm>
        </p:spPr>
        <p:txBody>
          <a:bodyPr>
            <a:normAutofit fontScale="92500" lnSpcReduction="20000"/>
          </a:bodyPr>
          <a:lstStyle/>
          <a:p>
            <a:r>
              <a:rPr lang="en-US" b="1" dirty="0"/>
              <a:t>船  Chinese for SHIP</a:t>
            </a:r>
          </a:p>
          <a:p>
            <a:pPr lvl="1"/>
            <a:r>
              <a:rPr lang="en-US" b="1" dirty="0"/>
              <a:t>八 </a:t>
            </a:r>
            <a:r>
              <a:rPr lang="en-US" dirty="0"/>
              <a:t>(eight) </a:t>
            </a:r>
            <a:r>
              <a:rPr lang="en-US" b="1" dirty="0"/>
              <a:t> 口</a:t>
            </a:r>
            <a:r>
              <a:rPr lang="en-US" dirty="0"/>
              <a:t>(mouths) in a </a:t>
            </a:r>
            <a:r>
              <a:rPr lang="en-US" b="1" dirty="0"/>
              <a:t> 舟 </a:t>
            </a:r>
            <a:r>
              <a:rPr lang="en-US" dirty="0"/>
              <a:t>(boat).</a:t>
            </a:r>
          </a:p>
          <a:p>
            <a:r>
              <a:rPr lang="ja-JP" altLang="en-US" b="1" dirty="0"/>
              <a:t>鬼</a:t>
            </a:r>
            <a:r>
              <a:rPr lang="ja-JP" altLang="en-US" dirty="0"/>
              <a:t> </a:t>
            </a:r>
            <a:r>
              <a:rPr lang="en-US" b="1" dirty="0"/>
              <a:t>Chinese for DEVIL</a:t>
            </a:r>
          </a:p>
          <a:p>
            <a:pPr lvl="1"/>
            <a:r>
              <a:rPr lang="ja-JP" altLang="en-US" b="1" dirty="0"/>
              <a:t>丿</a:t>
            </a:r>
            <a:r>
              <a:rPr lang="en-US" altLang="ja-JP" dirty="0"/>
              <a:t>(</a:t>
            </a:r>
            <a:r>
              <a:rPr lang="en-US" dirty="0"/>
              <a:t>Alive) in a </a:t>
            </a:r>
            <a:r>
              <a:rPr lang="ja-JP" altLang="en-US" b="1" dirty="0"/>
              <a:t>田 </a:t>
            </a:r>
            <a:r>
              <a:rPr lang="en-US" altLang="ja-JP" dirty="0"/>
              <a:t>(</a:t>
            </a:r>
            <a:r>
              <a:rPr lang="en-US" dirty="0"/>
              <a:t>garden)  </a:t>
            </a:r>
            <a:r>
              <a:rPr lang="ja-JP" altLang="en-US" b="1" dirty="0"/>
              <a:t>儿 </a:t>
            </a:r>
            <a:r>
              <a:rPr lang="en-US" altLang="ja-JP" dirty="0"/>
              <a:t>(</a:t>
            </a:r>
            <a:r>
              <a:rPr lang="en-US" dirty="0"/>
              <a:t>walks) a </a:t>
            </a:r>
            <a:r>
              <a:rPr lang="ja-JP" altLang="en-US" b="1" dirty="0"/>
              <a:t>厶</a:t>
            </a:r>
            <a:r>
              <a:rPr lang="en-US" altLang="ja-JP" dirty="0"/>
              <a:t>(</a:t>
            </a:r>
            <a:r>
              <a:rPr lang="en-US" dirty="0"/>
              <a:t>deceiver).</a:t>
            </a:r>
          </a:p>
          <a:p>
            <a:r>
              <a:rPr lang="ja-JP" altLang="en-US" b="1" dirty="0"/>
              <a:t>禁 </a:t>
            </a:r>
            <a:r>
              <a:rPr lang="en-US" b="1" dirty="0"/>
              <a:t>Chinese</a:t>
            </a:r>
            <a:r>
              <a:rPr lang="en-US" dirty="0"/>
              <a:t> </a:t>
            </a:r>
            <a:r>
              <a:rPr lang="en-US" b="1" dirty="0"/>
              <a:t>for FORBIDDEN</a:t>
            </a:r>
          </a:p>
          <a:p>
            <a:pPr lvl="1"/>
            <a:r>
              <a:rPr lang="en-US" dirty="0"/>
              <a:t>Before two </a:t>
            </a:r>
            <a:r>
              <a:rPr lang="ja-JP" altLang="en-US" b="1" dirty="0"/>
              <a:t>林 </a:t>
            </a:r>
            <a:r>
              <a:rPr lang="en-US" altLang="ja-JP" dirty="0"/>
              <a:t>(</a:t>
            </a:r>
            <a:r>
              <a:rPr lang="en-US" dirty="0"/>
              <a:t>trees) stands</a:t>
            </a:r>
            <a:r>
              <a:rPr lang="en-US" b="1" dirty="0"/>
              <a:t>  </a:t>
            </a:r>
            <a:r>
              <a:rPr lang="ja-JP" altLang="en-US" b="1" dirty="0"/>
              <a:t>示</a:t>
            </a:r>
            <a:r>
              <a:rPr lang="en-US" altLang="ja-JP" dirty="0"/>
              <a:t>(</a:t>
            </a:r>
            <a:r>
              <a:rPr lang="en-US" dirty="0"/>
              <a:t>God).</a:t>
            </a:r>
          </a:p>
          <a:p>
            <a:r>
              <a:rPr lang="ja-JP" altLang="en-US" b="1" dirty="0"/>
              <a:t>魔 </a:t>
            </a:r>
            <a:r>
              <a:rPr lang="en-US" b="1" dirty="0"/>
              <a:t>Chinese for TEMPTATION</a:t>
            </a:r>
          </a:p>
          <a:p>
            <a:pPr lvl="1"/>
            <a:r>
              <a:rPr lang="en-US" dirty="0"/>
              <a:t>Under </a:t>
            </a:r>
            <a:r>
              <a:rPr lang="ja-JP" altLang="en-US" b="1" dirty="0"/>
              <a:t>广 </a:t>
            </a:r>
            <a:r>
              <a:rPr lang="en-US" altLang="ja-JP" dirty="0"/>
              <a:t>(</a:t>
            </a:r>
            <a:r>
              <a:rPr lang="en-US" dirty="0"/>
              <a:t>cover) near </a:t>
            </a:r>
            <a:r>
              <a:rPr lang="en-US" b="1" dirty="0"/>
              <a:t> </a:t>
            </a:r>
            <a:r>
              <a:rPr lang="ja-JP" altLang="en-US" b="1" dirty="0"/>
              <a:t>林</a:t>
            </a:r>
            <a:r>
              <a:rPr lang="ja-JP" altLang="en-US" dirty="0"/>
              <a:t> </a:t>
            </a:r>
            <a:r>
              <a:rPr lang="en-US" altLang="ja-JP" dirty="0"/>
              <a:t>(</a:t>
            </a:r>
            <a:r>
              <a:rPr lang="en-US" dirty="0"/>
              <a:t>two trees) resides the </a:t>
            </a:r>
            <a:r>
              <a:rPr lang="ja-JP" altLang="en-US" b="1" dirty="0"/>
              <a:t>鬼 </a:t>
            </a:r>
            <a:r>
              <a:rPr lang="en-US" altLang="ja-JP" dirty="0"/>
              <a:t>(</a:t>
            </a:r>
            <a:r>
              <a:rPr lang="en-US" dirty="0"/>
              <a:t>devil).</a:t>
            </a:r>
          </a:p>
          <a:p>
            <a:r>
              <a:rPr lang="ja-JP" altLang="en-US" b="1" dirty="0"/>
              <a:t>靈  </a:t>
            </a:r>
            <a:r>
              <a:rPr lang="en-US" b="1" dirty="0"/>
              <a:t>Chinese for HOLY SPIRIT</a:t>
            </a:r>
          </a:p>
          <a:p>
            <a:pPr lvl="1"/>
            <a:r>
              <a:rPr lang="en-US" dirty="0"/>
              <a:t>Coming from above like </a:t>
            </a:r>
            <a:r>
              <a:rPr lang="ja-JP" altLang="en-US" b="1" dirty="0"/>
              <a:t>雨 </a:t>
            </a:r>
            <a:r>
              <a:rPr lang="en-US" altLang="ja-JP" dirty="0"/>
              <a:t>(</a:t>
            </a:r>
            <a:r>
              <a:rPr lang="en-US" dirty="0"/>
              <a:t>rain) are three</a:t>
            </a:r>
            <a:r>
              <a:rPr lang="en-US" b="1" dirty="0"/>
              <a:t> </a:t>
            </a:r>
            <a:r>
              <a:rPr lang="ja-JP" altLang="en-US" b="1" dirty="0"/>
              <a:t>口口口 </a:t>
            </a:r>
            <a:r>
              <a:rPr lang="en-US" altLang="ja-JP" dirty="0"/>
              <a:t>(</a:t>
            </a:r>
            <a:r>
              <a:rPr lang="en-US" dirty="0"/>
              <a:t>beings) who work</a:t>
            </a:r>
            <a:r>
              <a:rPr lang="en-US" b="1" dirty="0"/>
              <a:t> </a:t>
            </a:r>
            <a:r>
              <a:rPr lang="ja-JP" altLang="en-US" b="1" dirty="0"/>
              <a:t>巫 </a:t>
            </a:r>
            <a:r>
              <a:rPr lang="en-US" altLang="ja-JP" dirty="0"/>
              <a:t>(</a:t>
            </a:r>
            <a:r>
              <a:rPr lang="en-US" dirty="0"/>
              <a:t>signs and wonders).</a:t>
            </a:r>
          </a:p>
          <a:p>
            <a:r>
              <a:rPr lang="ja-JP" altLang="en-US" b="1" dirty="0"/>
              <a:t>義 </a:t>
            </a:r>
            <a:r>
              <a:rPr lang="en-US" b="1" dirty="0"/>
              <a:t>Chinese for RIGHTEOUSNESS</a:t>
            </a:r>
          </a:p>
          <a:p>
            <a:pPr lvl="1"/>
            <a:r>
              <a:rPr lang="ja-JP" altLang="en-US" b="1" dirty="0"/>
              <a:t>羊  </a:t>
            </a:r>
            <a:r>
              <a:rPr lang="en-US" altLang="ja-JP" dirty="0"/>
              <a:t>(</a:t>
            </a:r>
            <a:r>
              <a:rPr lang="en-US" dirty="0"/>
              <a:t>A lamb) over</a:t>
            </a:r>
            <a:r>
              <a:rPr lang="en-US" b="1" dirty="0"/>
              <a:t> </a:t>
            </a:r>
            <a:r>
              <a:rPr lang="ja-JP" altLang="en-US" b="1" dirty="0"/>
              <a:t>我 </a:t>
            </a:r>
            <a:r>
              <a:rPr lang="en-US" altLang="ja-JP" dirty="0"/>
              <a:t>(</a:t>
            </a:r>
            <a:r>
              <a:rPr lang="en-US" dirty="0"/>
              <a:t>you).</a:t>
            </a:r>
          </a:p>
        </p:txBody>
      </p:sp>
      <p:sp>
        <p:nvSpPr>
          <p:cNvPr id="2" name="Rectangle 1">
            <a:extLst>
              <a:ext uri="{FF2B5EF4-FFF2-40B4-BE49-F238E27FC236}">
                <a16:creationId xmlns:a16="http://schemas.microsoft.com/office/drawing/2014/main" id="{AE08D38C-5560-4C81-88F3-44C80DBF13D5}"/>
              </a:ext>
            </a:extLst>
          </p:cNvPr>
          <p:cNvSpPr/>
          <p:nvPr/>
        </p:nvSpPr>
        <p:spPr>
          <a:xfrm>
            <a:off x="381000" y="381000"/>
            <a:ext cx="8458199" cy="584775"/>
          </a:xfrm>
          <a:prstGeom prst="rect">
            <a:avLst/>
          </a:prstGeom>
        </p:spPr>
        <p:txBody>
          <a:bodyPr wrap="square">
            <a:spAutoFit/>
          </a:bodyPr>
          <a:lstStyle/>
          <a:p>
            <a:r>
              <a:rPr lang="en-US" sz="3200" b="1" dirty="0"/>
              <a:t>Christianity in Chinese Characters</a:t>
            </a:r>
            <a:endParaRPr lang="en-US" sz="3200" dirty="0"/>
          </a:p>
        </p:txBody>
      </p:sp>
    </p:spTree>
    <p:extLst>
      <p:ext uri="{BB962C8B-B14F-4D97-AF65-F5344CB8AC3E}">
        <p14:creationId xmlns:p14="http://schemas.microsoft.com/office/powerpoint/2010/main" val="121913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7">
                                            <p:txEl>
                                              <p:pRg st="10" end="10"/>
                                            </p:txEl>
                                          </p:spTgt>
                                        </p:tgtEl>
                                        <p:attrNameLst>
                                          <p:attrName>style.visibility</p:attrName>
                                        </p:attrNameLst>
                                      </p:cBhvr>
                                      <p:to>
                                        <p:strVal val="visible"/>
                                      </p:to>
                                    </p:set>
                                    <p:animEffect transition="in" filter="fade">
                                      <p:cBhvr>
                                        <p:cTn id="77" dur="1000"/>
                                        <p:tgtEl>
                                          <p:spTgt spid="7">
                                            <p:txEl>
                                              <p:pRg st="10" end="10"/>
                                            </p:txEl>
                                          </p:spTgt>
                                        </p:tgtEl>
                                      </p:cBhvr>
                                    </p:animEffect>
                                    <p:anim calcmode="lin" valueType="num">
                                      <p:cBhvr>
                                        <p:cTn id="7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7">
                                            <p:txEl>
                                              <p:pRg st="11" end="11"/>
                                            </p:txEl>
                                          </p:spTgt>
                                        </p:tgtEl>
                                        <p:attrNameLst>
                                          <p:attrName>style.visibility</p:attrName>
                                        </p:attrNameLst>
                                      </p:cBhvr>
                                      <p:to>
                                        <p:strVal val="visible"/>
                                      </p:to>
                                    </p:set>
                                    <p:animEffect transition="in" filter="fade">
                                      <p:cBhvr>
                                        <p:cTn id="84" dur="1000"/>
                                        <p:tgtEl>
                                          <p:spTgt spid="7">
                                            <p:txEl>
                                              <p:pRg st="11" end="11"/>
                                            </p:txEl>
                                          </p:spTgt>
                                        </p:tgtEl>
                                      </p:cBhvr>
                                    </p:animEffect>
                                    <p:anim calcmode="lin" valueType="num">
                                      <p:cBhvr>
                                        <p:cTn id="85"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5900" y="3056382"/>
            <a:ext cx="6229350" cy="300082"/>
          </a:xfrm>
          <a:prstGeom prst="rect">
            <a:avLst/>
          </a:prstGeom>
        </p:spPr>
        <p:txBody>
          <a:bodyPr wrap="square">
            <a:spAutoFit/>
          </a:bodyPr>
          <a:lstStyle/>
          <a:p>
            <a:endParaRPr lang="en-US" sz="1350" dirty="0">
              <a:latin typeface="Open Sans"/>
            </a:endParaRPr>
          </a:p>
        </p:txBody>
      </p:sp>
      <p:sp>
        <p:nvSpPr>
          <p:cNvPr id="2" name="Rectangle 1"/>
          <p:cNvSpPr/>
          <p:nvPr/>
        </p:nvSpPr>
        <p:spPr>
          <a:xfrm>
            <a:off x="232929" y="1905000"/>
            <a:ext cx="8735291" cy="3539430"/>
          </a:xfrm>
          <a:prstGeom prst="rect">
            <a:avLst/>
          </a:prstGeom>
        </p:spPr>
        <p:txBody>
          <a:bodyPr wrap="square">
            <a:spAutoFit/>
          </a:bodyPr>
          <a:lstStyle/>
          <a:p>
            <a:r>
              <a:rPr lang="en-US" sz="2800" dirty="0">
                <a:latin typeface="Tw Cen MT" panose="020B0602020104020603" pitchFamily="34" charset="0"/>
              </a:rPr>
              <a:t>“The gospel of Jesus Christ was lost from the earth through the apostasy following the earthly ministry of Christ’s Apostles. That apostasy made necessary the Restoration of the gospel. Through visions, the ministering of angels, and revelations to men on the earth, God restored the gospel. The Restoration started with the Prophet Joseph Smith and has continued to the present through the work of the Lord’s living prophets.”</a:t>
            </a:r>
          </a:p>
        </p:txBody>
      </p:sp>
      <p:sp>
        <p:nvSpPr>
          <p:cNvPr id="7" name="Rounded Rectangle 4">
            <a:extLst>
              <a:ext uri="{FF2B5EF4-FFF2-40B4-BE49-F238E27FC236}">
                <a16:creationId xmlns:a16="http://schemas.microsoft.com/office/drawing/2014/main" id="{91F0E266-93AA-4F8C-8C6A-FBD519FDED5B}"/>
              </a:ext>
            </a:extLst>
          </p:cNvPr>
          <p:cNvSpPr/>
          <p:nvPr/>
        </p:nvSpPr>
        <p:spPr>
          <a:xfrm>
            <a:off x="1468694" y="304800"/>
            <a:ext cx="6229350" cy="1143000"/>
          </a:xfrm>
          <a:prstGeom prst="roundRect">
            <a:avLst/>
          </a:prstGeom>
          <a:blipFill>
            <a:blip r:embed="rId2">
              <a:extLst>
                <a:ext uri="{BEBA8EAE-BF5A-486C-A8C5-ECC9F3942E4B}">
                  <a14:imgProps xmlns:a14="http://schemas.microsoft.com/office/drawing/2010/main">
                    <a14:imgLayer r:embed="rId3">
                      <a14:imgEffect>
                        <a14:artisticPaintBrush brushSize="5"/>
                      </a14:imgEffect>
                    </a14:imgLayer>
                  </a14:imgProps>
                </a:ext>
              </a:extLst>
            </a:blip>
            <a:tile tx="0" ty="0" sx="100000" sy="100000" flip="none" algn="tl"/>
          </a:blipFill>
          <a:ln>
            <a:noFill/>
          </a:ln>
          <a:effectLst>
            <a:glow rad="266700">
              <a:schemeClr val="bg1">
                <a:alpha val="24000"/>
              </a:schemeClr>
            </a:glow>
            <a:outerShdw blurRad="149987" dist="250190" dir="8460000" algn="ctr">
              <a:srgbClr val="000000">
                <a:alpha val="28000"/>
              </a:srgbClr>
            </a:outerShdw>
            <a:softEdge rad="571500"/>
          </a:effectLst>
          <a:scene3d>
            <a:camera prst="orthographicFront">
              <a:rot lat="0" lon="0" rev="0"/>
            </a:camera>
            <a:lightRig rig="contrasting" dir="t">
              <a:rot lat="0" lon="0" rev="1500000"/>
            </a:lightRig>
          </a:scene3d>
          <a:sp3d prstMaterial="metal">
            <a:bevelT w="88900" h="889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p>
        </p:txBody>
      </p:sp>
      <p:sp>
        <p:nvSpPr>
          <p:cNvPr id="8" name="Content Placeholder 2">
            <a:extLst>
              <a:ext uri="{FF2B5EF4-FFF2-40B4-BE49-F238E27FC236}">
                <a16:creationId xmlns:a16="http://schemas.microsoft.com/office/drawing/2014/main" id="{F5BC8842-2277-4202-8055-D9EF9B7195BB}"/>
              </a:ext>
            </a:extLst>
          </p:cNvPr>
          <p:cNvSpPr>
            <a:spLocks noGrp="1"/>
          </p:cNvSpPr>
          <p:nvPr>
            <p:ph idx="1"/>
          </p:nvPr>
        </p:nvSpPr>
        <p:spPr>
          <a:xfrm>
            <a:off x="1525844" y="525018"/>
            <a:ext cx="6172200" cy="694182"/>
          </a:xfrm>
        </p:spPr>
        <p:txBody>
          <a:bodyPr>
            <a:noAutofit/>
          </a:bodyPr>
          <a:lstStyle/>
          <a:p>
            <a:pPr marL="82296" indent="0" algn="ctr">
              <a:buNone/>
            </a:pPr>
            <a:r>
              <a:rPr lang="en-US" sz="4000" dirty="0">
                <a:solidFill>
                  <a:schemeClr val="bg1"/>
                </a:solidFill>
                <a:effectLst>
                  <a:outerShdw blurRad="38100" dist="38100" dir="2700000" algn="tl">
                    <a:srgbClr val="000000">
                      <a:alpha val="43137"/>
                    </a:srgbClr>
                  </a:outerShdw>
                </a:effectLst>
              </a:rPr>
              <a:t>The Restoration</a:t>
            </a:r>
          </a:p>
        </p:txBody>
      </p:sp>
    </p:spTree>
    <p:extLst>
      <p:ext uri="{BB962C8B-B14F-4D97-AF65-F5344CB8AC3E}">
        <p14:creationId xmlns:p14="http://schemas.microsoft.com/office/powerpoint/2010/main" val="32500177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382287"/>
            <a:ext cx="6181725" cy="6475713"/>
          </a:xfrm>
        </p:spPr>
        <p:txBody>
          <a:bodyPr>
            <a:normAutofit lnSpcReduction="10000"/>
          </a:bodyPr>
          <a:lstStyle/>
          <a:p>
            <a:pPr marL="0" indent="0" fontAlgn="base">
              <a:buNone/>
            </a:pPr>
            <a:r>
              <a:rPr lang="en-US" dirty="0"/>
              <a:t>“Will those who have built upon the rock of Christ withstand winds, hail, and the mighty shafts in the whirlwind? You know they will. </a:t>
            </a:r>
          </a:p>
          <a:p>
            <a:pPr marL="0" indent="0" fontAlgn="base">
              <a:buNone/>
            </a:pPr>
            <a:r>
              <a:rPr lang="en-US" dirty="0"/>
              <a:t>This is the Church and kingdom of God on earth. Truth has been restored. Live with confidence, optimism, faith, and devotion. Be serious about life’s challenges but not frightened or discouraged by them. “Fear not, little flock. … Look [to Christ] in every thought; doubt not, fear not” (D&amp;C 6:34, 36).</a:t>
            </a:r>
          </a:p>
          <a:p>
            <a:pPr marL="0" indent="0">
              <a:buNone/>
            </a:pPr>
            <a:endParaRPr lang="en-US" dirty="0"/>
          </a:p>
        </p:txBody>
      </p:sp>
      <p:pic>
        <p:nvPicPr>
          <p:cNvPr id="2050" name="Picture 2" descr="Image result for elder hol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899"/>
            <a:ext cx="2533650" cy="3171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574" y="3735336"/>
            <a:ext cx="2423652" cy="646331"/>
          </a:xfrm>
          <a:prstGeom prst="rect">
            <a:avLst/>
          </a:prstGeom>
        </p:spPr>
        <p:txBody>
          <a:bodyPr wrap="square">
            <a:spAutoFit/>
          </a:bodyPr>
          <a:lstStyle/>
          <a:p>
            <a:r>
              <a:rPr lang="en-US" dirty="0"/>
              <a:t>Jeffrey R. Holland Ensign Nov 2004</a:t>
            </a:r>
          </a:p>
        </p:txBody>
      </p:sp>
    </p:spTree>
    <p:extLst>
      <p:ext uri="{BB962C8B-B14F-4D97-AF65-F5344CB8AC3E}">
        <p14:creationId xmlns:p14="http://schemas.microsoft.com/office/powerpoint/2010/main" val="693242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Freeform: Shape 19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7169" y="4867274"/>
            <a:ext cx="1746832" cy="1990725"/>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Image result for lds restoration"/>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5431" y="699135"/>
            <a:ext cx="8025938" cy="3511347"/>
          </a:xfrm>
          <a:prstGeom prst="rect">
            <a:avLst/>
          </a:prstGeom>
          <a:noFill/>
          <a:extLst>
            <a:ext uri="{909E8E84-426E-40DD-AFC4-6F175D3DCCD1}">
              <a14:hiddenFill xmlns:a14="http://schemas.microsoft.com/office/drawing/2010/main">
                <a:solidFill>
                  <a:srgbClr val="FFFFFF"/>
                </a:solidFill>
              </a14:hiddenFill>
            </a:ext>
          </a:extLst>
        </p:spPr>
      </p:pic>
      <p:sp>
        <p:nvSpPr>
          <p:cNvPr id="193" name="Freeform: Shape 19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67270"/>
            <a:ext cx="7835439" cy="1990730"/>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6" name="Shape 166"/>
          <p:cNvSpPr>
            <a:spLocks noGrp="1"/>
          </p:cNvSpPr>
          <p:nvPr>
            <p:ph type="subTitle" idx="1"/>
          </p:nvPr>
        </p:nvSpPr>
        <p:spPr>
          <a:xfrm>
            <a:off x="381000" y="5433269"/>
            <a:ext cx="7016169" cy="1272331"/>
          </a:xfrm>
          <a:prstGeom prst="rect">
            <a:avLst/>
          </a:prstGeom>
        </p:spPr>
        <p:txBody>
          <a:bodyPr>
            <a:normAutofit fontScale="92500"/>
          </a:bodyPr>
          <a:lstStyle/>
          <a:p>
            <a:pPr algn="l"/>
            <a:r>
              <a:rPr lang="en-US" dirty="0">
                <a:solidFill>
                  <a:schemeClr val="bg2">
                    <a:lumMod val="25000"/>
                  </a:schemeClr>
                </a:solidFill>
              </a:rPr>
              <a:t>The Savior Restored His Priesthood, Church, </a:t>
            </a:r>
            <a:br>
              <a:rPr lang="en-US" dirty="0">
                <a:solidFill>
                  <a:schemeClr val="bg2">
                    <a:lumMod val="25000"/>
                  </a:schemeClr>
                </a:solidFill>
              </a:rPr>
            </a:br>
            <a:r>
              <a:rPr lang="en-US" dirty="0">
                <a:solidFill>
                  <a:schemeClr val="bg2">
                    <a:lumMod val="25000"/>
                  </a:schemeClr>
                </a:solidFill>
              </a:rPr>
              <a:t>and Gospel</a:t>
            </a:r>
          </a:p>
        </p:txBody>
      </p:sp>
    </p:spTree>
    <p:extLst>
      <p:ext uri="{BB962C8B-B14F-4D97-AF65-F5344CB8AC3E}">
        <p14:creationId xmlns:p14="http://schemas.microsoft.com/office/powerpoint/2010/main" val="2166061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5395" y="1680231"/>
            <a:ext cx="7164532" cy="1615827"/>
          </a:xfrm>
          <a:prstGeom prst="rect">
            <a:avLst/>
          </a:prstGeom>
        </p:spPr>
        <p:txBody>
          <a:bodyPr wrap="square">
            <a:spAutoFit/>
          </a:bodyPr>
          <a:lstStyle/>
          <a:p>
            <a:pPr fontAlgn="base"/>
            <a:r>
              <a:rPr lang="en-US" sz="2100" dirty="0"/>
              <a:t>“As the centuries passed, the flame flickered and dimmed. Ordinances were changed or abandoned. The line was broken, and the authority to confer the Holy Ghost as a gift was gone. The Dark Ages of apostasy settled over the world” </a:t>
            </a:r>
            <a:r>
              <a:rPr lang="en-US" sz="1500" dirty="0"/>
              <a:t>(“The Cloven Tongues of Fire,” </a:t>
            </a:r>
            <a:r>
              <a:rPr lang="en-US" sz="1500" i="1" dirty="0"/>
              <a:t>Ensign,</a:t>
            </a:r>
            <a:r>
              <a:rPr lang="en-US" sz="1500" dirty="0"/>
              <a:t> May 2000, 8).</a:t>
            </a:r>
          </a:p>
        </p:txBody>
      </p:sp>
      <p:pic>
        <p:nvPicPr>
          <p:cNvPr id="1026" name="Picture 2" descr="President Boyd K. P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23" y="1809750"/>
            <a:ext cx="1323880" cy="1757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2-b.examiner.com/sites/default/files/styles/image_content_width/hash/c5/3a/c53a4473cdaa265b68c576f8020aee64.jpg?itok=SjeI3b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50" y="4400550"/>
            <a:ext cx="14859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0" y="67056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155CC"/>
                </a:solidFill>
                <a:effectLst/>
                <a:latin typeface="Calibri" panose="020F0502020204030204" pitchFamily="34" charset="0"/>
                <a:hlinkClick r:id="rId4"/>
              </a:rPr>
              <a:t>http://www.christianity.com/church/church-history/timeline/1601-1700/story-behind-king-james-bible-11630052.html</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733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168004"/>
            <a:ext cx="6953250" cy="3693319"/>
          </a:xfrm>
          <a:prstGeom prst="rect">
            <a:avLst/>
          </a:prstGeom>
          <a:noFill/>
          <a:ln w="9525">
            <a:noFill/>
            <a:miter lim="800000"/>
            <a:headEnd/>
            <a:tailEnd/>
          </a:ln>
          <a:effectLst/>
        </p:spPr>
        <p:txBody>
          <a:bodyPr wrap="square">
            <a:spAutoFit/>
          </a:bodyPr>
          <a:lstStyle/>
          <a:p>
            <a:pPr marL="257175" indent="-257175">
              <a:defRPr/>
            </a:pPr>
            <a:r>
              <a:rPr lang="en-US" b="1" dirty="0">
                <a:solidFill>
                  <a:schemeClr val="tx2"/>
                </a:solidFill>
              </a:rPr>
              <a:t>APOSTASY OR RESTORATION EVENTS (</a:t>
            </a:r>
            <a:r>
              <a:rPr lang="en-US" b="1" dirty="0" err="1">
                <a:solidFill>
                  <a:schemeClr val="tx2"/>
                </a:solidFill>
              </a:rPr>
              <a:t>con’t</a:t>
            </a:r>
            <a:r>
              <a:rPr lang="en-US" b="1" dirty="0">
                <a:solidFill>
                  <a:schemeClr val="tx2"/>
                </a:solidFill>
              </a:rPr>
              <a:t>)</a:t>
            </a:r>
            <a:br>
              <a:rPr lang="en-US" dirty="0">
                <a:solidFill>
                  <a:schemeClr val="tx2"/>
                </a:solidFill>
              </a:rPr>
            </a:br>
            <a:endParaRPr lang="en-US" dirty="0">
              <a:solidFill>
                <a:schemeClr val="tx2"/>
              </a:solidFill>
            </a:endParaRPr>
          </a:p>
          <a:p>
            <a:pPr marL="257175" indent="-257175">
              <a:buFontTx/>
              <a:buAutoNum type="arabicPlain" startAt="1200"/>
              <a:defRPr/>
            </a:pPr>
            <a:r>
              <a:rPr lang="en-US" dirty="0">
                <a:solidFill>
                  <a:schemeClr val="tx2"/>
                </a:solidFill>
              </a:rPr>
              <a:t>  	Pope Innocent III – Indulgences </a:t>
            </a:r>
          </a:p>
          <a:p>
            <a:pPr marL="257175" indent="-257175">
              <a:buFontTx/>
              <a:buAutoNum type="arabicPlain" startAt="1300"/>
              <a:defRPr/>
            </a:pPr>
            <a:r>
              <a:rPr lang="en-US" dirty="0">
                <a:solidFill>
                  <a:schemeClr val="tx2"/>
                </a:solidFill>
              </a:rPr>
              <a:t>  	Renaissance </a:t>
            </a:r>
          </a:p>
          <a:p>
            <a:pPr>
              <a:defRPr/>
            </a:pPr>
            <a:r>
              <a:rPr lang="en-US" dirty="0">
                <a:solidFill>
                  <a:schemeClr val="tx2"/>
                </a:solidFill>
              </a:rPr>
              <a:t>1390  	John </a:t>
            </a:r>
            <a:r>
              <a:rPr lang="en-US" dirty="0" err="1">
                <a:solidFill>
                  <a:schemeClr val="tx2"/>
                </a:solidFill>
              </a:rPr>
              <a:t>Wycliff</a:t>
            </a:r>
            <a:r>
              <a:rPr lang="en-US" dirty="0">
                <a:solidFill>
                  <a:schemeClr val="tx2"/>
                </a:solidFill>
              </a:rPr>
              <a:t> (Latin Bible to English)</a:t>
            </a:r>
          </a:p>
          <a:p>
            <a:pPr>
              <a:defRPr/>
            </a:pPr>
            <a:r>
              <a:rPr lang="en-US" dirty="0">
                <a:solidFill>
                  <a:schemeClr val="tx2"/>
                </a:solidFill>
              </a:rPr>
              <a:t>1455  	Guttenberg</a:t>
            </a:r>
          </a:p>
          <a:p>
            <a:pPr marL="342900" indent="-342900">
              <a:buAutoNum type="arabicPlain" startAt="1492"/>
              <a:defRPr/>
            </a:pPr>
            <a:r>
              <a:rPr lang="en-US" dirty="0">
                <a:solidFill>
                  <a:schemeClr val="tx2"/>
                </a:solidFill>
              </a:rPr>
              <a:t> 	Columbus </a:t>
            </a:r>
          </a:p>
          <a:p>
            <a:pPr>
              <a:defRPr/>
            </a:pPr>
            <a:r>
              <a:rPr lang="en-US" dirty="0">
                <a:solidFill>
                  <a:schemeClr val="tx2"/>
                </a:solidFill>
              </a:rPr>
              <a:t>1505  	William Tyndale (Greek/Hebrew Bible to English)</a:t>
            </a:r>
          </a:p>
          <a:p>
            <a:pPr marL="257175" indent="-257175">
              <a:defRPr/>
            </a:pPr>
            <a:r>
              <a:rPr lang="en-US" dirty="0">
                <a:solidFill>
                  <a:schemeClr val="tx2"/>
                </a:solidFill>
              </a:rPr>
              <a:t>1515 	Martin Luther</a:t>
            </a:r>
          </a:p>
          <a:p>
            <a:pPr marL="257175" indent="-257175">
              <a:defRPr/>
            </a:pPr>
            <a:r>
              <a:rPr lang="en-US" dirty="0">
                <a:solidFill>
                  <a:schemeClr val="tx2"/>
                </a:solidFill>
              </a:rPr>
              <a:t>1523	Martin Luther excommunicated </a:t>
            </a:r>
          </a:p>
          <a:p>
            <a:pPr marL="257175" indent="-257175">
              <a:defRPr/>
            </a:pPr>
            <a:r>
              <a:rPr lang="en-US" dirty="0">
                <a:solidFill>
                  <a:schemeClr val="tx2"/>
                </a:solidFill>
              </a:rPr>
              <a:t>1534 	Henry VIII – Episcopalian Church</a:t>
            </a:r>
          </a:p>
          <a:p>
            <a:pPr marL="257175" indent="-257175">
              <a:buFontTx/>
              <a:buAutoNum type="arabicPlain" startAt="1540"/>
              <a:defRPr/>
            </a:pPr>
            <a:r>
              <a:rPr lang="en-US" dirty="0">
                <a:solidFill>
                  <a:schemeClr val="tx2"/>
                </a:solidFill>
              </a:rPr>
              <a:t> 	John Calvin - Presbyterians</a:t>
            </a:r>
          </a:p>
          <a:p>
            <a:pPr marL="342900" indent="-342900">
              <a:buAutoNum type="arabicPlain" startAt="1560"/>
              <a:defRPr/>
            </a:pPr>
            <a:r>
              <a:rPr lang="en-US" dirty="0">
                <a:solidFill>
                  <a:schemeClr val="tx2"/>
                </a:solidFill>
              </a:rPr>
              <a:t>  	John Knox – Puritans</a:t>
            </a:r>
          </a:p>
        </p:txBody>
      </p:sp>
      <p:pic>
        <p:nvPicPr>
          <p:cNvPr id="4" name="Picture 3" descr="http://cdn2-b.examiner.com/sites/default/files/styles/image_content_width/hash/c5/3a/c53a4473cdaa265b68c576f8020aee64.jpg?itok=SjeI3b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4400550"/>
            <a:ext cx="1485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42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Effect transition="in" filter="blinds(horizontal)">
                                      <p:cBhvr>
                                        <p:cTn id="7" dur="500"/>
                                        <p:tgtEl>
                                          <p:spTgt spid="1229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blinds(horizontal)">
                                      <p:cBhvr>
                                        <p:cTn id="12" dur="500"/>
                                        <p:tgtEl>
                                          <p:spTgt spid="122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animEffect transition="in" filter="blinds(horizontal)">
                                      <p:cBhvr>
                                        <p:cTn id="17" dur="500"/>
                                        <p:tgtEl>
                                          <p:spTgt spid="1229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0">
                                            <p:txEl>
                                              <p:pRg st="4" end="4"/>
                                            </p:txEl>
                                          </p:spTgt>
                                        </p:tgtEl>
                                        <p:attrNameLst>
                                          <p:attrName>style.visibility</p:attrName>
                                        </p:attrNameLst>
                                      </p:cBhvr>
                                      <p:to>
                                        <p:strVal val="visible"/>
                                      </p:to>
                                    </p:set>
                                    <p:animEffect transition="in" filter="blinds(horizontal)">
                                      <p:cBhvr>
                                        <p:cTn id="22" dur="500"/>
                                        <p:tgtEl>
                                          <p:spTgt spid="1229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animEffect transition="in" filter="blinds(horizontal)">
                                      <p:cBhvr>
                                        <p:cTn id="27" dur="500"/>
                                        <p:tgtEl>
                                          <p:spTgt spid="1229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290">
                                            <p:txEl>
                                              <p:pRg st="6" end="6"/>
                                            </p:txEl>
                                          </p:spTgt>
                                        </p:tgtEl>
                                        <p:attrNameLst>
                                          <p:attrName>style.visibility</p:attrName>
                                        </p:attrNameLst>
                                      </p:cBhvr>
                                      <p:to>
                                        <p:strVal val="visible"/>
                                      </p:to>
                                    </p:set>
                                    <p:animEffect transition="in" filter="blinds(horizontal)">
                                      <p:cBhvr>
                                        <p:cTn id="32" dur="500"/>
                                        <p:tgtEl>
                                          <p:spTgt spid="1229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290">
                                            <p:txEl>
                                              <p:pRg st="7" end="7"/>
                                            </p:txEl>
                                          </p:spTgt>
                                        </p:tgtEl>
                                        <p:attrNameLst>
                                          <p:attrName>style.visibility</p:attrName>
                                        </p:attrNameLst>
                                      </p:cBhvr>
                                      <p:to>
                                        <p:strVal val="visible"/>
                                      </p:to>
                                    </p:set>
                                    <p:animEffect transition="in" filter="blinds(horizontal)">
                                      <p:cBhvr>
                                        <p:cTn id="37" dur="500"/>
                                        <p:tgtEl>
                                          <p:spTgt spid="12290">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290">
                                            <p:txEl>
                                              <p:pRg st="8" end="8"/>
                                            </p:txEl>
                                          </p:spTgt>
                                        </p:tgtEl>
                                        <p:attrNameLst>
                                          <p:attrName>style.visibility</p:attrName>
                                        </p:attrNameLst>
                                      </p:cBhvr>
                                      <p:to>
                                        <p:strVal val="visible"/>
                                      </p:to>
                                    </p:set>
                                    <p:animEffect transition="in" filter="blinds(horizontal)">
                                      <p:cBhvr>
                                        <p:cTn id="42" dur="500"/>
                                        <p:tgtEl>
                                          <p:spTgt spid="12290">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290">
                                            <p:txEl>
                                              <p:pRg st="9" end="9"/>
                                            </p:txEl>
                                          </p:spTgt>
                                        </p:tgtEl>
                                        <p:attrNameLst>
                                          <p:attrName>style.visibility</p:attrName>
                                        </p:attrNameLst>
                                      </p:cBhvr>
                                      <p:to>
                                        <p:strVal val="visible"/>
                                      </p:to>
                                    </p:set>
                                    <p:animEffect transition="in" filter="blinds(horizontal)">
                                      <p:cBhvr>
                                        <p:cTn id="47" dur="500"/>
                                        <p:tgtEl>
                                          <p:spTgt spid="12290">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290">
                                            <p:txEl>
                                              <p:pRg st="10" end="10"/>
                                            </p:txEl>
                                          </p:spTgt>
                                        </p:tgtEl>
                                        <p:attrNameLst>
                                          <p:attrName>style.visibility</p:attrName>
                                        </p:attrNameLst>
                                      </p:cBhvr>
                                      <p:to>
                                        <p:strVal val="visible"/>
                                      </p:to>
                                    </p:set>
                                    <p:animEffect transition="in" filter="blinds(horizontal)">
                                      <p:cBhvr>
                                        <p:cTn id="52" dur="500"/>
                                        <p:tgtEl>
                                          <p:spTgt spid="12290">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290">
                                            <p:txEl>
                                              <p:pRg st="11" end="11"/>
                                            </p:txEl>
                                          </p:spTgt>
                                        </p:tgtEl>
                                        <p:attrNameLst>
                                          <p:attrName>style.visibility</p:attrName>
                                        </p:attrNameLst>
                                      </p:cBhvr>
                                      <p:to>
                                        <p:strVal val="visible"/>
                                      </p:to>
                                    </p:set>
                                    <p:animEffect transition="in" filter="blinds(horizontal)">
                                      <p:cBhvr>
                                        <p:cTn id="57" dur="500"/>
                                        <p:tgtEl>
                                          <p:spTgt spid="1229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19266" y="1219200"/>
            <a:ext cx="5829300" cy="2585323"/>
          </a:xfrm>
          <a:prstGeom prst="rect">
            <a:avLst/>
          </a:prstGeom>
          <a:noFill/>
          <a:ln w="9525">
            <a:noFill/>
            <a:miter lim="800000"/>
            <a:headEnd/>
            <a:tailEnd/>
          </a:ln>
          <a:effectLst/>
        </p:spPr>
        <p:txBody>
          <a:bodyPr>
            <a:spAutoFit/>
          </a:bodyPr>
          <a:lstStyle/>
          <a:p>
            <a:pPr marL="257175" indent="-257175">
              <a:defRPr/>
            </a:pPr>
            <a:r>
              <a:rPr lang="en-US" b="1" dirty="0">
                <a:solidFill>
                  <a:schemeClr val="tx2"/>
                </a:solidFill>
              </a:rPr>
              <a:t>APOSTASY OR RESTORATION EVENTS (</a:t>
            </a:r>
            <a:r>
              <a:rPr lang="en-US" b="1" dirty="0" err="1">
                <a:solidFill>
                  <a:schemeClr val="tx2"/>
                </a:solidFill>
              </a:rPr>
              <a:t>con’t</a:t>
            </a:r>
            <a:r>
              <a:rPr lang="en-US" b="1" dirty="0">
                <a:solidFill>
                  <a:schemeClr val="tx2"/>
                </a:solidFill>
              </a:rPr>
              <a:t>)</a:t>
            </a:r>
            <a:br>
              <a:rPr lang="en-US" dirty="0">
                <a:solidFill>
                  <a:schemeClr val="tx2"/>
                </a:solidFill>
              </a:rPr>
            </a:br>
            <a:endParaRPr lang="en-US" dirty="0">
              <a:solidFill>
                <a:schemeClr val="tx2"/>
              </a:solidFill>
            </a:endParaRPr>
          </a:p>
          <a:p>
            <a:pPr marL="257175" indent="-257175">
              <a:defRPr/>
            </a:pPr>
            <a:r>
              <a:rPr lang="en-US" dirty="0">
                <a:solidFill>
                  <a:schemeClr val="tx2"/>
                </a:solidFill>
              </a:rPr>
              <a:t>1611	King James (English bible)</a:t>
            </a:r>
          </a:p>
          <a:p>
            <a:pPr marL="257175" indent="-257175">
              <a:buFontTx/>
              <a:buAutoNum type="arabicPlain" startAt="1620"/>
              <a:defRPr/>
            </a:pPr>
            <a:r>
              <a:rPr lang="en-US" dirty="0">
                <a:solidFill>
                  <a:schemeClr val="tx2"/>
                </a:solidFill>
              </a:rPr>
              <a:t> 	Puritans move to Boston</a:t>
            </a:r>
          </a:p>
          <a:p>
            <a:pPr marL="257175" indent="-257175">
              <a:defRPr/>
            </a:pPr>
            <a:r>
              <a:rPr lang="en-US" dirty="0">
                <a:solidFill>
                  <a:schemeClr val="tx2"/>
                </a:solidFill>
              </a:rPr>
              <a:t>1776	Revolutionary War</a:t>
            </a:r>
          </a:p>
          <a:p>
            <a:pPr marL="257175" indent="-257175">
              <a:defRPr/>
            </a:pPr>
            <a:r>
              <a:rPr lang="en-US" dirty="0">
                <a:solidFill>
                  <a:schemeClr val="tx2"/>
                </a:solidFill>
              </a:rPr>
              <a:t>1783	U.S. Constitution</a:t>
            </a:r>
          </a:p>
          <a:p>
            <a:pPr marL="257175" indent="-257175">
              <a:defRPr/>
            </a:pPr>
            <a:r>
              <a:rPr lang="en-US" dirty="0">
                <a:solidFill>
                  <a:schemeClr val="tx2"/>
                </a:solidFill>
              </a:rPr>
              <a:t>1805	Joseph Smith born</a:t>
            </a:r>
          </a:p>
          <a:p>
            <a:pPr marL="342900" indent="-342900">
              <a:buAutoNum type="arabicPlain" startAt="1820"/>
              <a:defRPr/>
            </a:pPr>
            <a:r>
              <a:rPr lang="en-US" dirty="0">
                <a:solidFill>
                  <a:schemeClr val="tx2"/>
                </a:solidFill>
              </a:rPr>
              <a:t>    	First Vision</a:t>
            </a:r>
          </a:p>
          <a:p>
            <a:pPr>
              <a:defRPr/>
            </a:pPr>
            <a:r>
              <a:rPr lang="en-US" dirty="0">
                <a:solidFill>
                  <a:schemeClr val="tx2"/>
                </a:solidFill>
              </a:rPr>
              <a:t>1830	The Church is Restored</a:t>
            </a:r>
          </a:p>
        </p:txBody>
      </p:sp>
      <p:pic>
        <p:nvPicPr>
          <p:cNvPr id="4" name="Picture 3" descr="http://cdn2-b.examiner.com/sites/default/files/styles/image_content_width/hash/c5/3a/c53a4473cdaa265b68c576f8020aee64.jpg?itok=SjeI3b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4400550"/>
            <a:ext cx="1485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362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Effect transition="in" filter="blinds(horizontal)">
                                      <p:cBhvr>
                                        <p:cTn id="7" dur="500"/>
                                        <p:tgtEl>
                                          <p:spTgt spid="133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4">
                                            <p:txEl>
                                              <p:pRg st="3" end="3"/>
                                            </p:txEl>
                                          </p:spTgt>
                                        </p:tgtEl>
                                        <p:attrNameLst>
                                          <p:attrName>style.visibility</p:attrName>
                                        </p:attrNameLst>
                                      </p:cBhvr>
                                      <p:to>
                                        <p:strVal val="visible"/>
                                      </p:to>
                                    </p:set>
                                    <p:animEffect transition="in" filter="blinds(horizontal)">
                                      <p:cBhvr>
                                        <p:cTn id="12" dur="500"/>
                                        <p:tgtEl>
                                          <p:spTgt spid="133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4">
                                            <p:txEl>
                                              <p:pRg st="4" end="4"/>
                                            </p:txEl>
                                          </p:spTgt>
                                        </p:tgtEl>
                                        <p:attrNameLst>
                                          <p:attrName>style.visibility</p:attrName>
                                        </p:attrNameLst>
                                      </p:cBhvr>
                                      <p:to>
                                        <p:strVal val="visible"/>
                                      </p:to>
                                    </p:set>
                                    <p:animEffect transition="in" filter="blinds(horizontal)">
                                      <p:cBhvr>
                                        <p:cTn id="17" dur="500"/>
                                        <p:tgtEl>
                                          <p:spTgt spid="1331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4">
                                            <p:txEl>
                                              <p:pRg st="5" end="5"/>
                                            </p:txEl>
                                          </p:spTgt>
                                        </p:tgtEl>
                                        <p:attrNameLst>
                                          <p:attrName>style.visibility</p:attrName>
                                        </p:attrNameLst>
                                      </p:cBhvr>
                                      <p:to>
                                        <p:strVal val="visible"/>
                                      </p:to>
                                    </p:set>
                                    <p:animEffect transition="in" filter="blinds(horizontal)">
                                      <p:cBhvr>
                                        <p:cTn id="22" dur="500"/>
                                        <p:tgtEl>
                                          <p:spTgt spid="1331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314">
                                            <p:txEl>
                                              <p:pRg st="6" end="6"/>
                                            </p:txEl>
                                          </p:spTgt>
                                        </p:tgtEl>
                                        <p:attrNameLst>
                                          <p:attrName>style.visibility</p:attrName>
                                        </p:attrNameLst>
                                      </p:cBhvr>
                                      <p:to>
                                        <p:strVal val="visible"/>
                                      </p:to>
                                    </p:set>
                                    <p:animEffect transition="in" filter="blinds(horizontal)">
                                      <p:cBhvr>
                                        <p:cTn id="27" dur="500"/>
                                        <p:tgtEl>
                                          <p:spTgt spid="1331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314">
                                            <p:txEl>
                                              <p:pRg st="7" end="7"/>
                                            </p:txEl>
                                          </p:spTgt>
                                        </p:tgtEl>
                                        <p:attrNameLst>
                                          <p:attrName>style.visibility</p:attrName>
                                        </p:attrNameLst>
                                      </p:cBhvr>
                                      <p:to>
                                        <p:strVal val="visible"/>
                                      </p:to>
                                    </p:set>
                                    <p:animEffect transition="in" filter="blinds(horizontal)">
                                      <p:cBhvr>
                                        <p:cTn id="32" dur="500"/>
                                        <p:tgtEl>
                                          <p:spTgt spid="133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074" t="14253" r="2001"/>
          <a:stretch/>
        </p:blipFill>
        <p:spPr bwMode="auto">
          <a:xfrm>
            <a:off x="1314451" y="1428751"/>
            <a:ext cx="6543539" cy="1734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19367" y="3352800"/>
            <a:ext cx="6115050" cy="1815882"/>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Acts 5:42 </a:t>
            </a:r>
          </a:p>
          <a:p>
            <a:pPr algn="ctr"/>
            <a:r>
              <a:rPr lang="en-US" sz="2800" i="1" dirty="0">
                <a:latin typeface="Times New Roman" panose="02020603050405020304" pitchFamily="18" charset="0"/>
                <a:cs typeface="Times New Roman" panose="02020603050405020304" pitchFamily="18" charset="0"/>
              </a:rPr>
              <a:t>And daily in the temple, and in every house, they ceased not to teach and preach Jesus Christ.</a:t>
            </a:r>
          </a:p>
        </p:txBody>
      </p:sp>
    </p:spTree>
    <p:extLst>
      <p:ext uri="{BB962C8B-B14F-4D97-AF65-F5344CB8AC3E}">
        <p14:creationId xmlns:p14="http://schemas.microsoft.com/office/powerpoint/2010/main" val="16327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4973</TotalTime>
  <Words>1790</Words>
  <Application>Microsoft Office PowerPoint</Application>
  <PresentationFormat>On-screen Show (4:3)</PresentationFormat>
  <Paragraphs>212</Paragraphs>
  <Slides>55</Slides>
  <Notes>0</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55</vt:i4>
      </vt:variant>
    </vt:vector>
  </HeadingPairs>
  <TitlesOfParts>
    <vt:vector size="69" baseType="lpstr">
      <vt:lpstr>ＭＳ Ｐゴシック</vt:lpstr>
      <vt:lpstr>Arial</vt:lpstr>
      <vt:lpstr>Arial</vt:lpstr>
      <vt:lpstr>Calibri</vt:lpstr>
      <vt:lpstr>Edwardian Script ITC</vt:lpstr>
      <vt:lpstr>Garamond</vt:lpstr>
      <vt:lpstr>Helam Slab</vt:lpstr>
      <vt:lpstr>Helvetica Neue</vt:lpstr>
      <vt:lpstr>Open Sans</vt:lpstr>
      <vt:lpstr>Roboto</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Belgium, St. Barhélemy of Renier de Huy (11th Century)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Solomon’s Temple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Scepter - temporal power    ● Orb -  spiritual power ● Ring (or key) – Seal, bind, decree  ● Crown - royal honor</vt:lpstr>
      <vt:lpstr> Isaiah 22:20-25 </vt:lpstr>
      <vt:lpstr>Leviticus 16:17</vt:lpstr>
      <vt:lpstr>           </vt:lpstr>
      <vt:lpstr>            Joseph – Pharoah’s ring Seal of Faith : Sealing of Secrets</vt:lpstr>
      <vt:lpstr>            Joseph – Pharoah’s ring Seal of Faith : Sealing of Secrets</vt:lpstr>
      <vt:lpstr> Genesis 41:38-45 Pharaoh makes him ruler of all Egypt—Joseph marries Asenath—Asenath bears Manasseh and Ephraim</vt:lpstr>
      <vt:lpstr>Luke 15:11-23 Jesus gives the parables of the lost sheep, the piece of silver, and the prodigal son</vt:lpstr>
      <vt:lpstr>              Coronation Nicholas II – Czar of Russia  </vt:lpstr>
      <vt:lpstr>               Completion of Catherine the Great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Richards</dc:creator>
  <cp:lastModifiedBy>Eric D. Richards</cp:lastModifiedBy>
  <cp:revision>73</cp:revision>
  <dcterms:created xsi:type="dcterms:W3CDTF">2014-07-07T17:50:15Z</dcterms:created>
  <dcterms:modified xsi:type="dcterms:W3CDTF">2017-09-27T18:49:26Z</dcterms:modified>
</cp:coreProperties>
</file>