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11" r:id="rId3"/>
    <p:sldId id="295" r:id="rId4"/>
    <p:sldId id="296" r:id="rId5"/>
    <p:sldId id="297" r:id="rId6"/>
    <p:sldId id="298" r:id="rId7"/>
    <p:sldId id="299" r:id="rId8"/>
    <p:sldId id="300" r:id="rId9"/>
    <p:sldId id="301" r:id="rId10"/>
    <p:sldId id="302" r:id="rId11"/>
    <p:sldId id="303" r:id="rId12"/>
    <p:sldId id="304" r:id="rId13"/>
    <p:sldId id="305" r:id="rId14"/>
    <p:sldId id="321" r:id="rId15"/>
    <p:sldId id="313" r:id="rId16"/>
    <p:sldId id="314" r:id="rId17"/>
    <p:sldId id="315" r:id="rId18"/>
    <p:sldId id="316" r:id="rId19"/>
    <p:sldId id="317" r:id="rId20"/>
    <p:sldId id="318" r:id="rId21"/>
    <p:sldId id="319" r:id="rId22"/>
    <p:sldId id="322" r:id="rId23"/>
    <p:sldId id="323" r:id="rId24"/>
    <p:sldId id="324" r:id="rId25"/>
    <p:sldId id="271" r:id="rId26"/>
    <p:sldId id="257" r:id="rId27"/>
    <p:sldId id="258" r:id="rId28"/>
    <p:sldId id="259" r:id="rId29"/>
    <p:sldId id="260" r:id="rId30"/>
    <p:sldId id="261" r:id="rId31"/>
    <p:sldId id="262" r:id="rId32"/>
    <p:sldId id="263" r:id="rId33"/>
    <p:sldId id="288" r:id="rId34"/>
    <p:sldId id="264" r:id="rId35"/>
    <p:sldId id="265" r:id="rId36"/>
    <p:sldId id="266" r:id="rId37"/>
    <p:sldId id="268" r:id="rId38"/>
    <p:sldId id="320" r:id="rId39"/>
    <p:sldId id="309" r:id="rId40"/>
    <p:sldId id="310" r:id="rId41"/>
    <p:sldId id="29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D5ECC-B918-4B11-9C78-BBBC5B3A4D90}" type="datetimeFigureOut">
              <a:rPr lang="en-US" smtClean="0"/>
              <a:t>9/20/2017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91DB2-F804-4CD6-A67F-4F8DF964416D}" type="slidenum">
              <a:rPr lang="en-US" smtClean="0"/>
              <a:t>‹#›</a:t>
            </a:fld>
            <a:endParaRPr lang="en-US"/>
          </a:p>
        </p:txBody>
      </p:sp>
    </p:spTree>
    <p:extLst>
      <p:ext uri="{BB962C8B-B14F-4D97-AF65-F5344CB8AC3E}">
        <p14:creationId xmlns:p14="http://schemas.microsoft.com/office/powerpoint/2010/main" val="409923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62000" indent="-292100">
              <a:defRPr>
                <a:solidFill>
                  <a:schemeClr val="tx1"/>
                </a:solidFill>
                <a:latin typeface="Perpetua" panose="02020502060401020303" pitchFamily="18" charset="0"/>
              </a:defRPr>
            </a:lvl2pPr>
            <a:lvl3pPr marL="1171575" indent="-233363">
              <a:defRPr>
                <a:solidFill>
                  <a:schemeClr val="tx1"/>
                </a:solidFill>
                <a:latin typeface="Perpetua" panose="02020502060401020303" pitchFamily="18" charset="0"/>
              </a:defRPr>
            </a:lvl3pPr>
            <a:lvl4pPr marL="1641475" indent="-233363">
              <a:defRPr>
                <a:solidFill>
                  <a:schemeClr val="tx1"/>
                </a:solidFill>
                <a:latin typeface="Perpetua" panose="02020502060401020303" pitchFamily="18" charset="0"/>
              </a:defRPr>
            </a:lvl4pPr>
            <a:lvl5pPr marL="2109788" indent="-233363">
              <a:defRPr>
                <a:solidFill>
                  <a:schemeClr val="tx1"/>
                </a:solidFill>
                <a:latin typeface="Perpetua" panose="02020502060401020303" pitchFamily="18" charset="0"/>
              </a:defRPr>
            </a:lvl5pPr>
            <a:lvl6pPr marL="2566988" indent="-233363" eaLnBrk="0" fontAlgn="base" hangingPunct="0">
              <a:spcBef>
                <a:spcPct val="0"/>
              </a:spcBef>
              <a:spcAft>
                <a:spcPct val="0"/>
              </a:spcAft>
              <a:defRPr>
                <a:solidFill>
                  <a:schemeClr val="tx1"/>
                </a:solidFill>
                <a:latin typeface="Perpetua" panose="02020502060401020303" pitchFamily="18" charset="0"/>
              </a:defRPr>
            </a:lvl6pPr>
            <a:lvl7pPr marL="3024188" indent="-233363" eaLnBrk="0" fontAlgn="base" hangingPunct="0">
              <a:spcBef>
                <a:spcPct val="0"/>
              </a:spcBef>
              <a:spcAft>
                <a:spcPct val="0"/>
              </a:spcAft>
              <a:defRPr>
                <a:solidFill>
                  <a:schemeClr val="tx1"/>
                </a:solidFill>
                <a:latin typeface="Perpetua" panose="02020502060401020303" pitchFamily="18" charset="0"/>
              </a:defRPr>
            </a:lvl7pPr>
            <a:lvl8pPr marL="3481388" indent="-233363" eaLnBrk="0" fontAlgn="base" hangingPunct="0">
              <a:spcBef>
                <a:spcPct val="0"/>
              </a:spcBef>
              <a:spcAft>
                <a:spcPct val="0"/>
              </a:spcAft>
              <a:defRPr>
                <a:solidFill>
                  <a:schemeClr val="tx1"/>
                </a:solidFill>
                <a:latin typeface="Perpetua" panose="02020502060401020303" pitchFamily="18" charset="0"/>
              </a:defRPr>
            </a:lvl8pPr>
            <a:lvl9pPr marL="3938588" indent="-233363" eaLnBrk="0" fontAlgn="base" hangingPunct="0">
              <a:spcBef>
                <a:spcPct val="0"/>
              </a:spcBef>
              <a:spcAft>
                <a:spcPct val="0"/>
              </a:spcAft>
              <a:defRPr>
                <a:solidFill>
                  <a:schemeClr val="tx1"/>
                </a:solidFill>
                <a:latin typeface="Perpetua" panose="02020502060401020303" pitchFamily="18" charset="0"/>
              </a:defRPr>
            </a:lvl9pPr>
          </a:lstStyle>
          <a:p>
            <a:fld id="{EE9F78A9-E88A-4077-A7D2-2B5D9B793BB6}" type="slidenum">
              <a:rPr lang="en-US" altLang="en-US"/>
              <a:pPr/>
              <a:t>14</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8619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62000" indent="-292100">
              <a:defRPr>
                <a:solidFill>
                  <a:schemeClr val="tx1"/>
                </a:solidFill>
                <a:latin typeface="Perpetua" panose="02020502060401020303" pitchFamily="18" charset="0"/>
              </a:defRPr>
            </a:lvl2pPr>
            <a:lvl3pPr marL="1171575" indent="-233363">
              <a:defRPr>
                <a:solidFill>
                  <a:schemeClr val="tx1"/>
                </a:solidFill>
                <a:latin typeface="Perpetua" panose="02020502060401020303" pitchFamily="18" charset="0"/>
              </a:defRPr>
            </a:lvl3pPr>
            <a:lvl4pPr marL="1641475" indent="-233363">
              <a:defRPr>
                <a:solidFill>
                  <a:schemeClr val="tx1"/>
                </a:solidFill>
                <a:latin typeface="Perpetua" panose="02020502060401020303" pitchFamily="18" charset="0"/>
              </a:defRPr>
            </a:lvl4pPr>
            <a:lvl5pPr marL="2109788" indent="-233363">
              <a:defRPr>
                <a:solidFill>
                  <a:schemeClr val="tx1"/>
                </a:solidFill>
                <a:latin typeface="Perpetua" panose="02020502060401020303" pitchFamily="18" charset="0"/>
              </a:defRPr>
            </a:lvl5pPr>
            <a:lvl6pPr marL="2566988" indent="-233363" eaLnBrk="0" fontAlgn="base" hangingPunct="0">
              <a:spcBef>
                <a:spcPct val="0"/>
              </a:spcBef>
              <a:spcAft>
                <a:spcPct val="0"/>
              </a:spcAft>
              <a:defRPr>
                <a:solidFill>
                  <a:schemeClr val="tx1"/>
                </a:solidFill>
                <a:latin typeface="Perpetua" panose="02020502060401020303" pitchFamily="18" charset="0"/>
              </a:defRPr>
            </a:lvl6pPr>
            <a:lvl7pPr marL="3024188" indent="-233363" eaLnBrk="0" fontAlgn="base" hangingPunct="0">
              <a:spcBef>
                <a:spcPct val="0"/>
              </a:spcBef>
              <a:spcAft>
                <a:spcPct val="0"/>
              </a:spcAft>
              <a:defRPr>
                <a:solidFill>
                  <a:schemeClr val="tx1"/>
                </a:solidFill>
                <a:latin typeface="Perpetua" panose="02020502060401020303" pitchFamily="18" charset="0"/>
              </a:defRPr>
            </a:lvl7pPr>
            <a:lvl8pPr marL="3481388" indent="-233363" eaLnBrk="0" fontAlgn="base" hangingPunct="0">
              <a:spcBef>
                <a:spcPct val="0"/>
              </a:spcBef>
              <a:spcAft>
                <a:spcPct val="0"/>
              </a:spcAft>
              <a:defRPr>
                <a:solidFill>
                  <a:schemeClr val="tx1"/>
                </a:solidFill>
                <a:latin typeface="Perpetua" panose="02020502060401020303" pitchFamily="18" charset="0"/>
              </a:defRPr>
            </a:lvl8pPr>
            <a:lvl9pPr marL="3938588" indent="-233363" eaLnBrk="0" fontAlgn="base" hangingPunct="0">
              <a:spcBef>
                <a:spcPct val="0"/>
              </a:spcBef>
              <a:spcAft>
                <a:spcPct val="0"/>
              </a:spcAft>
              <a:defRPr>
                <a:solidFill>
                  <a:schemeClr val="tx1"/>
                </a:solidFill>
                <a:latin typeface="Perpetua" panose="02020502060401020303" pitchFamily="18" charset="0"/>
              </a:defRPr>
            </a:lvl9pPr>
          </a:lstStyle>
          <a:p>
            <a:fld id="{4D0A3F07-BDF4-4BDC-8157-EFF5CE01A85C}" type="slidenum">
              <a:rPr lang="en-US" altLang="en-US"/>
              <a:pPr/>
              <a:t>23</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1983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62000" indent="-292100">
              <a:defRPr>
                <a:solidFill>
                  <a:schemeClr val="tx1"/>
                </a:solidFill>
                <a:latin typeface="Perpetua" panose="02020502060401020303" pitchFamily="18" charset="0"/>
              </a:defRPr>
            </a:lvl2pPr>
            <a:lvl3pPr marL="1171575" indent="-233363">
              <a:defRPr>
                <a:solidFill>
                  <a:schemeClr val="tx1"/>
                </a:solidFill>
                <a:latin typeface="Perpetua" panose="02020502060401020303" pitchFamily="18" charset="0"/>
              </a:defRPr>
            </a:lvl3pPr>
            <a:lvl4pPr marL="1641475" indent="-233363">
              <a:defRPr>
                <a:solidFill>
                  <a:schemeClr val="tx1"/>
                </a:solidFill>
                <a:latin typeface="Perpetua" panose="02020502060401020303" pitchFamily="18" charset="0"/>
              </a:defRPr>
            </a:lvl4pPr>
            <a:lvl5pPr marL="2109788" indent="-233363">
              <a:defRPr>
                <a:solidFill>
                  <a:schemeClr val="tx1"/>
                </a:solidFill>
                <a:latin typeface="Perpetua" panose="02020502060401020303" pitchFamily="18" charset="0"/>
              </a:defRPr>
            </a:lvl5pPr>
            <a:lvl6pPr marL="2566988" indent="-233363" eaLnBrk="0" fontAlgn="base" hangingPunct="0">
              <a:spcBef>
                <a:spcPct val="0"/>
              </a:spcBef>
              <a:spcAft>
                <a:spcPct val="0"/>
              </a:spcAft>
              <a:defRPr>
                <a:solidFill>
                  <a:schemeClr val="tx1"/>
                </a:solidFill>
                <a:latin typeface="Perpetua" panose="02020502060401020303" pitchFamily="18" charset="0"/>
              </a:defRPr>
            </a:lvl6pPr>
            <a:lvl7pPr marL="3024188" indent="-233363" eaLnBrk="0" fontAlgn="base" hangingPunct="0">
              <a:spcBef>
                <a:spcPct val="0"/>
              </a:spcBef>
              <a:spcAft>
                <a:spcPct val="0"/>
              </a:spcAft>
              <a:defRPr>
                <a:solidFill>
                  <a:schemeClr val="tx1"/>
                </a:solidFill>
                <a:latin typeface="Perpetua" panose="02020502060401020303" pitchFamily="18" charset="0"/>
              </a:defRPr>
            </a:lvl7pPr>
            <a:lvl8pPr marL="3481388" indent="-233363" eaLnBrk="0" fontAlgn="base" hangingPunct="0">
              <a:spcBef>
                <a:spcPct val="0"/>
              </a:spcBef>
              <a:spcAft>
                <a:spcPct val="0"/>
              </a:spcAft>
              <a:defRPr>
                <a:solidFill>
                  <a:schemeClr val="tx1"/>
                </a:solidFill>
                <a:latin typeface="Perpetua" panose="02020502060401020303" pitchFamily="18" charset="0"/>
              </a:defRPr>
            </a:lvl8pPr>
            <a:lvl9pPr marL="3938588" indent="-233363" eaLnBrk="0" fontAlgn="base" hangingPunct="0">
              <a:spcBef>
                <a:spcPct val="0"/>
              </a:spcBef>
              <a:spcAft>
                <a:spcPct val="0"/>
              </a:spcAft>
              <a:defRPr>
                <a:solidFill>
                  <a:schemeClr val="tx1"/>
                </a:solidFill>
                <a:latin typeface="Perpetua" panose="02020502060401020303" pitchFamily="18" charset="0"/>
              </a:defRPr>
            </a:lvl9pPr>
          </a:lstStyle>
          <a:p>
            <a:fld id="{4D0A3F07-BDF4-4BDC-8157-EFF5CE01A85C}" type="slidenum">
              <a:rPr lang="en-US" altLang="en-US"/>
              <a:pPr/>
              <a:t>24</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7160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62000" indent="-292100">
              <a:defRPr>
                <a:solidFill>
                  <a:schemeClr val="tx1"/>
                </a:solidFill>
                <a:latin typeface="Perpetua" panose="02020502060401020303" pitchFamily="18" charset="0"/>
              </a:defRPr>
            </a:lvl2pPr>
            <a:lvl3pPr marL="1171575" indent="-233363">
              <a:defRPr>
                <a:solidFill>
                  <a:schemeClr val="tx1"/>
                </a:solidFill>
                <a:latin typeface="Perpetua" panose="02020502060401020303" pitchFamily="18" charset="0"/>
              </a:defRPr>
            </a:lvl3pPr>
            <a:lvl4pPr marL="1641475" indent="-233363">
              <a:defRPr>
                <a:solidFill>
                  <a:schemeClr val="tx1"/>
                </a:solidFill>
                <a:latin typeface="Perpetua" panose="02020502060401020303" pitchFamily="18" charset="0"/>
              </a:defRPr>
            </a:lvl4pPr>
            <a:lvl5pPr marL="2109788" indent="-233363">
              <a:defRPr>
                <a:solidFill>
                  <a:schemeClr val="tx1"/>
                </a:solidFill>
                <a:latin typeface="Perpetua" panose="02020502060401020303" pitchFamily="18" charset="0"/>
              </a:defRPr>
            </a:lvl5pPr>
            <a:lvl6pPr marL="2566988" indent="-233363" eaLnBrk="0" fontAlgn="base" hangingPunct="0">
              <a:spcBef>
                <a:spcPct val="0"/>
              </a:spcBef>
              <a:spcAft>
                <a:spcPct val="0"/>
              </a:spcAft>
              <a:defRPr>
                <a:solidFill>
                  <a:schemeClr val="tx1"/>
                </a:solidFill>
                <a:latin typeface="Perpetua" panose="02020502060401020303" pitchFamily="18" charset="0"/>
              </a:defRPr>
            </a:lvl6pPr>
            <a:lvl7pPr marL="3024188" indent="-233363" eaLnBrk="0" fontAlgn="base" hangingPunct="0">
              <a:spcBef>
                <a:spcPct val="0"/>
              </a:spcBef>
              <a:spcAft>
                <a:spcPct val="0"/>
              </a:spcAft>
              <a:defRPr>
                <a:solidFill>
                  <a:schemeClr val="tx1"/>
                </a:solidFill>
                <a:latin typeface="Perpetua" panose="02020502060401020303" pitchFamily="18" charset="0"/>
              </a:defRPr>
            </a:lvl7pPr>
            <a:lvl8pPr marL="3481388" indent="-233363" eaLnBrk="0" fontAlgn="base" hangingPunct="0">
              <a:spcBef>
                <a:spcPct val="0"/>
              </a:spcBef>
              <a:spcAft>
                <a:spcPct val="0"/>
              </a:spcAft>
              <a:defRPr>
                <a:solidFill>
                  <a:schemeClr val="tx1"/>
                </a:solidFill>
                <a:latin typeface="Perpetua" panose="02020502060401020303" pitchFamily="18" charset="0"/>
              </a:defRPr>
            </a:lvl8pPr>
            <a:lvl9pPr marL="3938588" indent="-233363" eaLnBrk="0" fontAlgn="base" hangingPunct="0">
              <a:spcBef>
                <a:spcPct val="0"/>
              </a:spcBef>
              <a:spcAft>
                <a:spcPct val="0"/>
              </a:spcAft>
              <a:defRPr>
                <a:solidFill>
                  <a:schemeClr val="tx1"/>
                </a:solidFill>
                <a:latin typeface="Perpetua" panose="02020502060401020303" pitchFamily="18" charset="0"/>
              </a:defRPr>
            </a:lvl9pPr>
          </a:lstStyle>
          <a:p>
            <a:fld id="{EE9F78A9-E88A-4077-A7D2-2B5D9B793BB6}" type="slidenum">
              <a:rPr lang="en-US" altLang="en-US"/>
              <a:pPr/>
              <a:t>39</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1465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62000" indent="-292100">
              <a:defRPr>
                <a:solidFill>
                  <a:schemeClr val="tx1"/>
                </a:solidFill>
                <a:latin typeface="Perpetua" panose="02020502060401020303" pitchFamily="18" charset="0"/>
              </a:defRPr>
            </a:lvl2pPr>
            <a:lvl3pPr marL="1171575" indent="-233363">
              <a:defRPr>
                <a:solidFill>
                  <a:schemeClr val="tx1"/>
                </a:solidFill>
                <a:latin typeface="Perpetua" panose="02020502060401020303" pitchFamily="18" charset="0"/>
              </a:defRPr>
            </a:lvl3pPr>
            <a:lvl4pPr marL="1641475" indent="-233363">
              <a:defRPr>
                <a:solidFill>
                  <a:schemeClr val="tx1"/>
                </a:solidFill>
                <a:latin typeface="Perpetua" panose="02020502060401020303" pitchFamily="18" charset="0"/>
              </a:defRPr>
            </a:lvl4pPr>
            <a:lvl5pPr marL="2109788" indent="-233363">
              <a:defRPr>
                <a:solidFill>
                  <a:schemeClr val="tx1"/>
                </a:solidFill>
                <a:latin typeface="Perpetua" panose="02020502060401020303" pitchFamily="18" charset="0"/>
              </a:defRPr>
            </a:lvl5pPr>
            <a:lvl6pPr marL="2566988" indent="-233363" eaLnBrk="0" fontAlgn="base" hangingPunct="0">
              <a:spcBef>
                <a:spcPct val="0"/>
              </a:spcBef>
              <a:spcAft>
                <a:spcPct val="0"/>
              </a:spcAft>
              <a:defRPr>
                <a:solidFill>
                  <a:schemeClr val="tx1"/>
                </a:solidFill>
                <a:latin typeface="Perpetua" panose="02020502060401020303" pitchFamily="18" charset="0"/>
              </a:defRPr>
            </a:lvl6pPr>
            <a:lvl7pPr marL="3024188" indent="-233363" eaLnBrk="0" fontAlgn="base" hangingPunct="0">
              <a:spcBef>
                <a:spcPct val="0"/>
              </a:spcBef>
              <a:spcAft>
                <a:spcPct val="0"/>
              </a:spcAft>
              <a:defRPr>
                <a:solidFill>
                  <a:schemeClr val="tx1"/>
                </a:solidFill>
                <a:latin typeface="Perpetua" panose="02020502060401020303" pitchFamily="18" charset="0"/>
              </a:defRPr>
            </a:lvl7pPr>
            <a:lvl8pPr marL="3481388" indent="-233363" eaLnBrk="0" fontAlgn="base" hangingPunct="0">
              <a:spcBef>
                <a:spcPct val="0"/>
              </a:spcBef>
              <a:spcAft>
                <a:spcPct val="0"/>
              </a:spcAft>
              <a:defRPr>
                <a:solidFill>
                  <a:schemeClr val="tx1"/>
                </a:solidFill>
                <a:latin typeface="Perpetua" panose="02020502060401020303" pitchFamily="18" charset="0"/>
              </a:defRPr>
            </a:lvl8pPr>
            <a:lvl9pPr marL="3938588" indent="-233363" eaLnBrk="0" fontAlgn="base" hangingPunct="0">
              <a:spcBef>
                <a:spcPct val="0"/>
              </a:spcBef>
              <a:spcAft>
                <a:spcPct val="0"/>
              </a:spcAft>
              <a:defRPr>
                <a:solidFill>
                  <a:schemeClr val="tx1"/>
                </a:solidFill>
                <a:latin typeface="Perpetua" panose="02020502060401020303" pitchFamily="18" charset="0"/>
              </a:defRPr>
            </a:lvl9pPr>
          </a:lstStyle>
          <a:p>
            <a:fld id="{EE9F78A9-E88A-4077-A7D2-2B5D9B793BB6}" type="slidenum">
              <a:rPr lang="en-US" altLang="en-US"/>
              <a:pPr/>
              <a:t>40</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1723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D62A00-E052-4965-9919-1DB91A85EE31}"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6C740-4468-4125-A380-AD87D3059DCD}" type="slidenum">
              <a:rPr lang="en-US" smtClean="0"/>
              <a:t>‹#›</a:t>
            </a:fld>
            <a:endParaRPr lang="en-US"/>
          </a:p>
        </p:txBody>
      </p:sp>
    </p:spTree>
    <p:extLst>
      <p:ext uri="{BB962C8B-B14F-4D97-AF65-F5344CB8AC3E}">
        <p14:creationId xmlns:p14="http://schemas.microsoft.com/office/powerpoint/2010/main" val="325706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62A00-E052-4965-9919-1DB91A85EE31}"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6C740-4468-4125-A380-AD87D3059DCD}" type="slidenum">
              <a:rPr lang="en-US" smtClean="0"/>
              <a:t>‹#›</a:t>
            </a:fld>
            <a:endParaRPr lang="en-US"/>
          </a:p>
        </p:txBody>
      </p:sp>
    </p:spTree>
    <p:extLst>
      <p:ext uri="{BB962C8B-B14F-4D97-AF65-F5344CB8AC3E}">
        <p14:creationId xmlns:p14="http://schemas.microsoft.com/office/powerpoint/2010/main" val="421844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62A00-E052-4965-9919-1DB91A85EE31}"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6C740-4468-4125-A380-AD87D3059DCD}" type="slidenum">
              <a:rPr lang="en-US" smtClean="0"/>
              <a:t>‹#›</a:t>
            </a:fld>
            <a:endParaRPr lang="en-US"/>
          </a:p>
        </p:txBody>
      </p:sp>
    </p:spTree>
    <p:extLst>
      <p:ext uri="{BB962C8B-B14F-4D97-AF65-F5344CB8AC3E}">
        <p14:creationId xmlns:p14="http://schemas.microsoft.com/office/powerpoint/2010/main" val="4262502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3F2DF8E6-621A-4CEF-A3B2-93C74239A986}" type="slidenum">
              <a:rPr lang="en-US" altLang="en-US"/>
              <a:pPr>
                <a:defRPr/>
              </a:pPr>
              <a:t>‹#›</a:t>
            </a:fld>
            <a:endParaRPr lang="en-US" altLang="en-US"/>
          </a:p>
        </p:txBody>
      </p:sp>
    </p:spTree>
    <p:extLst>
      <p:ext uri="{BB962C8B-B14F-4D97-AF65-F5344CB8AC3E}">
        <p14:creationId xmlns:p14="http://schemas.microsoft.com/office/powerpoint/2010/main" val="119299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62A00-E052-4965-9919-1DB91A85EE31}"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6C740-4468-4125-A380-AD87D3059DCD}" type="slidenum">
              <a:rPr lang="en-US" smtClean="0"/>
              <a:t>‹#›</a:t>
            </a:fld>
            <a:endParaRPr lang="en-US"/>
          </a:p>
        </p:txBody>
      </p:sp>
    </p:spTree>
    <p:extLst>
      <p:ext uri="{BB962C8B-B14F-4D97-AF65-F5344CB8AC3E}">
        <p14:creationId xmlns:p14="http://schemas.microsoft.com/office/powerpoint/2010/main" val="3614218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D62A00-E052-4965-9919-1DB91A85EE31}"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96C740-4468-4125-A380-AD87D3059DCD}" type="slidenum">
              <a:rPr lang="en-US" smtClean="0"/>
              <a:t>‹#›</a:t>
            </a:fld>
            <a:endParaRPr lang="en-US"/>
          </a:p>
        </p:txBody>
      </p:sp>
    </p:spTree>
    <p:extLst>
      <p:ext uri="{BB962C8B-B14F-4D97-AF65-F5344CB8AC3E}">
        <p14:creationId xmlns:p14="http://schemas.microsoft.com/office/powerpoint/2010/main" val="339485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D62A00-E052-4965-9919-1DB91A85EE31}"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6C740-4468-4125-A380-AD87D3059DCD}" type="slidenum">
              <a:rPr lang="en-US" smtClean="0"/>
              <a:t>‹#›</a:t>
            </a:fld>
            <a:endParaRPr lang="en-US"/>
          </a:p>
        </p:txBody>
      </p:sp>
    </p:spTree>
    <p:extLst>
      <p:ext uri="{BB962C8B-B14F-4D97-AF65-F5344CB8AC3E}">
        <p14:creationId xmlns:p14="http://schemas.microsoft.com/office/powerpoint/2010/main" val="1484208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D62A00-E052-4965-9919-1DB91A85EE31}"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96C740-4468-4125-A380-AD87D3059DCD}" type="slidenum">
              <a:rPr lang="en-US" smtClean="0"/>
              <a:t>‹#›</a:t>
            </a:fld>
            <a:endParaRPr lang="en-US"/>
          </a:p>
        </p:txBody>
      </p:sp>
    </p:spTree>
    <p:extLst>
      <p:ext uri="{BB962C8B-B14F-4D97-AF65-F5344CB8AC3E}">
        <p14:creationId xmlns:p14="http://schemas.microsoft.com/office/powerpoint/2010/main" val="365223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D62A00-E052-4965-9919-1DB91A85EE31}"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96C740-4468-4125-A380-AD87D3059DCD}" type="slidenum">
              <a:rPr lang="en-US" smtClean="0"/>
              <a:t>‹#›</a:t>
            </a:fld>
            <a:endParaRPr lang="en-US"/>
          </a:p>
        </p:txBody>
      </p:sp>
    </p:spTree>
    <p:extLst>
      <p:ext uri="{BB962C8B-B14F-4D97-AF65-F5344CB8AC3E}">
        <p14:creationId xmlns:p14="http://schemas.microsoft.com/office/powerpoint/2010/main" val="301892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62A00-E052-4965-9919-1DB91A85EE31}"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96C740-4468-4125-A380-AD87D3059DCD}" type="slidenum">
              <a:rPr lang="en-US" smtClean="0"/>
              <a:t>‹#›</a:t>
            </a:fld>
            <a:endParaRPr lang="en-US"/>
          </a:p>
        </p:txBody>
      </p:sp>
    </p:spTree>
    <p:extLst>
      <p:ext uri="{BB962C8B-B14F-4D97-AF65-F5344CB8AC3E}">
        <p14:creationId xmlns:p14="http://schemas.microsoft.com/office/powerpoint/2010/main" val="139107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D62A00-E052-4965-9919-1DB91A85EE31}"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6C740-4468-4125-A380-AD87D3059DCD}" type="slidenum">
              <a:rPr lang="en-US" smtClean="0"/>
              <a:t>‹#›</a:t>
            </a:fld>
            <a:endParaRPr lang="en-US"/>
          </a:p>
        </p:txBody>
      </p:sp>
    </p:spTree>
    <p:extLst>
      <p:ext uri="{BB962C8B-B14F-4D97-AF65-F5344CB8AC3E}">
        <p14:creationId xmlns:p14="http://schemas.microsoft.com/office/powerpoint/2010/main" val="302958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D62A00-E052-4965-9919-1DB91A85EE31}"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96C740-4468-4125-A380-AD87D3059DCD}" type="slidenum">
              <a:rPr lang="en-US" smtClean="0"/>
              <a:t>‹#›</a:t>
            </a:fld>
            <a:endParaRPr lang="en-US"/>
          </a:p>
        </p:txBody>
      </p:sp>
    </p:spTree>
    <p:extLst>
      <p:ext uri="{BB962C8B-B14F-4D97-AF65-F5344CB8AC3E}">
        <p14:creationId xmlns:p14="http://schemas.microsoft.com/office/powerpoint/2010/main" val="255254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62A00-E052-4965-9919-1DB91A85EE31}" type="datetimeFigureOut">
              <a:rPr lang="en-US" smtClean="0"/>
              <a:t>9/20/2017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6C740-4468-4125-A380-AD87D3059DCD}" type="slidenum">
              <a:rPr lang="en-US" smtClean="0"/>
              <a:t>‹#›</a:t>
            </a:fld>
            <a:endParaRPr lang="en-US"/>
          </a:p>
        </p:txBody>
      </p:sp>
    </p:spTree>
    <p:extLst>
      <p:ext uri="{BB962C8B-B14F-4D97-AF65-F5344CB8AC3E}">
        <p14:creationId xmlns:p14="http://schemas.microsoft.com/office/powerpoint/2010/main" val="29907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28.jpeg"/><Relationship Id="rId7" Type="http://schemas.openxmlformats.org/officeDocument/2006/relationships/image" Target="../media/image42.jpeg"/><Relationship Id="rId12" Type="http://schemas.microsoft.com/office/2007/relationships/hdphoto" Target="../media/hdphoto1.wdp"/><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5.png"/><Relationship Id="rId5" Type="http://schemas.openxmlformats.org/officeDocument/2006/relationships/image" Target="../media/image40.jpeg"/><Relationship Id="rId10" Type="http://schemas.openxmlformats.org/officeDocument/2006/relationships/image" Target="../media/image37.jpeg"/><Relationship Id="rId4" Type="http://schemas.openxmlformats.org/officeDocument/2006/relationships/image" Target="../media/image39.jpeg"/><Relationship Id="rId9"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All%20Things%20Testify%20of%20Christ.mp4" TargetMode="External"/><Relationship Id="rId1" Type="http://schemas.microsoft.com/office/2007/relationships/media" Target="file:///C:\Users\Brotherichards\OneDrive%20-%20LDS%20Church\Large%20Files\All%20Things%20Testify%20of%20Christ.mp4" TargetMode="External"/><Relationship Id="rId5" Type="http://schemas.openxmlformats.org/officeDocument/2006/relationships/image" Target="../media/image46.png"/><Relationship Id="rId4"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All%20Things%20Testify%20of%20Christ.mp4" TargetMode="External"/><Relationship Id="rId1" Type="http://schemas.microsoft.com/office/2007/relationships/media" Target="file:///C:\Users\Brotherichards\OneDrive%20-%20LDS%20Church\Large%20Files\All%20Things%20Testify%20of%20Christ.mp4" TargetMode="External"/><Relationship Id="rId5" Type="http://schemas.openxmlformats.org/officeDocument/2006/relationships/image" Target="../media/image46.png"/><Relationship Id="rId4"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umbers"/>
          <p:cNvPicPr>
            <a:picLocks noChangeAspect="1" noChangeArrowheads="1"/>
          </p:cNvPicPr>
          <p:nvPr/>
        </p:nvPicPr>
        <p:blipFill rotWithShape="1">
          <a:blip r:embed="rId2">
            <a:extLst>
              <a:ext uri="{28A0092B-C50C-407E-A947-70E740481C1C}">
                <a14:useLocalDpi xmlns:a14="http://schemas.microsoft.com/office/drawing/2010/main" val="0"/>
              </a:ext>
            </a:extLst>
          </a:blip>
          <a:srcRect t="14773" r="909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2481" y="3900290"/>
            <a:ext cx="6732173" cy="2319536"/>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w="19050">
            <a:solidFill>
              <a:schemeClr val="bg1"/>
            </a:solidFill>
          </a:ln>
          <a:effectLst>
            <a:outerShdw blurRad="76200" sx="101000" sy="101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22519" y="4170556"/>
            <a:ext cx="6108451" cy="1296603"/>
          </a:xfrm>
        </p:spPr>
        <p:txBody>
          <a:bodyPr>
            <a:normAutofit/>
          </a:bodyPr>
          <a:lstStyle/>
          <a:p>
            <a:pPr algn="l"/>
            <a:r>
              <a:rPr lang="en-US" sz="3800" dirty="0">
                <a:solidFill>
                  <a:srgbClr val="FFFFFF"/>
                </a:solidFill>
              </a:rPr>
              <a:t>All things Testify</a:t>
            </a:r>
          </a:p>
        </p:txBody>
      </p:sp>
      <p:sp>
        <p:nvSpPr>
          <p:cNvPr id="3" name="Subtitle 2"/>
          <p:cNvSpPr>
            <a:spLocks noGrp="1"/>
          </p:cNvSpPr>
          <p:nvPr>
            <p:ph type="subTitle" idx="1"/>
          </p:nvPr>
        </p:nvSpPr>
        <p:spPr>
          <a:xfrm>
            <a:off x="1106163" y="5467160"/>
            <a:ext cx="6124807" cy="456516"/>
          </a:xfrm>
        </p:spPr>
        <p:txBody>
          <a:bodyPr>
            <a:normAutofit/>
          </a:bodyPr>
          <a:lstStyle/>
          <a:p>
            <a:pPr algn="l"/>
            <a:r>
              <a:rPr lang="en-US" sz="1600" dirty="0">
                <a:solidFill>
                  <a:srgbClr val="FFFFFF"/>
                </a:solidFill>
              </a:rPr>
              <a:t>A study on the symbolism in numbers</a:t>
            </a:r>
          </a:p>
        </p:txBody>
      </p:sp>
    </p:spTree>
    <p:extLst>
      <p:ext uri="{BB962C8B-B14F-4D97-AF65-F5344CB8AC3E}">
        <p14:creationId xmlns:p14="http://schemas.microsoft.com/office/powerpoint/2010/main" val="288343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Exodus symbols"/>
          <p:cNvPicPr>
            <a:picLocks noChangeAspect="1" noChangeArrowheads="1"/>
          </p:cNvPicPr>
          <p:nvPr/>
        </p:nvPicPr>
        <p:blipFill rotWithShape="1">
          <a:blip r:embed="rId2">
            <a:extLst>
              <a:ext uri="{28A0092B-C50C-407E-A947-70E740481C1C}">
                <a14:useLocalDpi xmlns:a14="http://schemas.microsoft.com/office/drawing/2010/main" val="0"/>
              </a:ext>
            </a:extLst>
          </a:blip>
          <a:srcRect t="28010"/>
          <a:stretch/>
        </p:blipFill>
        <p:spPr bwMode="auto">
          <a:xfrm>
            <a:off x="2413000" y="2222500"/>
            <a:ext cx="7772400" cy="4451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Exodus symbols"/>
          <p:cNvPicPr>
            <a:picLocks noChangeAspect="1" noChangeArrowheads="1"/>
          </p:cNvPicPr>
          <p:nvPr/>
        </p:nvPicPr>
        <p:blipFill rotWithShape="1">
          <a:blip r:embed="rId2">
            <a:extLst>
              <a:ext uri="{28A0092B-C50C-407E-A947-70E740481C1C}">
                <a14:useLocalDpi xmlns:a14="http://schemas.microsoft.com/office/drawing/2010/main" val="0"/>
              </a:ext>
            </a:extLst>
          </a:blip>
          <a:srcRect t="15070"/>
          <a:stretch/>
        </p:blipFill>
        <p:spPr bwMode="auto">
          <a:xfrm>
            <a:off x="2413000" y="1422400"/>
            <a:ext cx="7772400" cy="525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39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gram, Exodus 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490537"/>
            <a:ext cx="7772400" cy="61833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59050" y="560389"/>
            <a:ext cx="7518400" cy="7016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75075" y="560389"/>
            <a:ext cx="6235700" cy="673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19675" y="569913"/>
            <a:ext cx="4991100" cy="673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661150" y="579437"/>
            <a:ext cx="3416300" cy="673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69300" y="579437"/>
            <a:ext cx="1689100" cy="6731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754668" y="234341"/>
            <a:ext cx="876709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a:solidFill>
                  <a:srgbClr val="FF0000"/>
                </a:solidFill>
                <a:effectLst>
                  <a:glow rad="101600">
                    <a:schemeClr val="accent4">
                      <a:satMod val="175000"/>
                      <a:alpha val="40000"/>
                    </a:schemeClr>
                  </a:glow>
                </a:effectLst>
              </a:rPr>
              <a:t>WHY DOES THE LORD USE SYMBOLS?</a:t>
            </a:r>
          </a:p>
        </p:txBody>
      </p:sp>
      <p:pic>
        <p:nvPicPr>
          <p:cNvPr id="13" name="Picture 12"/>
          <p:cNvPicPr>
            <a:picLocks noChangeAspect="1"/>
          </p:cNvPicPr>
          <p:nvPr/>
        </p:nvPicPr>
        <p:blipFill>
          <a:blip r:embed="rId2"/>
          <a:stretch>
            <a:fillRect/>
          </a:stretch>
        </p:blipFill>
        <p:spPr>
          <a:xfrm>
            <a:off x="1754668" y="1862341"/>
            <a:ext cx="2818824" cy="3370060"/>
          </a:xfrm>
          <a:prstGeom prst="rect">
            <a:avLst/>
          </a:prstGeom>
        </p:spPr>
      </p:pic>
      <p:pic>
        <p:nvPicPr>
          <p:cNvPr id="14" name="Picture 13"/>
          <p:cNvPicPr>
            <a:picLocks noChangeAspect="1"/>
          </p:cNvPicPr>
          <p:nvPr/>
        </p:nvPicPr>
        <p:blipFill rotWithShape="1">
          <a:blip r:embed="rId3"/>
          <a:srcRect l="19385"/>
          <a:stretch/>
        </p:blipFill>
        <p:spPr>
          <a:xfrm>
            <a:off x="4902723" y="2071015"/>
            <a:ext cx="2918043" cy="2765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4"/>
          <a:stretch>
            <a:fillRect/>
          </a:stretch>
        </p:blipFill>
        <p:spPr>
          <a:xfrm>
            <a:off x="8116645" y="1925062"/>
            <a:ext cx="2304618" cy="1286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a:picLocks noChangeAspect="1"/>
          </p:cNvPicPr>
          <p:nvPr/>
        </p:nvPicPr>
        <p:blipFill>
          <a:blip r:embed="rId5"/>
          <a:stretch>
            <a:fillRect/>
          </a:stretch>
        </p:blipFill>
        <p:spPr>
          <a:xfrm>
            <a:off x="8116646" y="3376515"/>
            <a:ext cx="2386437" cy="1556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853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descr="Christ with Lamp.jpg">
            <a:extLst>
              <a:ext uri="{FF2B5EF4-FFF2-40B4-BE49-F238E27FC236}">
                <a16:creationId xmlns:a16="http://schemas.microsoft.com/office/drawing/2014/main" id="{1126B91D-11D2-43D2-A2DB-6AE14DF2E9BA}"/>
              </a:ext>
            </a:extLst>
          </p:cNvPr>
          <p:cNvPicPr>
            <a:picLocks noChangeAspect="1"/>
          </p:cNvPicPr>
          <p:nvPr/>
        </p:nvPicPr>
        <p:blipFill rotWithShape="1">
          <a:blip r:embed="rId3">
            <a:alphaModFix amt="33000"/>
            <a:extLst>
              <a:ext uri="{28A0092B-C50C-407E-A947-70E740481C1C}">
                <a14:useLocalDpi xmlns:a14="http://schemas.microsoft.com/office/drawing/2010/main" val="0"/>
              </a:ext>
            </a:extLst>
          </a:blip>
          <a:srcRect t="10968" b="19294"/>
          <a:stretch/>
        </p:blipFill>
        <p:spPr>
          <a:xfrm>
            <a:off x="7184831" y="0"/>
            <a:ext cx="5007169" cy="6983683"/>
          </a:xfrm>
          <a:prstGeom prst="rect">
            <a:avLst/>
          </a:prstGeom>
          <a:ln w="28575" cmpd="sng">
            <a:solidFill>
              <a:schemeClr val="bg1"/>
            </a:solidFill>
          </a:ln>
          <a:effectLst>
            <a:outerShdw blurRad="50800" dist="38100" dir="5400000" algn="t" rotWithShape="0">
              <a:prstClr val="black">
                <a:alpha val="40000"/>
              </a:prstClr>
            </a:outerShdw>
          </a:effectLst>
        </p:spPr>
      </p:pic>
      <p:sp>
        <p:nvSpPr>
          <p:cNvPr id="10243" name="Rectangle 3"/>
          <p:cNvSpPr>
            <a:spLocks noGrp="1" noChangeArrowheads="1"/>
          </p:cNvSpPr>
          <p:nvPr>
            <p:ph type="body" idx="1"/>
          </p:nvPr>
        </p:nvSpPr>
        <p:spPr>
          <a:xfrm>
            <a:off x="132081" y="1654350"/>
            <a:ext cx="7052750" cy="2320058"/>
          </a:xfrm>
        </p:spPr>
        <p:txBody>
          <a:bodyPr>
            <a:normAutofit lnSpcReduction="10000"/>
          </a:bodyPr>
          <a:lstStyle/>
          <a:p>
            <a:pPr marL="0" indent="0" eaLnBrk="1" hangingPunct="1">
              <a:buNone/>
              <a:defRPr/>
            </a:pPr>
            <a:r>
              <a:rPr lang="en-US" sz="3200" dirty="0">
                <a:solidFill>
                  <a:srgbClr val="FFFF00"/>
                </a:solidFill>
                <a:latin typeface="Palatino"/>
              </a:rPr>
              <a:t>"It is wholesome and proper to look for similitudes of Christ everywhere and to use them repeatedly in keeping him and his laws uppermost in our minds."  </a:t>
            </a:r>
            <a:r>
              <a:rPr lang="en-US" sz="1800" dirty="0">
                <a:solidFill>
                  <a:srgbClr val="FFFF00"/>
                </a:solidFill>
                <a:latin typeface="Palatino"/>
              </a:rPr>
              <a:t>(Bruce R. </a:t>
            </a:r>
            <a:r>
              <a:rPr lang="en-US" sz="1800" dirty="0" err="1">
                <a:solidFill>
                  <a:srgbClr val="FFFF00"/>
                </a:solidFill>
                <a:latin typeface="Palatino"/>
              </a:rPr>
              <a:t>McConkie</a:t>
            </a:r>
            <a:r>
              <a:rPr lang="en-US" sz="1800" dirty="0">
                <a:solidFill>
                  <a:srgbClr val="FFFF00"/>
                </a:solidFill>
                <a:latin typeface="Palatino"/>
              </a:rPr>
              <a:t>, </a:t>
            </a:r>
            <a:r>
              <a:rPr lang="en-US" sz="1800" u="sng" dirty="0">
                <a:solidFill>
                  <a:srgbClr val="FFFF00"/>
                </a:solidFill>
                <a:latin typeface="Palatino"/>
              </a:rPr>
              <a:t>Promised Messiah</a:t>
            </a:r>
            <a:r>
              <a:rPr lang="en-US" sz="1800" dirty="0">
                <a:solidFill>
                  <a:srgbClr val="FFFF00"/>
                </a:solidFill>
                <a:latin typeface="Palatino"/>
              </a:rPr>
              <a:t>, p. 453)</a:t>
            </a:r>
          </a:p>
        </p:txBody>
      </p:sp>
      <p:sp>
        <p:nvSpPr>
          <p:cNvPr id="3" name="Rectangle 2"/>
          <p:cNvSpPr txBox="1">
            <a:spLocks noChangeArrowheads="1"/>
          </p:cNvSpPr>
          <p:nvPr/>
        </p:nvSpPr>
        <p:spPr>
          <a:xfrm>
            <a:off x="132081" y="278245"/>
            <a:ext cx="7052750" cy="156902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defRPr/>
            </a:pPr>
            <a:r>
              <a:rPr lang="en-US" sz="2800" dirty="0">
                <a:solidFill>
                  <a:srgbClr val="FFFF00"/>
                </a:solidFill>
                <a:latin typeface="Palatino"/>
              </a:rPr>
              <a:t>“God teaches with symbols; it is his favorite method of teaching.”  </a:t>
            </a:r>
            <a:r>
              <a:rPr lang="en-US" sz="1600" dirty="0">
                <a:solidFill>
                  <a:srgbClr val="FFFF00"/>
                </a:solidFill>
                <a:latin typeface="Palatino"/>
              </a:rPr>
              <a:t>(Elder Orson F. Whitney, </a:t>
            </a:r>
            <a:r>
              <a:rPr lang="en-US" sz="1600" i="1" dirty="0">
                <a:solidFill>
                  <a:srgbClr val="FFFF00"/>
                </a:solidFill>
                <a:latin typeface="Palatino"/>
              </a:rPr>
              <a:t>Improvement Era, </a:t>
            </a:r>
            <a:r>
              <a:rPr lang="en-US" sz="1600" dirty="0">
                <a:solidFill>
                  <a:srgbClr val="FFFF00"/>
                </a:solidFill>
                <a:latin typeface="Palatino"/>
              </a:rPr>
              <a:t>July, 1927  p. 861.)</a:t>
            </a:r>
          </a:p>
        </p:txBody>
      </p:sp>
      <p:sp>
        <p:nvSpPr>
          <p:cNvPr id="2" name="Rectangle 1">
            <a:extLst>
              <a:ext uri="{FF2B5EF4-FFF2-40B4-BE49-F238E27FC236}">
                <a16:creationId xmlns:a16="http://schemas.microsoft.com/office/drawing/2014/main" id="{EF5EC69A-C8F3-4841-BA94-D26933B8948A}"/>
              </a:ext>
            </a:extLst>
          </p:cNvPr>
          <p:cNvSpPr/>
          <p:nvPr/>
        </p:nvSpPr>
        <p:spPr>
          <a:xfrm>
            <a:off x="132082" y="4222792"/>
            <a:ext cx="6860772" cy="2523768"/>
          </a:xfrm>
          <a:prstGeom prst="rect">
            <a:avLst/>
          </a:prstGeom>
        </p:spPr>
        <p:txBody>
          <a:bodyPr wrap="square">
            <a:spAutoFit/>
          </a:bodyPr>
          <a:lstStyle/>
          <a:p>
            <a:r>
              <a:rPr lang="en-US" sz="2800" dirty="0">
                <a:solidFill>
                  <a:srgbClr val="FFFF00"/>
                </a:solidFill>
                <a:latin typeface="Palatino" charset="0"/>
              </a:rPr>
              <a:t>“When we can grasp the ideas that Christ is the Master Teacher, the universe is His classroom, and the curriculum is the Atonement, we will never read the scriptures the same way again.” </a:t>
            </a:r>
            <a:r>
              <a:rPr lang="en-US" dirty="0">
                <a:solidFill>
                  <a:srgbClr val="FFFF00"/>
                </a:solidFill>
                <a:latin typeface="Palatino" charset="0"/>
              </a:rPr>
              <a:t>(Todd Parker, BYU Devotional “All Things Testify”)</a:t>
            </a:r>
            <a:endParaRPr lang="en-US" sz="2800" dirty="0">
              <a:solidFill>
                <a:srgbClr val="FFFF00"/>
              </a:solidFill>
            </a:endParaRPr>
          </a:p>
        </p:txBody>
      </p:sp>
    </p:spTree>
    <p:extLst>
      <p:ext uri="{BB962C8B-B14F-4D97-AF65-F5344CB8AC3E}">
        <p14:creationId xmlns:p14="http://schemas.microsoft.com/office/powerpoint/2010/main" val="242930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1AB04B-310A-4303-8035-5C6594341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9215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101F73-82F8-4AAA-883B-25D560762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31279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F993A-294D-4413-B4BD-436A1B344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19758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0005F-4C41-4BEB-8C1F-EAEC52DAB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084993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C9188E-C8DC-4722-AAF7-1D8B3955D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0459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Image result for numbers"/>
          <p:cNvPicPr>
            <a:picLocks noChangeAspect="1" noChangeArrowheads="1"/>
          </p:cNvPicPr>
          <p:nvPr/>
        </p:nvPicPr>
        <p:blipFill rotWithShape="1">
          <a:blip r:embed="rId2">
            <a:extLst>
              <a:ext uri="{28A0092B-C50C-407E-A947-70E740481C1C}">
                <a14:useLocalDpi xmlns:a14="http://schemas.microsoft.com/office/drawing/2010/main" val="0"/>
              </a:ext>
            </a:extLst>
          </a:blip>
          <a:srcRect t="14773" r="909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2481" y="3900290"/>
            <a:ext cx="6732173" cy="2319536"/>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w="19050">
            <a:solidFill>
              <a:schemeClr val="bg1"/>
            </a:solidFill>
          </a:ln>
          <a:effectLst>
            <a:outerShdw blurRad="76200" sx="101000" sy="101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22519" y="4170556"/>
            <a:ext cx="6108451" cy="1296603"/>
          </a:xfrm>
        </p:spPr>
        <p:txBody>
          <a:bodyPr>
            <a:normAutofit/>
          </a:bodyPr>
          <a:lstStyle/>
          <a:p>
            <a:pPr algn="l"/>
            <a:r>
              <a:rPr lang="en-US" sz="3800" dirty="0">
                <a:solidFill>
                  <a:srgbClr val="FFFFFF"/>
                </a:solidFill>
              </a:rPr>
              <a:t>HANDOUT!!!!</a:t>
            </a:r>
          </a:p>
        </p:txBody>
      </p:sp>
      <p:sp>
        <p:nvSpPr>
          <p:cNvPr id="3" name="Subtitle 2"/>
          <p:cNvSpPr>
            <a:spLocks noGrp="1"/>
          </p:cNvSpPr>
          <p:nvPr>
            <p:ph type="subTitle" idx="1"/>
          </p:nvPr>
        </p:nvSpPr>
        <p:spPr>
          <a:xfrm>
            <a:off x="1106163" y="5467160"/>
            <a:ext cx="6124807" cy="456516"/>
          </a:xfrm>
        </p:spPr>
        <p:txBody>
          <a:bodyPr>
            <a:normAutofit/>
          </a:bodyPr>
          <a:lstStyle/>
          <a:p>
            <a:pPr algn="l"/>
            <a:r>
              <a:rPr lang="en-US" sz="1600" dirty="0">
                <a:solidFill>
                  <a:srgbClr val="FFFFFF"/>
                </a:solidFill>
              </a:rPr>
              <a:t>A study on the symbolism in numbers</a:t>
            </a:r>
          </a:p>
        </p:txBody>
      </p:sp>
    </p:spTree>
    <p:extLst>
      <p:ext uri="{BB962C8B-B14F-4D97-AF65-F5344CB8AC3E}">
        <p14:creationId xmlns:p14="http://schemas.microsoft.com/office/powerpoint/2010/main" val="1878612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2C33D7-3CF7-480A-A9D2-ED755C679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552701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A2FC4-7FB4-43FE-9BAF-44A6438A2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501615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pPr eaLnBrk="1" hangingPunct="1">
              <a:defRPr/>
            </a:pPr>
            <a:r>
              <a:rPr lang="en-US" sz="3200" b="1">
                <a:solidFill>
                  <a:schemeClr val="accent1">
                    <a:lumMod val="50000"/>
                  </a:schemeClr>
                </a:solidFill>
                <a:latin typeface="Cooper Black" pitchFamily="18" charset="0"/>
              </a:rPr>
              <a:t>Abraham’s Covenant</a:t>
            </a:r>
          </a:p>
        </p:txBody>
      </p:sp>
      <p:pic>
        <p:nvPicPr>
          <p:cNvPr id="63491" name="Picture 3" descr="MCj0304675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1371601"/>
            <a:ext cx="4524375"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319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additive="base">
                                        <p:cTn id="7" dur="500" fill="hold"/>
                                        <p:tgtEl>
                                          <p:spTgt spid="63491"/>
                                        </p:tgtEl>
                                        <p:attrNameLst>
                                          <p:attrName>ppt_x</p:attrName>
                                        </p:attrNameLst>
                                      </p:cBhvr>
                                      <p:tavLst>
                                        <p:tav tm="0">
                                          <p:val>
                                            <p:strVal val="#ppt_x"/>
                                          </p:val>
                                        </p:tav>
                                        <p:tav tm="100000">
                                          <p:val>
                                            <p:strVal val="#ppt_x"/>
                                          </p:val>
                                        </p:tav>
                                      </p:tavLst>
                                    </p:anim>
                                    <p:anim calcmode="lin" valueType="num">
                                      <p:cBhvr additive="base">
                                        <p:cTn id="8"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8910" name="Rectangle 14"/>
          <p:cNvSpPr>
            <a:spLocks noGrp="1" noChangeArrowheads="1"/>
          </p:cNvSpPr>
          <p:nvPr>
            <p:ph type="title"/>
          </p:nvPr>
        </p:nvSpPr>
        <p:spPr>
          <a:xfrm>
            <a:off x="2057400" y="838200"/>
            <a:ext cx="8229600" cy="1143000"/>
          </a:xfrm>
        </p:spPr>
        <p:txBody>
          <a:bodyPr>
            <a:normAutofit/>
          </a:bodyPr>
          <a:lstStyle/>
          <a:p>
            <a:pPr>
              <a:defRPr/>
            </a:pPr>
            <a:r>
              <a:rPr lang="en-US" sz="6600" dirty="0">
                <a:solidFill>
                  <a:srgbClr val="FFFF00"/>
                </a:solidFill>
              </a:rPr>
              <a:t>SEASONS</a:t>
            </a:r>
          </a:p>
        </p:txBody>
      </p:sp>
      <p:sp>
        <p:nvSpPr>
          <p:cNvPr id="208898" name="Rectangle 2"/>
          <p:cNvSpPr>
            <a:spLocks noGrp="1" noChangeArrowheads="1"/>
          </p:cNvSpPr>
          <p:nvPr>
            <p:ph type="body" sz="half" idx="1"/>
          </p:nvPr>
        </p:nvSpPr>
        <p:spPr/>
        <p:txBody>
          <a:bodyPr/>
          <a:lstStyle/>
          <a:p>
            <a:pPr eaLnBrk="1" hangingPunct="1">
              <a:buFont typeface="Wingdings" panose="05000000000000000000" pitchFamily="2" charset="2"/>
              <a:buNone/>
              <a:defRPr/>
            </a:pPr>
            <a:r>
              <a:rPr lang="en-US">
                <a:solidFill>
                  <a:srgbClr val="FFFF00"/>
                </a:solidFill>
              </a:rPr>
              <a:t>	</a:t>
            </a:r>
            <a:endParaRPr lang="en-US" sz="4800">
              <a:solidFill>
                <a:srgbClr val="FFFF00"/>
              </a:solidFill>
            </a:endParaRPr>
          </a:p>
        </p:txBody>
      </p:sp>
      <p:sp>
        <p:nvSpPr>
          <p:cNvPr id="129028" name="Text Box 3"/>
          <p:cNvSpPr txBox="1">
            <a:spLocks noChangeArrowheads="1"/>
          </p:cNvSpPr>
          <p:nvPr/>
        </p:nvSpPr>
        <p:spPr bwMode="auto">
          <a:xfrm>
            <a:off x="1981200" y="21336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Perpetua" panose="02020502060401020303" pitchFamily="18" charset="0"/>
              </a:defRPr>
            </a:lvl1pPr>
            <a:lvl2pPr marL="742950" indent="-285750">
              <a:spcBef>
                <a:spcPct val="20000"/>
              </a:spcBef>
              <a:buChar char="–"/>
              <a:defRPr sz="2800">
                <a:solidFill>
                  <a:schemeClr val="tx1"/>
                </a:solidFill>
                <a:latin typeface="Perpetua" panose="02020502060401020303"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Perpetua" panose="02020502060401020303" pitchFamily="18" charset="0"/>
              </a:defRPr>
            </a:lvl3pPr>
            <a:lvl4pPr marL="1600200" indent="-228600">
              <a:spcBef>
                <a:spcPct val="20000"/>
              </a:spcBef>
              <a:buChar char="–"/>
              <a:defRPr sz="2000">
                <a:solidFill>
                  <a:schemeClr val="tx1"/>
                </a:solidFill>
                <a:latin typeface="Perpetua" panose="02020502060401020303"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Perpetua" panose="02020502060401020303"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Perpetua" panose="02020502060401020303"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Perpetua" panose="02020502060401020303"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Perpetua" panose="02020502060401020303"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Perpetua" panose="02020502060401020303" pitchFamily="18" charset="0"/>
              </a:defRPr>
            </a:lvl9pPr>
          </a:lstStyle>
          <a:p>
            <a:pPr>
              <a:spcBef>
                <a:spcPct val="0"/>
              </a:spcBef>
              <a:buClrTx/>
              <a:buSzTx/>
              <a:buFontTx/>
              <a:buNone/>
            </a:pPr>
            <a:endParaRPr lang="en-US" altLang="en-US" sz="1800"/>
          </a:p>
        </p:txBody>
      </p:sp>
      <p:graphicFrame>
        <p:nvGraphicFramePr>
          <p:cNvPr id="208921" name="Group 25"/>
          <p:cNvGraphicFramePr>
            <a:graphicFrameLocks noGrp="1"/>
          </p:cNvGraphicFramePr>
          <p:nvPr>
            <p:ph sz="half" idx="2"/>
            <p:extLst/>
          </p:nvPr>
        </p:nvGraphicFramePr>
        <p:xfrm>
          <a:off x="2286000" y="3352800"/>
          <a:ext cx="7696200" cy="2919948"/>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2919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t>Fall</a:t>
                      </a:r>
                      <a:b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br>
                      <a: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t>Winter</a:t>
                      </a:r>
                      <a:b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br>
                      <a: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t>Spring</a:t>
                      </a:r>
                      <a:b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br>
                      <a: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t>Summer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68129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8910" name="Rectangle 14"/>
          <p:cNvSpPr>
            <a:spLocks noGrp="1" noChangeArrowheads="1"/>
          </p:cNvSpPr>
          <p:nvPr>
            <p:ph type="title"/>
          </p:nvPr>
        </p:nvSpPr>
        <p:spPr>
          <a:xfrm>
            <a:off x="2057400" y="838200"/>
            <a:ext cx="8229600" cy="1143000"/>
          </a:xfrm>
        </p:spPr>
        <p:txBody>
          <a:bodyPr>
            <a:normAutofit/>
          </a:bodyPr>
          <a:lstStyle/>
          <a:p>
            <a:pPr eaLnBrk="1" hangingPunct="1">
              <a:defRPr/>
            </a:pPr>
            <a:r>
              <a:rPr lang="en-US" sz="6600" dirty="0">
                <a:solidFill>
                  <a:srgbClr val="FFFF00"/>
                </a:solidFill>
              </a:rPr>
              <a:t>SEASONS</a:t>
            </a:r>
          </a:p>
        </p:txBody>
      </p:sp>
      <p:sp>
        <p:nvSpPr>
          <p:cNvPr id="208898" name="Rectangle 2"/>
          <p:cNvSpPr>
            <a:spLocks noGrp="1" noChangeArrowheads="1"/>
          </p:cNvSpPr>
          <p:nvPr>
            <p:ph type="body" sz="half" idx="1"/>
          </p:nvPr>
        </p:nvSpPr>
        <p:spPr/>
        <p:txBody>
          <a:bodyPr/>
          <a:lstStyle/>
          <a:p>
            <a:pPr eaLnBrk="1" hangingPunct="1">
              <a:buFont typeface="Wingdings" panose="05000000000000000000" pitchFamily="2" charset="2"/>
              <a:buNone/>
              <a:defRPr/>
            </a:pPr>
            <a:r>
              <a:rPr lang="en-US">
                <a:solidFill>
                  <a:srgbClr val="FFFF00"/>
                </a:solidFill>
              </a:rPr>
              <a:t>	</a:t>
            </a:r>
            <a:endParaRPr lang="en-US" sz="4800">
              <a:solidFill>
                <a:srgbClr val="FFFF00"/>
              </a:solidFill>
            </a:endParaRPr>
          </a:p>
        </p:txBody>
      </p:sp>
      <p:sp>
        <p:nvSpPr>
          <p:cNvPr id="129028" name="Text Box 3"/>
          <p:cNvSpPr txBox="1">
            <a:spLocks noChangeArrowheads="1"/>
          </p:cNvSpPr>
          <p:nvPr/>
        </p:nvSpPr>
        <p:spPr bwMode="auto">
          <a:xfrm>
            <a:off x="1981200" y="2133601"/>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Perpetua" panose="02020502060401020303" pitchFamily="18" charset="0"/>
              </a:defRPr>
            </a:lvl1pPr>
            <a:lvl2pPr marL="742950" indent="-285750">
              <a:spcBef>
                <a:spcPct val="20000"/>
              </a:spcBef>
              <a:buChar char="–"/>
              <a:defRPr sz="2800">
                <a:solidFill>
                  <a:schemeClr val="tx1"/>
                </a:solidFill>
                <a:latin typeface="Perpetua" panose="02020502060401020303"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Perpetua" panose="02020502060401020303" pitchFamily="18" charset="0"/>
              </a:defRPr>
            </a:lvl3pPr>
            <a:lvl4pPr marL="1600200" indent="-228600">
              <a:spcBef>
                <a:spcPct val="20000"/>
              </a:spcBef>
              <a:buChar char="–"/>
              <a:defRPr sz="2000">
                <a:solidFill>
                  <a:schemeClr val="tx1"/>
                </a:solidFill>
                <a:latin typeface="Perpetua" panose="02020502060401020303"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Perpetua" panose="02020502060401020303"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Perpetua" panose="02020502060401020303"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Perpetua" panose="02020502060401020303"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Perpetua" panose="02020502060401020303"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Perpetua" panose="02020502060401020303" pitchFamily="18" charset="0"/>
              </a:defRPr>
            </a:lvl9pPr>
          </a:lstStyle>
          <a:p>
            <a:pPr>
              <a:spcBef>
                <a:spcPct val="0"/>
              </a:spcBef>
              <a:buClrTx/>
              <a:buSzTx/>
              <a:buFontTx/>
              <a:buNone/>
            </a:pPr>
            <a:endParaRPr lang="en-US" altLang="en-US" sz="1800"/>
          </a:p>
        </p:txBody>
      </p:sp>
      <p:graphicFrame>
        <p:nvGraphicFramePr>
          <p:cNvPr id="208921" name="Group 25"/>
          <p:cNvGraphicFramePr>
            <a:graphicFrameLocks noGrp="1"/>
          </p:cNvGraphicFramePr>
          <p:nvPr>
            <p:ph sz="half" idx="2"/>
            <p:extLst/>
          </p:nvPr>
        </p:nvGraphicFramePr>
        <p:xfrm>
          <a:off x="2286000" y="3352800"/>
          <a:ext cx="7696200" cy="2919948"/>
        </p:xfrm>
        <a:graphic>
          <a:graphicData uri="http://schemas.openxmlformats.org/drawingml/2006/table">
            <a:tbl>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1750176403"/>
                    </a:ext>
                  </a:extLst>
                </a:gridCol>
                <a:gridCol w="3848100">
                  <a:extLst>
                    <a:ext uri="{9D8B030D-6E8A-4147-A177-3AD203B41FA5}">
                      <a16:colId xmlns:a16="http://schemas.microsoft.com/office/drawing/2014/main" val="20001"/>
                    </a:ext>
                  </a:extLst>
                </a:gridCol>
              </a:tblGrid>
              <a:tr h="2919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t>Fall</a:t>
                      </a:r>
                      <a:b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br>
                      <a: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t>Winter</a:t>
                      </a:r>
                      <a:b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br>
                      <a: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t>Spring</a:t>
                      </a:r>
                      <a:b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br>
                      <a: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t>Summer</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b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br>
                      <a:b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br>
                      <a:endPar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0" i="0" u="none" strike="noStrike" cap="none" normalizeH="0" baseline="0" dirty="0">
                          <a:ln>
                            <a:noFill/>
                          </a:ln>
                          <a:solidFill>
                            <a:srgbClr val="FFFF00"/>
                          </a:solidFill>
                          <a:effectLst/>
                          <a:latin typeface="Perpetua" pitchFamily="18" charset="0"/>
                        </a:rPr>
                        <a:t>For as in Adam </a:t>
                      </a:r>
                      <a:br>
                        <a:rPr kumimoji="0" lang="en-US" sz="3200" b="0" i="0" u="none" strike="noStrike" cap="none" normalizeH="0" baseline="0" dirty="0">
                          <a:ln>
                            <a:noFill/>
                          </a:ln>
                          <a:solidFill>
                            <a:srgbClr val="FFFF00"/>
                          </a:solidFill>
                          <a:effectLst/>
                          <a:latin typeface="Perpetua" pitchFamily="18" charset="0"/>
                        </a:rPr>
                      </a:br>
                      <a:r>
                        <a:rPr kumimoji="0" lang="en-US" sz="3200" b="0" i="0" u="none" strike="noStrike" cap="none" normalizeH="0" baseline="0" dirty="0">
                          <a:ln>
                            <a:noFill/>
                          </a:ln>
                          <a:solidFill>
                            <a:srgbClr val="FFFF00"/>
                          </a:solidFill>
                          <a:effectLst/>
                          <a:latin typeface="Perpetua" pitchFamily="18" charset="0"/>
                        </a:rPr>
                        <a:t>all die, </a:t>
                      </a:r>
                      <a:br>
                        <a:rPr kumimoji="0" lang="en-US" sz="3200" b="0" i="0" u="none" strike="noStrike" cap="none" normalizeH="0" baseline="0" dirty="0">
                          <a:ln>
                            <a:noFill/>
                          </a:ln>
                          <a:solidFill>
                            <a:srgbClr val="FFFF00"/>
                          </a:solidFill>
                          <a:effectLst/>
                          <a:latin typeface="Perpetua" pitchFamily="18" charset="0"/>
                        </a:rPr>
                      </a:br>
                      <a:r>
                        <a:rPr kumimoji="0" lang="en-US" sz="3200" b="0" i="0" u="none" strike="noStrike" cap="none" normalizeH="0" baseline="0" dirty="0">
                          <a:ln>
                            <a:noFill/>
                          </a:ln>
                          <a:solidFill>
                            <a:srgbClr val="FFFF00"/>
                          </a:solidFill>
                          <a:effectLst/>
                          <a:latin typeface="Perpetua" pitchFamily="18" charset="0"/>
                        </a:rPr>
                        <a:t>even so in Christ </a:t>
                      </a:r>
                      <a:br>
                        <a:rPr kumimoji="0" lang="en-US" sz="3200" b="0" i="0" u="none" strike="noStrike" cap="none" normalizeH="0" baseline="0" dirty="0">
                          <a:ln>
                            <a:noFill/>
                          </a:ln>
                          <a:solidFill>
                            <a:srgbClr val="FFFF00"/>
                          </a:solidFill>
                          <a:effectLst/>
                          <a:latin typeface="Perpetua" pitchFamily="18" charset="0"/>
                        </a:rPr>
                      </a:br>
                      <a:r>
                        <a:rPr kumimoji="0" lang="en-US" sz="3200" b="0" i="0" u="none" strike="noStrike" cap="none" normalizeH="0" baseline="0" dirty="0">
                          <a:ln>
                            <a:noFill/>
                          </a:ln>
                          <a:solidFill>
                            <a:srgbClr val="FFFF00"/>
                          </a:solidFill>
                          <a:effectLst/>
                          <a:latin typeface="Perpetua" pitchFamily="18" charset="0"/>
                        </a:rPr>
                        <a:t>shall all be made alive.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3200" b="0" i="0" u="none" strike="noStrike" cap="none" normalizeH="0" baseline="0" dirty="0">
                          <a:ln>
                            <a:noFill/>
                          </a:ln>
                          <a:solidFill>
                            <a:srgbClr val="FFFF00"/>
                          </a:solidFill>
                          <a:effectLst>
                            <a:outerShdw blurRad="38100" dist="38100" dir="2700000" algn="tl">
                              <a:srgbClr val="000000"/>
                            </a:outerShdw>
                          </a:effectLst>
                          <a:latin typeface="Perpetua" pitchFamily="18" charset="0"/>
                        </a:rPr>
                        <a:t>I Cor. 15:22</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60952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ymbolic numbers"/>
          <p:cNvPicPr>
            <a:picLocks noChangeAspect="1" noChangeArrowheads="1"/>
          </p:cNvPicPr>
          <p:nvPr/>
        </p:nvPicPr>
        <p:blipFill rotWithShape="1">
          <a:blip r:embed="rId2">
            <a:extLst>
              <a:ext uri="{28A0092B-C50C-407E-A947-70E740481C1C}">
                <a14:useLocalDpi xmlns:a14="http://schemas.microsoft.com/office/drawing/2010/main" val="0"/>
              </a:ext>
            </a:extLst>
          </a:blip>
          <a:srcRect t="1245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1489"/>
            <a:ext cx="12188824" cy="2077327"/>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4126832"/>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448927"/>
            <a:ext cx="12188824" cy="0"/>
          </a:xfrm>
          <a:prstGeom prst="line">
            <a:avLst/>
          </a:prstGeom>
          <a:ln w="50800">
            <a:solidFill>
              <a:schemeClr val="bg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30688" y="4337523"/>
            <a:ext cx="10918056" cy="833917"/>
          </a:xfrm>
        </p:spPr>
        <p:txBody>
          <a:bodyPr>
            <a:normAutofit fontScale="90000"/>
          </a:bodyPr>
          <a:lstStyle/>
          <a:p>
            <a:r>
              <a:rPr lang="en-US" dirty="0"/>
              <a:t>Hebrew Numbers and Letters</a:t>
            </a:r>
          </a:p>
        </p:txBody>
      </p:sp>
      <p:sp>
        <p:nvSpPr>
          <p:cNvPr id="3" name="Subtitle 2"/>
          <p:cNvSpPr>
            <a:spLocks noGrp="1"/>
          </p:cNvSpPr>
          <p:nvPr>
            <p:ph type="subTitle" idx="1"/>
          </p:nvPr>
        </p:nvSpPr>
        <p:spPr>
          <a:xfrm>
            <a:off x="630688" y="5214025"/>
            <a:ext cx="10918056" cy="1234902"/>
          </a:xfrm>
        </p:spPr>
        <p:txBody>
          <a:bodyPr>
            <a:normAutofit fontScale="92500"/>
          </a:bodyPr>
          <a:lstStyle/>
          <a:p>
            <a:pPr>
              <a:lnSpc>
                <a:spcPct val="70000"/>
              </a:lnSpc>
            </a:pPr>
            <a:r>
              <a:rPr lang="en-US" sz="3200" dirty="0">
                <a:solidFill>
                  <a:schemeClr val="tx1">
                    <a:lumMod val="65000"/>
                    <a:lumOff val="35000"/>
                  </a:schemeClr>
                </a:solidFill>
              </a:rPr>
              <a:t>Each Hebrew number is a symbol, full of many inner meanings; numbers and letters are the language for the Jewish people, and they are knit to their religious practices as well as their everyday habits. </a:t>
            </a:r>
          </a:p>
        </p:txBody>
      </p:sp>
    </p:spTree>
    <p:extLst>
      <p:ext uri="{BB962C8B-B14F-4D97-AF65-F5344CB8AC3E}">
        <p14:creationId xmlns:p14="http://schemas.microsoft.com/office/powerpoint/2010/main" val="3941720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1 (aleph)</a:t>
            </a:r>
          </a:p>
        </p:txBody>
      </p:sp>
      <p:sp>
        <p:nvSpPr>
          <p:cNvPr id="3" name="Content Placeholder 2"/>
          <p:cNvSpPr>
            <a:spLocks noGrp="1"/>
          </p:cNvSpPr>
          <p:nvPr>
            <p:ph idx="1"/>
          </p:nvPr>
        </p:nvSpPr>
        <p:spPr/>
        <p:txBody>
          <a:bodyPr>
            <a:normAutofit/>
          </a:bodyPr>
          <a:lstStyle/>
          <a:p>
            <a:r>
              <a:rPr lang="en-US" sz="3200" b="1" dirty="0"/>
              <a:t>God, Unity, Holiness</a:t>
            </a:r>
          </a:p>
          <a:p>
            <a:r>
              <a:rPr lang="en-US" sz="2000" dirty="0" err="1"/>
              <a:t>Pictograh</a:t>
            </a:r>
            <a:r>
              <a:rPr lang="en-US" sz="2000" dirty="0"/>
              <a:t>: Ox (God)</a:t>
            </a:r>
          </a:p>
          <a:p>
            <a:r>
              <a:rPr lang="en-US" sz="2000" dirty="0"/>
              <a:t>“The LORD is </a:t>
            </a:r>
            <a:r>
              <a:rPr lang="en-US" sz="2000" b="1" dirty="0"/>
              <a:t>one</a:t>
            </a:r>
            <a:r>
              <a:rPr lang="en-US" sz="2000" dirty="0"/>
              <a:t> and His name </a:t>
            </a:r>
            <a:r>
              <a:rPr lang="en-US" sz="2000" b="1" dirty="0"/>
              <a:t>one</a:t>
            </a:r>
            <a:r>
              <a:rPr lang="en-US" sz="2000" dirty="0"/>
              <a:t>. (Zech. 14:7-9)</a:t>
            </a:r>
          </a:p>
          <a:p>
            <a:r>
              <a:rPr lang="en-US" sz="2000" dirty="0"/>
              <a:t>“Hear, O Israel: The Lord our God, the Lord is </a:t>
            </a:r>
            <a:r>
              <a:rPr lang="en-US" sz="2000" b="1" dirty="0"/>
              <a:t>one</a:t>
            </a:r>
            <a:r>
              <a:rPr lang="en-US" sz="2000" dirty="0"/>
              <a:t>” (Deuteronomy 6:4)</a:t>
            </a:r>
          </a:p>
          <a:p>
            <a:r>
              <a:rPr lang="en-US" sz="2000" dirty="0"/>
              <a:t>John 10:30  “I and my Father are </a:t>
            </a:r>
            <a:r>
              <a:rPr lang="en-US" sz="2000" b="1" dirty="0"/>
              <a:t>one</a:t>
            </a:r>
            <a:r>
              <a:rPr lang="en-US" sz="2000" dirty="0"/>
              <a:t>.”</a:t>
            </a:r>
          </a:p>
          <a:p>
            <a:r>
              <a:rPr lang="en-US" sz="2000" dirty="0"/>
              <a:t>1</a:t>
            </a:r>
            <a:r>
              <a:rPr lang="en-US" sz="2000" baseline="30000" dirty="0"/>
              <a:t>st</a:t>
            </a:r>
            <a:r>
              <a:rPr lang="en-US" sz="2000" dirty="0"/>
              <a:t> Commandment: “Thou shalt have no other gods before Me.” </a:t>
            </a:r>
          </a:p>
          <a:p>
            <a:r>
              <a:rPr lang="en-US" sz="2000" dirty="0"/>
              <a:t>Holy Matrimony – One flesh</a:t>
            </a:r>
          </a:p>
        </p:txBody>
      </p:sp>
      <p:sp>
        <p:nvSpPr>
          <p:cNvPr id="4" name="Rectangle 3"/>
          <p:cNvSpPr/>
          <p:nvPr/>
        </p:nvSpPr>
        <p:spPr>
          <a:xfrm>
            <a:off x="0" y="0"/>
            <a:ext cx="933269"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1</a:t>
            </a:r>
          </a:p>
        </p:txBody>
      </p:sp>
      <p:pic>
        <p:nvPicPr>
          <p:cNvPr id="6146" name="Picture 2" descr="Image result for 1 aleph hebr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1324" y="572654"/>
            <a:ext cx="650475" cy="91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5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2 (</a:t>
            </a:r>
            <a:r>
              <a:rPr lang="en-US" sz="7200" dirty="0" err="1"/>
              <a:t>beth</a:t>
            </a:r>
            <a:r>
              <a:rPr lang="en-US" sz="7200" dirty="0"/>
              <a:t>)</a:t>
            </a:r>
            <a:endParaRPr lang="en-US" sz="7200" b="1" dirty="0"/>
          </a:p>
        </p:txBody>
      </p:sp>
      <p:sp>
        <p:nvSpPr>
          <p:cNvPr id="3" name="Content Placeholder 2"/>
          <p:cNvSpPr>
            <a:spLocks noGrp="1"/>
          </p:cNvSpPr>
          <p:nvPr>
            <p:ph idx="1"/>
          </p:nvPr>
        </p:nvSpPr>
        <p:spPr>
          <a:xfrm>
            <a:off x="838200" y="1690686"/>
            <a:ext cx="10515600" cy="5167314"/>
          </a:xfrm>
        </p:spPr>
        <p:txBody>
          <a:bodyPr>
            <a:noAutofit/>
          </a:bodyPr>
          <a:lstStyle/>
          <a:p>
            <a:r>
              <a:rPr lang="en-US" sz="3200" b="1" dirty="0"/>
              <a:t>Division</a:t>
            </a:r>
          </a:p>
          <a:p>
            <a:r>
              <a:rPr lang="en-US" sz="2000" dirty="0"/>
              <a:t>Pictographic meaning: House</a:t>
            </a:r>
          </a:p>
          <a:p>
            <a:r>
              <a:rPr lang="en-US" sz="2000" b="1" dirty="0"/>
              <a:t>Two</a:t>
            </a:r>
            <a:r>
              <a:rPr lang="en-US" sz="2000" dirty="0"/>
              <a:t> trees in the Garden; </a:t>
            </a:r>
            <a:r>
              <a:rPr lang="en-US" sz="2000" b="1" dirty="0"/>
              <a:t>Two</a:t>
            </a:r>
            <a:r>
              <a:rPr lang="en-US" sz="2000" dirty="0"/>
              <a:t> cherubim guard Ark of the Covenant</a:t>
            </a:r>
          </a:p>
          <a:p>
            <a:r>
              <a:rPr lang="en-US" sz="2000" dirty="0"/>
              <a:t>No man can serve </a:t>
            </a:r>
            <a:r>
              <a:rPr lang="en-US" sz="2000" b="1" dirty="0"/>
              <a:t>two</a:t>
            </a:r>
            <a:r>
              <a:rPr lang="en-US" sz="2000" dirty="0"/>
              <a:t> masters</a:t>
            </a:r>
          </a:p>
          <a:p>
            <a:r>
              <a:rPr lang="en-US" sz="2000" b="1" dirty="0"/>
              <a:t>Two</a:t>
            </a:r>
            <a:r>
              <a:rPr lang="en-US" sz="2000" dirty="0"/>
              <a:t> angels sent to Sodom</a:t>
            </a:r>
            <a:r>
              <a:rPr lang="en-US" sz="2000" b="1" dirty="0"/>
              <a:t> </a:t>
            </a:r>
            <a:r>
              <a:rPr lang="en-US" sz="2000" dirty="0"/>
              <a:t>(Genesis 19:1); </a:t>
            </a:r>
            <a:r>
              <a:rPr lang="en-US" sz="2000" b="1" dirty="0"/>
              <a:t>two</a:t>
            </a:r>
            <a:r>
              <a:rPr lang="en-US" sz="2000" dirty="0"/>
              <a:t> spies were sent to Jericho</a:t>
            </a:r>
            <a:r>
              <a:rPr lang="en-US" sz="2000" b="1" dirty="0"/>
              <a:t> (Joshua 2:1)</a:t>
            </a:r>
            <a:endParaRPr lang="en-US" sz="2000" dirty="0"/>
          </a:p>
          <a:p>
            <a:pPr fontAlgn="base"/>
            <a:r>
              <a:rPr lang="en-US" sz="2000" b="1" dirty="0"/>
              <a:t>Two</a:t>
            </a:r>
            <a:r>
              <a:rPr lang="en-US" sz="2000" dirty="0"/>
              <a:t> of every animal entered the ark</a:t>
            </a:r>
          </a:p>
          <a:p>
            <a:pPr fontAlgn="base"/>
            <a:r>
              <a:rPr lang="en-US" sz="2000" b="1" dirty="0"/>
              <a:t>Two</a:t>
            </a:r>
            <a:r>
              <a:rPr lang="en-US" sz="2000" dirty="0"/>
              <a:t> tablets contained the Ten Commandments</a:t>
            </a:r>
          </a:p>
        </p:txBody>
      </p:sp>
      <p:sp>
        <p:nvSpPr>
          <p:cNvPr id="4" name="Rectangle 3"/>
          <p:cNvSpPr/>
          <p:nvPr/>
        </p:nvSpPr>
        <p:spPr>
          <a:xfrm>
            <a:off x="0" y="0"/>
            <a:ext cx="933269"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2</a:t>
            </a:r>
          </a:p>
        </p:txBody>
      </p:sp>
      <p:pic>
        <p:nvPicPr>
          <p:cNvPr id="5122" name="Picture 2" descr="Image result for 2 beth hebr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952" y="651962"/>
            <a:ext cx="656648" cy="751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1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3 (</a:t>
            </a:r>
            <a:r>
              <a:rPr lang="en-US" sz="7200" dirty="0" err="1"/>
              <a:t>gimel</a:t>
            </a:r>
            <a:r>
              <a:rPr lang="en-US" sz="7200" dirty="0"/>
              <a:t>)</a:t>
            </a:r>
            <a:endParaRPr lang="en-US" sz="7200" b="1" dirty="0"/>
          </a:p>
        </p:txBody>
      </p:sp>
      <p:sp>
        <p:nvSpPr>
          <p:cNvPr id="3" name="Content Placeholder 2"/>
          <p:cNvSpPr>
            <a:spLocks noGrp="1"/>
          </p:cNvSpPr>
          <p:nvPr>
            <p:ph idx="1"/>
          </p:nvPr>
        </p:nvSpPr>
        <p:spPr>
          <a:xfrm>
            <a:off x="838200" y="1638792"/>
            <a:ext cx="10515600" cy="4916920"/>
          </a:xfrm>
        </p:spPr>
        <p:txBody>
          <a:bodyPr>
            <a:noAutofit/>
          </a:bodyPr>
          <a:lstStyle/>
          <a:p>
            <a:r>
              <a:rPr lang="en-US" sz="3200" b="1" dirty="0"/>
              <a:t>Covenants</a:t>
            </a:r>
            <a:endParaRPr lang="en-US" sz="2000" b="1" dirty="0"/>
          </a:p>
          <a:p>
            <a:r>
              <a:rPr lang="en-US" sz="2000" dirty="0"/>
              <a:t>Pictograph: Camel (unclean beast)</a:t>
            </a:r>
          </a:p>
          <a:p>
            <a:r>
              <a:rPr lang="en-US" sz="2000" dirty="0"/>
              <a:t>Godhead</a:t>
            </a:r>
          </a:p>
          <a:p>
            <a:r>
              <a:rPr lang="en-US" sz="2000" b="1" dirty="0"/>
              <a:t>Three</a:t>
            </a:r>
            <a:r>
              <a:rPr lang="en-US" sz="2000" dirty="0"/>
              <a:t> primary feast days in Israel: Passover, Pentecost, and Tabernacles. </a:t>
            </a:r>
          </a:p>
          <a:p>
            <a:r>
              <a:rPr lang="en-US" sz="2000" dirty="0"/>
              <a:t>Tabernacle has </a:t>
            </a:r>
            <a:r>
              <a:rPr lang="en-US" sz="2000" b="1" dirty="0"/>
              <a:t>three</a:t>
            </a:r>
            <a:r>
              <a:rPr lang="en-US" sz="2000" dirty="0"/>
              <a:t> places:  outer court, the Holy Place, and the Most Holy Place</a:t>
            </a:r>
          </a:p>
          <a:p>
            <a:pPr fontAlgn="base"/>
            <a:r>
              <a:rPr lang="en-US" sz="2000" dirty="0"/>
              <a:t>The Lord talked for </a:t>
            </a:r>
            <a:r>
              <a:rPr lang="en-US" sz="2000" b="1" dirty="0"/>
              <a:t>three</a:t>
            </a:r>
            <a:r>
              <a:rPr lang="en-US" sz="2000" dirty="0"/>
              <a:t> hours to the brother of Jared.</a:t>
            </a:r>
          </a:p>
          <a:p>
            <a:r>
              <a:rPr lang="en-US" sz="2000" dirty="0"/>
              <a:t>1/3 in the Pre-Earth Life; </a:t>
            </a:r>
            <a:r>
              <a:rPr lang="en-US" sz="2000" b="1" dirty="0"/>
              <a:t>3</a:t>
            </a:r>
            <a:r>
              <a:rPr lang="en-US" sz="2000" dirty="0"/>
              <a:t> degrees of glory in the afterlife</a:t>
            </a:r>
          </a:p>
          <a:p>
            <a:pPr fontAlgn="base"/>
            <a:r>
              <a:rPr lang="en-US" sz="2000" dirty="0"/>
              <a:t>Noah had </a:t>
            </a:r>
            <a:r>
              <a:rPr lang="en-US" sz="2000" b="1" dirty="0"/>
              <a:t>three</a:t>
            </a:r>
            <a:r>
              <a:rPr lang="en-US" sz="2000" dirty="0"/>
              <a:t> sons (Gen 6:10); The Ark was </a:t>
            </a:r>
            <a:r>
              <a:rPr lang="en-US" sz="2000" b="1" dirty="0"/>
              <a:t>three</a:t>
            </a:r>
            <a:r>
              <a:rPr lang="en-US" sz="2000" dirty="0"/>
              <a:t> stories high and </a:t>
            </a:r>
            <a:r>
              <a:rPr lang="en-US" sz="2000" b="1" dirty="0"/>
              <a:t>300</a:t>
            </a:r>
            <a:r>
              <a:rPr lang="en-US" sz="2000" dirty="0"/>
              <a:t> hundred cubits long</a:t>
            </a:r>
          </a:p>
          <a:p>
            <a:r>
              <a:rPr lang="en-US" sz="2000" dirty="0"/>
              <a:t>Satan tempts Jesus </a:t>
            </a:r>
            <a:r>
              <a:rPr lang="en-US" sz="2000" b="1" dirty="0"/>
              <a:t>three</a:t>
            </a:r>
            <a:r>
              <a:rPr lang="en-US" sz="2000" dirty="0"/>
              <a:t> times; </a:t>
            </a:r>
            <a:r>
              <a:rPr lang="en-US" sz="2000" b="1" dirty="0"/>
              <a:t>three</a:t>
            </a:r>
            <a:r>
              <a:rPr lang="en-US" sz="2000" dirty="0"/>
              <a:t> temptations of Eve (food, pleasant to the eyes; desired to make one wise).</a:t>
            </a:r>
          </a:p>
          <a:p>
            <a:r>
              <a:rPr lang="en-US" sz="2000" dirty="0"/>
              <a:t>Jesus was in grave for </a:t>
            </a:r>
            <a:r>
              <a:rPr lang="en-US" sz="2000" b="1" dirty="0"/>
              <a:t>three</a:t>
            </a:r>
            <a:r>
              <a:rPr lang="en-US" sz="2000" dirty="0"/>
              <a:t> days and </a:t>
            </a:r>
            <a:r>
              <a:rPr lang="en-US" sz="2000" b="1" dirty="0"/>
              <a:t>three</a:t>
            </a:r>
            <a:r>
              <a:rPr lang="en-US" sz="2000" dirty="0"/>
              <a:t> nights; Peter denied Christ </a:t>
            </a:r>
            <a:r>
              <a:rPr lang="en-US" sz="2000" b="1" dirty="0"/>
              <a:t>three</a:t>
            </a:r>
            <a:r>
              <a:rPr lang="en-US" sz="2000" dirty="0"/>
              <a:t> times (Luke 22:54-62); </a:t>
            </a:r>
            <a:r>
              <a:rPr lang="en-US" sz="2000" b="1" dirty="0"/>
              <a:t>three</a:t>
            </a:r>
            <a:r>
              <a:rPr lang="en-US" sz="2000" dirty="0"/>
              <a:t> prayers in Gethsemane (Mt. 26:39,42,44); On Golgotha were </a:t>
            </a:r>
            <a:r>
              <a:rPr lang="en-US" sz="2000" b="1" dirty="0"/>
              <a:t>three</a:t>
            </a:r>
            <a:r>
              <a:rPr lang="en-US" sz="2000" dirty="0"/>
              <a:t> crosses; darkness reigned for some </a:t>
            </a:r>
            <a:r>
              <a:rPr lang="en-US" sz="2000" b="1" dirty="0"/>
              <a:t>three</a:t>
            </a:r>
            <a:r>
              <a:rPr lang="en-US" sz="2000" dirty="0"/>
              <a:t> hours while he was on the cross; </a:t>
            </a:r>
            <a:r>
              <a:rPr lang="en-US" sz="2000" b="1" dirty="0"/>
              <a:t>three</a:t>
            </a:r>
            <a:r>
              <a:rPr lang="en-US" sz="2000" dirty="0"/>
              <a:t> days of darkness in the Americas</a:t>
            </a:r>
          </a:p>
          <a:p>
            <a:pPr fontAlgn="base"/>
            <a:endParaRPr lang="en-US" sz="2000" dirty="0"/>
          </a:p>
          <a:p>
            <a:pPr marL="0" indent="0" fontAlgn="base">
              <a:buNone/>
            </a:pPr>
            <a:endParaRPr lang="en-US" sz="2000" dirty="0"/>
          </a:p>
          <a:p>
            <a:pPr fontAlgn="base"/>
            <a:endParaRPr lang="en-US" sz="2000" dirty="0"/>
          </a:p>
          <a:p>
            <a:endParaRPr lang="en-US" sz="2000" dirty="0"/>
          </a:p>
        </p:txBody>
      </p:sp>
      <p:sp>
        <p:nvSpPr>
          <p:cNvPr id="4" name="Rectangle 3"/>
          <p:cNvSpPr/>
          <p:nvPr/>
        </p:nvSpPr>
        <p:spPr>
          <a:xfrm>
            <a:off x="0" y="0"/>
            <a:ext cx="933269"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3</a:t>
            </a:r>
          </a:p>
        </p:txBody>
      </p:sp>
      <p:pic>
        <p:nvPicPr>
          <p:cNvPr id="7170" name="Picture 2" descr="Image result for gimel hebr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474" y="550706"/>
            <a:ext cx="598343" cy="94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89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4 </a:t>
            </a:r>
            <a:r>
              <a:rPr lang="en-US" sz="7200" dirty="0"/>
              <a:t>(</a:t>
            </a:r>
            <a:r>
              <a:rPr lang="en-US" sz="7200" dirty="0" err="1"/>
              <a:t>daleth</a:t>
            </a:r>
            <a:r>
              <a:rPr lang="en-US" sz="7200" dirty="0"/>
              <a:t>)</a:t>
            </a:r>
            <a:endParaRPr lang="en-US" sz="7200" b="1" dirty="0"/>
          </a:p>
        </p:txBody>
      </p:sp>
      <p:sp>
        <p:nvSpPr>
          <p:cNvPr id="3" name="Content Placeholder 2"/>
          <p:cNvSpPr>
            <a:spLocks noGrp="1"/>
          </p:cNvSpPr>
          <p:nvPr>
            <p:ph idx="1"/>
          </p:nvPr>
        </p:nvSpPr>
        <p:spPr>
          <a:xfrm>
            <a:off x="838200" y="1690688"/>
            <a:ext cx="10515600" cy="4870739"/>
          </a:xfrm>
        </p:spPr>
        <p:txBody>
          <a:bodyPr>
            <a:noAutofit/>
          </a:bodyPr>
          <a:lstStyle/>
          <a:p>
            <a:r>
              <a:rPr lang="en-US" sz="3200" b="1" dirty="0"/>
              <a:t>Earth, Man, Trials</a:t>
            </a:r>
          </a:p>
          <a:p>
            <a:r>
              <a:rPr lang="en-US" sz="2000" dirty="0"/>
              <a:t>Pictographic meaning: door, draw in, knock.</a:t>
            </a:r>
          </a:p>
          <a:p>
            <a:r>
              <a:rPr lang="en-US" sz="2000" dirty="0"/>
              <a:t>On the </a:t>
            </a:r>
            <a:r>
              <a:rPr lang="en-US" sz="2000" b="1" dirty="0"/>
              <a:t>fourth</a:t>
            </a:r>
            <a:r>
              <a:rPr lang="en-US" sz="2000" dirty="0"/>
              <a:t> the world itself was finished (Gen. 1:14-19)</a:t>
            </a:r>
          </a:p>
          <a:p>
            <a:r>
              <a:rPr lang="en-US" sz="2000" b="1" dirty="0"/>
              <a:t>Four</a:t>
            </a:r>
            <a:r>
              <a:rPr lang="en-US" sz="2000" dirty="0"/>
              <a:t> rivers in the Garden of Eden</a:t>
            </a:r>
          </a:p>
          <a:p>
            <a:r>
              <a:rPr lang="en-US" sz="2000" b="1" dirty="0"/>
              <a:t>Four</a:t>
            </a:r>
            <a:r>
              <a:rPr lang="en-US" sz="2000" dirty="0"/>
              <a:t> corners of the earth, f</a:t>
            </a:r>
            <a:r>
              <a:rPr lang="en-US" sz="2000" b="1" dirty="0"/>
              <a:t>our</a:t>
            </a:r>
            <a:r>
              <a:rPr lang="en-US" sz="2000" dirty="0"/>
              <a:t> seasons</a:t>
            </a:r>
          </a:p>
          <a:p>
            <a:r>
              <a:rPr lang="en-US" sz="2000" b="1" dirty="0"/>
              <a:t>Four</a:t>
            </a:r>
            <a:r>
              <a:rPr lang="en-US" sz="2000" dirty="0"/>
              <a:t> horsemen (Rev 6); </a:t>
            </a:r>
            <a:r>
              <a:rPr lang="en-US" sz="2000" b="1" dirty="0"/>
              <a:t>Four</a:t>
            </a:r>
            <a:r>
              <a:rPr lang="en-US" sz="2000" dirty="0"/>
              <a:t> beasts surround God’s throne (Rev. 4:6)</a:t>
            </a:r>
          </a:p>
          <a:p>
            <a:r>
              <a:rPr lang="en-US" sz="2000" b="1" dirty="0"/>
              <a:t>Four</a:t>
            </a:r>
            <a:r>
              <a:rPr lang="en-US" sz="2000" dirty="0"/>
              <a:t> times Eve is mentioned in the Bible by name (● Genesis 3:20 ● Genesis 4:1 ● 2 Corinthians 11:3 ● 1 Timothy 2:13)</a:t>
            </a:r>
          </a:p>
          <a:p>
            <a:r>
              <a:rPr lang="en-US" sz="2000" dirty="0"/>
              <a:t>Roman soldiers divided up His clothes into </a:t>
            </a:r>
            <a:r>
              <a:rPr lang="en-US" sz="2000" b="1" dirty="0"/>
              <a:t>four</a:t>
            </a:r>
            <a:r>
              <a:rPr lang="en-US" sz="2000" dirty="0"/>
              <a:t> parts (John 19:23).</a:t>
            </a:r>
          </a:p>
          <a:p>
            <a:pPr fontAlgn="base"/>
            <a:r>
              <a:rPr lang="en-US" sz="2000" dirty="0"/>
              <a:t>In the parable of the sower (Matthew 13) there are </a:t>
            </a:r>
            <a:r>
              <a:rPr lang="en-US" sz="2000" b="1" dirty="0"/>
              <a:t>four</a:t>
            </a:r>
            <a:r>
              <a:rPr lang="en-US" sz="2000" dirty="0"/>
              <a:t> kinds of soil</a:t>
            </a:r>
          </a:p>
          <a:p>
            <a:pPr fontAlgn="base"/>
            <a:r>
              <a:rPr lang="en-US" sz="2000" b="1" dirty="0"/>
              <a:t>Forty</a:t>
            </a:r>
            <a:r>
              <a:rPr lang="en-US" sz="2000" dirty="0"/>
              <a:t> days of the Flood; </a:t>
            </a:r>
            <a:r>
              <a:rPr lang="en-US" sz="2000" b="1" dirty="0"/>
              <a:t>40</a:t>
            </a:r>
            <a:r>
              <a:rPr lang="en-US" sz="2000" dirty="0"/>
              <a:t> days of fasting; </a:t>
            </a:r>
            <a:r>
              <a:rPr lang="en-US" sz="2000" b="1" dirty="0"/>
              <a:t>40</a:t>
            </a:r>
            <a:r>
              <a:rPr lang="en-US" sz="2000" dirty="0"/>
              <a:t> years in the wilderness.</a:t>
            </a:r>
          </a:p>
          <a:p>
            <a:endParaRPr lang="en-US" sz="2000" dirty="0"/>
          </a:p>
        </p:txBody>
      </p:sp>
      <p:pic>
        <p:nvPicPr>
          <p:cNvPr id="8194" name="Picture 2" descr="Image result for dalet hebr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8320" y="551497"/>
            <a:ext cx="636674" cy="8178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33269"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4</a:t>
            </a:r>
          </a:p>
        </p:txBody>
      </p:sp>
    </p:spTree>
    <p:extLst>
      <p:ext uri="{BB962C8B-B14F-4D97-AF65-F5344CB8AC3E}">
        <p14:creationId xmlns:p14="http://schemas.microsoft.com/office/powerpoint/2010/main" val="22776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824" y="114161"/>
            <a:ext cx="7290054" cy="1499616"/>
          </a:xfrm>
        </p:spPr>
        <p:txBody>
          <a:bodyPr/>
          <a:lstStyle/>
          <a:p>
            <a:r>
              <a:rPr lang="en-US" dirty="0"/>
              <a:t>What does this symbolize to you?</a:t>
            </a:r>
          </a:p>
        </p:txBody>
      </p:sp>
      <p:pic>
        <p:nvPicPr>
          <p:cNvPr id="4" name="Picture 3"/>
          <p:cNvPicPr>
            <a:picLocks noChangeAspect="1"/>
          </p:cNvPicPr>
          <p:nvPr/>
        </p:nvPicPr>
        <p:blipFill rotWithShape="1">
          <a:blip r:embed="rId2"/>
          <a:srcRect l="49584"/>
          <a:stretch/>
        </p:blipFill>
        <p:spPr>
          <a:xfrm>
            <a:off x="3607264" y="1523999"/>
            <a:ext cx="4588934" cy="5119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8545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5 </a:t>
            </a:r>
            <a:r>
              <a:rPr lang="en-US" sz="7200" dirty="0"/>
              <a:t>(hey)</a:t>
            </a:r>
            <a:endParaRPr lang="en-US" sz="7200" b="1" dirty="0"/>
          </a:p>
        </p:txBody>
      </p:sp>
      <p:sp>
        <p:nvSpPr>
          <p:cNvPr id="3" name="Content Placeholder 2"/>
          <p:cNvSpPr>
            <a:spLocks noGrp="1"/>
          </p:cNvSpPr>
          <p:nvPr>
            <p:ph idx="1"/>
          </p:nvPr>
        </p:nvSpPr>
        <p:spPr>
          <a:xfrm>
            <a:off x="838200" y="1825625"/>
            <a:ext cx="10515600" cy="4861502"/>
          </a:xfrm>
        </p:spPr>
        <p:txBody>
          <a:bodyPr>
            <a:noAutofit/>
          </a:bodyPr>
          <a:lstStyle/>
          <a:p>
            <a:r>
              <a:rPr lang="en-US" sz="3200" b="1" dirty="0"/>
              <a:t>Atonement/grace</a:t>
            </a:r>
            <a:endParaRPr lang="en-US" sz="2000" b="1" dirty="0"/>
          </a:p>
          <a:p>
            <a:r>
              <a:rPr lang="en-US" sz="2000" dirty="0"/>
              <a:t>Pictographic meaning: breath, spirit, grace (always spoken by whispering)</a:t>
            </a:r>
          </a:p>
          <a:p>
            <a:pPr lvl="1"/>
            <a:r>
              <a:rPr lang="en-US" sz="1600" dirty="0"/>
              <a:t>God put the </a:t>
            </a:r>
            <a:r>
              <a:rPr lang="en-US" sz="1600" i="1" dirty="0"/>
              <a:t>hey</a:t>
            </a:r>
            <a:r>
              <a:rPr lang="en-US" sz="1600" dirty="0"/>
              <a:t> in Abram’s name to make him Abraham. He put the hey at the end of Sarai to make her Sarah. God also did this with Joshua, changing his name to Jehoshua (Num. 13:16). </a:t>
            </a:r>
          </a:p>
          <a:p>
            <a:r>
              <a:rPr lang="en-US" sz="2000" b="1" dirty="0"/>
              <a:t>Five</a:t>
            </a:r>
            <a:r>
              <a:rPr lang="en-US" sz="2000" dirty="0"/>
              <a:t> offerings for forgiveness (Burnt, Sin, Meal, Trespass, and Peace Offering)</a:t>
            </a:r>
          </a:p>
          <a:p>
            <a:r>
              <a:rPr lang="en-US" sz="2000" dirty="0"/>
              <a:t>David chose </a:t>
            </a:r>
            <a:r>
              <a:rPr lang="en-US" sz="2000" b="1" dirty="0"/>
              <a:t>five</a:t>
            </a:r>
            <a:r>
              <a:rPr lang="en-US" sz="2000" dirty="0"/>
              <a:t> smooth stones to fight Goliath. </a:t>
            </a:r>
          </a:p>
          <a:p>
            <a:r>
              <a:rPr lang="en-US" sz="2000" dirty="0"/>
              <a:t>“And he gave some apostles, prophets, evangelists, pastors or teachers (Ephesians 4:11-12)”</a:t>
            </a:r>
          </a:p>
          <a:p>
            <a:r>
              <a:rPr lang="en-US" sz="2000" dirty="0"/>
              <a:t>This tabernacle contained </a:t>
            </a:r>
            <a:r>
              <a:rPr lang="en-US" sz="2000" b="1" dirty="0"/>
              <a:t>five</a:t>
            </a:r>
            <a:r>
              <a:rPr lang="en-US" sz="2000" dirty="0"/>
              <a:t> curtains (Exodus 26:3), </a:t>
            </a:r>
            <a:r>
              <a:rPr lang="en-US" sz="2000" b="1" dirty="0"/>
              <a:t>five</a:t>
            </a:r>
            <a:r>
              <a:rPr lang="en-US" sz="2000" dirty="0"/>
              <a:t> bars (Exodus 26:26 - 27), </a:t>
            </a:r>
            <a:r>
              <a:rPr lang="en-US" sz="2000" b="1" dirty="0"/>
              <a:t>five</a:t>
            </a:r>
            <a:r>
              <a:rPr lang="en-US" sz="2000" dirty="0"/>
              <a:t> pillars and </a:t>
            </a:r>
            <a:r>
              <a:rPr lang="en-US" sz="2000" b="1" dirty="0"/>
              <a:t>five</a:t>
            </a:r>
            <a:r>
              <a:rPr lang="en-US" sz="2000" dirty="0"/>
              <a:t> sockets (Exodus 26:37) and an altar </a:t>
            </a:r>
            <a:r>
              <a:rPr lang="en-US" sz="2000" b="1" dirty="0"/>
              <a:t>five</a:t>
            </a:r>
            <a:r>
              <a:rPr lang="en-US" sz="2000" dirty="0"/>
              <a:t> cubits long and </a:t>
            </a:r>
            <a:r>
              <a:rPr lang="en-US" sz="2000" b="1" dirty="0"/>
              <a:t>five</a:t>
            </a:r>
            <a:r>
              <a:rPr lang="en-US" sz="2000" dirty="0"/>
              <a:t> cubits wide (Exodus 27:1). </a:t>
            </a:r>
          </a:p>
          <a:p>
            <a:r>
              <a:rPr lang="en-US" sz="2000" dirty="0"/>
              <a:t>The woman by the well had had </a:t>
            </a:r>
            <a:r>
              <a:rPr lang="en-US" sz="2000" b="1" dirty="0"/>
              <a:t>five</a:t>
            </a:r>
            <a:r>
              <a:rPr lang="en-US" sz="2000" dirty="0"/>
              <a:t> husbands (Jn. 4:18)</a:t>
            </a:r>
          </a:p>
          <a:p>
            <a:r>
              <a:rPr lang="en-US" sz="2000" b="1" dirty="0"/>
              <a:t>Five</a:t>
            </a:r>
            <a:r>
              <a:rPr lang="en-US" sz="2000" dirty="0"/>
              <a:t> is found 318 times in the Bible. 318 servants in Abram’s house rescued Lot (Gen. 14:14). *REMIND ME TO TALK ABOUT 318 at the end*</a:t>
            </a:r>
          </a:p>
        </p:txBody>
      </p:sp>
      <p:sp>
        <p:nvSpPr>
          <p:cNvPr id="4" name="Rectangle 3"/>
          <p:cNvSpPr/>
          <p:nvPr/>
        </p:nvSpPr>
        <p:spPr>
          <a:xfrm>
            <a:off x="0" y="0"/>
            <a:ext cx="933269"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5</a:t>
            </a:r>
          </a:p>
        </p:txBody>
      </p:sp>
      <p:pic>
        <p:nvPicPr>
          <p:cNvPr id="12290" name="Picture 2" descr="Image result for 5 hey hebr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762" y="517915"/>
            <a:ext cx="758537" cy="95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32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6 </a:t>
            </a:r>
            <a:r>
              <a:rPr lang="en-US" sz="7200" dirty="0"/>
              <a:t>(</a:t>
            </a:r>
            <a:r>
              <a:rPr lang="en-US" sz="7200" dirty="0" err="1"/>
              <a:t>vav</a:t>
            </a:r>
            <a:r>
              <a:rPr lang="en-US" sz="7200" dirty="0"/>
              <a:t>)</a:t>
            </a:r>
            <a:endParaRPr lang="en-US" sz="7200" b="1" dirty="0"/>
          </a:p>
        </p:txBody>
      </p:sp>
      <p:sp>
        <p:nvSpPr>
          <p:cNvPr id="3" name="Content Placeholder 2"/>
          <p:cNvSpPr>
            <a:spLocks noGrp="1"/>
          </p:cNvSpPr>
          <p:nvPr>
            <p:ph idx="1"/>
          </p:nvPr>
        </p:nvSpPr>
        <p:spPr>
          <a:xfrm>
            <a:off x="797560" y="1815465"/>
            <a:ext cx="11353800" cy="5032375"/>
          </a:xfrm>
        </p:spPr>
        <p:txBody>
          <a:bodyPr>
            <a:noAutofit/>
          </a:bodyPr>
          <a:lstStyle/>
          <a:p>
            <a:r>
              <a:rPr lang="en-US" sz="3200" b="1" dirty="0"/>
              <a:t>Incomplete; Wicked</a:t>
            </a:r>
            <a:endParaRPr lang="en-US" sz="2000" dirty="0"/>
          </a:p>
          <a:p>
            <a:r>
              <a:rPr lang="en-US" sz="2000" dirty="0"/>
              <a:t>Pictograph: </a:t>
            </a:r>
            <a:r>
              <a:rPr lang="en-US" sz="2000" dirty="0" err="1"/>
              <a:t>Vav</a:t>
            </a:r>
            <a:r>
              <a:rPr lang="en-US" sz="2000" dirty="0"/>
              <a:t> is a nail </a:t>
            </a:r>
          </a:p>
          <a:p>
            <a:r>
              <a:rPr lang="en-US" sz="2000" dirty="0"/>
              <a:t>Man was created on the </a:t>
            </a:r>
            <a:r>
              <a:rPr lang="en-US" sz="2000" b="1" dirty="0"/>
              <a:t>sixth</a:t>
            </a:r>
            <a:r>
              <a:rPr lang="en-US" sz="2000" dirty="0"/>
              <a:t> day (Gen. 1:24-31); Hebrew slave was to serve for </a:t>
            </a:r>
            <a:r>
              <a:rPr lang="en-US" sz="2000" b="1" dirty="0"/>
              <a:t>six</a:t>
            </a:r>
            <a:r>
              <a:rPr lang="en-US" sz="2000" dirty="0"/>
              <a:t> years (Ex. 21:2)</a:t>
            </a:r>
          </a:p>
          <a:p>
            <a:r>
              <a:rPr lang="en-US" sz="2000" dirty="0"/>
              <a:t>The mark of the beast is </a:t>
            </a:r>
            <a:r>
              <a:rPr lang="en-US" sz="2000" b="1" dirty="0"/>
              <a:t>666</a:t>
            </a:r>
            <a:r>
              <a:rPr lang="en-US" sz="2000" dirty="0"/>
              <a:t> (Rev 13:18)</a:t>
            </a:r>
          </a:p>
          <a:p>
            <a:r>
              <a:rPr lang="en-US" sz="2000" dirty="0"/>
              <a:t>Moses had to wait for </a:t>
            </a:r>
            <a:r>
              <a:rPr lang="en-US" sz="2000" b="1" dirty="0"/>
              <a:t>six</a:t>
            </a:r>
            <a:r>
              <a:rPr lang="en-US" sz="2000" dirty="0"/>
              <a:t> days before he was allowed to go up the mount to meet the Lord (Ex. 24:16-18). </a:t>
            </a:r>
          </a:p>
          <a:p>
            <a:r>
              <a:rPr lang="en-US" sz="2000" dirty="0"/>
              <a:t>6000 of the earth’s life before the 2</a:t>
            </a:r>
            <a:r>
              <a:rPr lang="en-US" sz="2000" baseline="30000" dirty="0"/>
              <a:t>nd</a:t>
            </a:r>
            <a:r>
              <a:rPr lang="en-US" sz="2000" dirty="0"/>
              <a:t> Coming. </a:t>
            </a:r>
          </a:p>
          <a:p>
            <a:r>
              <a:rPr lang="en-US" sz="2000" dirty="0"/>
              <a:t>King Nebuchadnezzar’s Golden Image was </a:t>
            </a:r>
            <a:r>
              <a:rPr lang="en-US" sz="2000" b="1" dirty="0"/>
              <a:t>60</a:t>
            </a:r>
            <a:r>
              <a:rPr lang="en-US" sz="2000" dirty="0"/>
              <a:t> cubits high and </a:t>
            </a:r>
            <a:r>
              <a:rPr lang="en-US" sz="2000" b="1" dirty="0"/>
              <a:t>6</a:t>
            </a:r>
            <a:r>
              <a:rPr lang="en-US" sz="2000" dirty="0"/>
              <a:t> cubits wide. </a:t>
            </a:r>
          </a:p>
          <a:p>
            <a:r>
              <a:rPr lang="en-US" sz="2000" dirty="0"/>
              <a:t>Goliath was </a:t>
            </a:r>
            <a:r>
              <a:rPr lang="en-US" sz="2000" b="1" dirty="0"/>
              <a:t>six</a:t>
            </a:r>
            <a:r>
              <a:rPr lang="en-US" sz="2000" dirty="0"/>
              <a:t> cubits and </a:t>
            </a:r>
            <a:r>
              <a:rPr lang="en-US" sz="2000" b="1" dirty="0"/>
              <a:t>six</a:t>
            </a:r>
            <a:r>
              <a:rPr lang="en-US" sz="2000" dirty="0"/>
              <a:t> inches tall (see 1 Samuel 17:4) wearing </a:t>
            </a:r>
            <a:r>
              <a:rPr lang="en-US" sz="2000" b="1" dirty="0"/>
              <a:t>six</a:t>
            </a:r>
            <a:r>
              <a:rPr lang="en-US" sz="2000" dirty="0"/>
              <a:t> pieces of armor (1 Samuel 17:5–7), with a spear </a:t>
            </a:r>
            <a:r>
              <a:rPr lang="en-US" sz="2000" dirty="0" err="1"/>
              <a:t>weighin</a:t>
            </a:r>
            <a:r>
              <a:rPr lang="en-US" sz="2000" dirty="0"/>
              <a:t> </a:t>
            </a:r>
            <a:r>
              <a:rPr lang="en-US" sz="2000" b="1" dirty="0"/>
              <a:t>six</a:t>
            </a:r>
            <a:r>
              <a:rPr lang="en-US" sz="2000" dirty="0"/>
              <a:t> hundred shekels (1 Samuel 17:7). </a:t>
            </a:r>
          </a:p>
          <a:p>
            <a:r>
              <a:rPr lang="en-US" sz="2000" b="1" dirty="0"/>
              <a:t>Six</a:t>
            </a:r>
            <a:r>
              <a:rPr lang="en-US" sz="2000" dirty="0"/>
              <a:t> pots of water to wine  (John 2:6)</a:t>
            </a:r>
          </a:p>
          <a:p>
            <a:r>
              <a:rPr lang="en-US" sz="2000" b="1" dirty="0"/>
              <a:t>66</a:t>
            </a:r>
            <a:r>
              <a:rPr lang="en-US" sz="2000" dirty="0"/>
              <a:t> books in the King James Bible.</a:t>
            </a:r>
          </a:p>
          <a:p>
            <a:r>
              <a:rPr lang="en-US" sz="2000" dirty="0"/>
              <a:t>24 hours (4 x </a:t>
            </a:r>
            <a:r>
              <a:rPr lang="en-US" sz="2000" b="1" dirty="0"/>
              <a:t>6</a:t>
            </a:r>
            <a:r>
              <a:rPr lang="en-US" sz="2000" dirty="0"/>
              <a:t>). 12 twelve months in a year (</a:t>
            </a:r>
            <a:r>
              <a:rPr lang="en-US" sz="2000" b="1" dirty="0"/>
              <a:t>6</a:t>
            </a:r>
            <a:r>
              <a:rPr lang="en-US" sz="2000" dirty="0"/>
              <a:t> x 2). Sixty minutes (</a:t>
            </a:r>
            <a:r>
              <a:rPr lang="en-US" sz="2000" b="1" dirty="0"/>
              <a:t>6</a:t>
            </a:r>
            <a:r>
              <a:rPr lang="en-US" sz="2000" dirty="0"/>
              <a:t> x 10). Sixty seconds (</a:t>
            </a:r>
            <a:r>
              <a:rPr lang="en-US" sz="2000" b="1" dirty="0"/>
              <a:t>6</a:t>
            </a:r>
            <a:r>
              <a:rPr lang="en-US" sz="2000" dirty="0"/>
              <a:t> x 10).</a:t>
            </a:r>
          </a:p>
          <a:p>
            <a:endParaRPr lang="en-US" sz="2000" dirty="0"/>
          </a:p>
        </p:txBody>
      </p:sp>
      <p:sp>
        <p:nvSpPr>
          <p:cNvPr id="4" name="Rectangle 3"/>
          <p:cNvSpPr/>
          <p:nvPr/>
        </p:nvSpPr>
        <p:spPr>
          <a:xfrm>
            <a:off x="0" y="0"/>
            <a:ext cx="933269"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6</a:t>
            </a:r>
          </a:p>
        </p:txBody>
      </p:sp>
      <p:pic>
        <p:nvPicPr>
          <p:cNvPr id="14338" name="Picture 2" descr="Image result for 6 va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902" y="461818"/>
            <a:ext cx="1093788" cy="109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85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7 </a:t>
            </a:r>
            <a:r>
              <a:rPr lang="en-US" sz="7200" dirty="0"/>
              <a:t>(zayin)</a:t>
            </a:r>
            <a:endParaRPr lang="en-US" sz="7200" b="1" dirty="0"/>
          </a:p>
        </p:txBody>
      </p:sp>
      <p:sp>
        <p:nvSpPr>
          <p:cNvPr id="3" name="Content Placeholder 2"/>
          <p:cNvSpPr>
            <a:spLocks noGrp="1"/>
          </p:cNvSpPr>
          <p:nvPr>
            <p:ph idx="1"/>
          </p:nvPr>
        </p:nvSpPr>
        <p:spPr>
          <a:xfrm>
            <a:off x="838200" y="1825625"/>
            <a:ext cx="10515600" cy="4953866"/>
          </a:xfrm>
        </p:spPr>
        <p:txBody>
          <a:bodyPr>
            <a:noAutofit/>
          </a:bodyPr>
          <a:lstStyle/>
          <a:p>
            <a:r>
              <a:rPr lang="en-US" sz="3200" b="1" dirty="0"/>
              <a:t>Complete, whole, perfect</a:t>
            </a:r>
          </a:p>
          <a:p>
            <a:r>
              <a:rPr lang="en-US" sz="2000" dirty="0"/>
              <a:t>Zayin is a weapon in Hebrew</a:t>
            </a:r>
          </a:p>
          <a:p>
            <a:r>
              <a:rPr lang="en-US" sz="2000" b="1" dirty="0"/>
              <a:t>Seven </a:t>
            </a:r>
            <a:r>
              <a:rPr lang="en-US" sz="2000" dirty="0"/>
              <a:t>seals (Rev 7:2); the </a:t>
            </a:r>
            <a:r>
              <a:rPr lang="en-US" sz="2000" b="1" dirty="0"/>
              <a:t>seven</a:t>
            </a:r>
            <a:r>
              <a:rPr lang="en-US" sz="2000" dirty="0"/>
              <a:t> stars; the </a:t>
            </a:r>
            <a:r>
              <a:rPr lang="en-US" sz="2000" b="1" dirty="0"/>
              <a:t>Seven</a:t>
            </a:r>
            <a:r>
              <a:rPr lang="en-US" sz="2000" dirty="0"/>
              <a:t> Churches; and the </a:t>
            </a:r>
            <a:r>
              <a:rPr lang="en-US" sz="2000" b="1" dirty="0"/>
              <a:t>seven</a:t>
            </a:r>
            <a:r>
              <a:rPr lang="en-US" sz="2000" dirty="0"/>
              <a:t> lamps (Rev. 1:20). There is a lamb with </a:t>
            </a:r>
            <a:r>
              <a:rPr lang="en-US" sz="2000" b="1" dirty="0"/>
              <a:t>7</a:t>
            </a:r>
            <a:r>
              <a:rPr lang="en-US" sz="2000" dirty="0"/>
              <a:t> horns and </a:t>
            </a:r>
            <a:r>
              <a:rPr lang="en-US" sz="2000" b="1" dirty="0"/>
              <a:t>7</a:t>
            </a:r>
            <a:r>
              <a:rPr lang="en-US" sz="2000" dirty="0"/>
              <a:t> eyes (Rev. 7:7); </a:t>
            </a:r>
            <a:r>
              <a:rPr lang="en-US" sz="2000" b="1" dirty="0"/>
              <a:t>7</a:t>
            </a:r>
            <a:r>
              <a:rPr lang="en-US" sz="2000" dirty="0"/>
              <a:t> angels with </a:t>
            </a:r>
            <a:r>
              <a:rPr lang="en-US" sz="2000" b="1" dirty="0"/>
              <a:t>7</a:t>
            </a:r>
            <a:r>
              <a:rPr lang="en-US" sz="2000" dirty="0"/>
              <a:t> trumpets (Rev. 8:2); </a:t>
            </a:r>
            <a:r>
              <a:rPr lang="en-US" sz="2000" b="1" dirty="0"/>
              <a:t>7</a:t>
            </a:r>
            <a:r>
              <a:rPr lang="en-US" sz="2000" dirty="0"/>
              <a:t> thunders (Rev 10:3); a dragon with </a:t>
            </a:r>
            <a:r>
              <a:rPr lang="en-US" sz="2000" b="1" dirty="0"/>
              <a:t>7</a:t>
            </a:r>
            <a:r>
              <a:rPr lang="en-US" sz="2000" dirty="0"/>
              <a:t> heads and </a:t>
            </a:r>
            <a:r>
              <a:rPr lang="en-US" sz="2000" b="1" dirty="0"/>
              <a:t>7</a:t>
            </a:r>
            <a:r>
              <a:rPr lang="en-US" sz="2000" dirty="0"/>
              <a:t> diadems (Rev 13:3); a beast with </a:t>
            </a:r>
            <a:r>
              <a:rPr lang="en-US" sz="2000" b="1" dirty="0"/>
              <a:t>7</a:t>
            </a:r>
            <a:r>
              <a:rPr lang="en-US" sz="2000" dirty="0"/>
              <a:t> heads (Rev19:9); </a:t>
            </a:r>
            <a:r>
              <a:rPr lang="en-US" sz="2000" b="1" dirty="0"/>
              <a:t>7 </a:t>
            </a:r>
            <a:r>
              <a:rPr lang="en-US" sz="2000" dirty="0"/>
              <a:t>angels having the </a:t>
            </a:r>
            <a:r>
              <a:rPr lang="en-US" sz="2000" b="1" dirty="0"/>
              <a:t>7</a:t>
            </a:r>
            <a:r>
              <a:rPr lang="en-US" sz="2000" dirty="0"/>
              <a:t> last plagues (Rev 15:1); and </a:t>
            </a:r>
            <a:r>
              <a:rPr lang="en-US" sz="2000" b="1" dirty="0"/>
              <a:t>7</a:t>
            </a:r>
            <a:r>
              <a:rPr lang="en-US" sz="2000" dirty="0"/>
              <a:t> golden bowls of the wrath of God (Rev 15:7) and a scarlet-colored beast with </a:t>
            </a:r>
            <a:r>
              <a:rPr lang="en-US" sz="2000" b="1" dirty="0"/>
              <a:t>7</a:t>
            </a:r>
            <a:r>
              <a:rPr lang="en-US" sz="2000" dirty="0"/>
              <a:t> heads (Rev 18:17) which are </a:t>
            </a:r>
            <a:r>
              <a:rPr lang="en-US" sz="2000" b="1" dirty="0"/>
              <a:t>7</a:t>
            </a:r>
            <a:r>
              <a:rPr lang="en-US" sz="2000" dirty="0"/>
              <a:t> mountains (Rev 18:23) and </a:t>
            </a:r>
            <a:r>
              <a:rPr lang="en-US" sz="2000" b="1" dirty="0"/>
              <a:t>7</a:t>
            </a:r>
            <a:r>
              <a:rPr lang="en-US" sz="2000" dirty="0"/>
              <a:t> kings (Rev. 18:24).</a:t>
            </a:r>
          </a:p>
        </p:txBody>
      </p:sp>
      <p:sp>
        <p:nvSpPr>
          <p:cNvPr id="4" name="Rectangle 3"/>
          <p:cNvSpPr/>
          <p:nvPr/>
        </p:nvSpPr>
        <p:spPr>
          <a:xfrm>
            <a:off x="0" y="0"/>
            <a:ext cx="933269"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7</a:t>
            </a:r>
          </a:p>
        </p:txBody>
      </p:sp>
      <p:pic>
        <p:nvPicPr>
          <p:cNvPr id="18434" name="Picture 2" descr="Image result for zayin hebr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945" y="297873"/>
            <a:ext cx="1191635" cy="119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8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7 </a:t>
            </a:r>
            <a:r>
              <a:rPr lang="en-US" sz="7200" dirty="0"/>
              <a:t>(zayin)</a:t>
            </a:r>
            <a:endParaRPr lang="en-US" sz="7200" b="1" dirty="0"/>
          </a:p>
        </p:txBody>
      </p:sp>
      <p:sp>
        <p:nvSpPr>
          <p:cNvPr id="3" name="Content Placeholder 2"/>
          <p:cNvSpPr>
            <a:spLocks noGrp="1"/>
          </p:cNvSpPr>
          <p:nvPr>
            <p:ph idx="1"/>
          </p:nvPr>
        </p:nvSpPr>
        <p:spPr>
          <a:xfrm>
            <a:off x="838200" y="1825625"/>
            <a:ext cx="10515600" cy="4953866"/>
          </a:xfrm>
        </p:spPr>
        <p:txBody>
          <a:bodyPr>
            <a:noAutofit/>
          </a:bodyPr>
          <a:lstStyle/>
          <a:p>
            <a:r>
              <a:rPr lang="en-US" sz="2000" dirty="0"/>
              <a:t>Joshua’s </a:t>
            </a:r>
            <a:r>
              <a:rPr lang="en-US" sz="2000" b="1" dirty="0"/>
              <a:t>7 </a:t>
            </a:r>
            <a:r>
              <a:rPr lang="en-US" sz="2000" dirty="0"/>
              <a:t>days' march with the </a:t>
            </a:r>
            <a:r>
              <a:rPr lang="en-US" sz="2000" b="1" dirty="0"/>
              <a:t>7</a:t>
            </a:r>
            <a:r>
              <a:rPr lang="en-US" sz="2000" dirty="0"/>
              <a:t> priests blowing </a:t>
            </a:r>
            <a:r>
              <a:rPr lang="en-US" sz="2000" b="1" dirty="0"/>
              <a:t>7</a:t>
            </a:r>
            <a:r>
              <a:rPr lang="en-US" sz="2000" dirty="0"/>
              <a:t> trumpets as they went around the walls of Jericho, and the </a:t>
            </a:r>
            <a:r>
              <a:rPr lang="en-US" sz="2000" b="1" dirty="0"/>
              <a:t>7</a:t>
            </a:r>
            <a:r>
              <a:rPr lang="en-US" sz="2000" dirty="0"/>
              <a:t>-times march on the </a:t>
            </a:r>
            <a:r>
              <a:rPr lang="en-US" sz="2000" b="1" dirty="0"/>
              <a:t>7th</a:t>
            </a:r>
            <a:r>
              <a:rPr lang="en-US" sz="2000" dirty="0"/>
              <a:t> day (Neh. 9:6).</a:t>
            </a:r>
          </a:p>
          <a:p>
            <a:r>
              <a:rPr lang="en-US" sz="2000" dirty="0"/>
              <a:t>Humans have a gestation is </a:t>
            </a:r>
            <a:r>
              <a:rPr lang="en-US" sz="2000" b="1" dirty="0"/>
              <a:t>7 day</a:t>
            </a:r>
            <a:r>
              <a:rPr lang="en-US" sz="2000" dirty="0"/>
              <a:t> times </a:t>
            </a:r>
            <a:r>
              <a:rPr lang="en-US" sz="2000" b="1" dirty="0"/>
              <a:t>40 weeks</a:t>
            </a:r>
            <a:r>
              <a:rPr lang="en-US" sz="2000" dirty="0"/>
              <a:t>.</a:t>
            </a:r>
          </a:p>
          <a:p>
            <a:r>
              <a:rPr lang="en-US" sz="2000" b="1" dirty="0"/>
              <a:t>7</a:t>
            </a:r>
            <a:r>
              <a:rPr lang="en-US" sz="2000" dirty="0"/>
              <a:t> days of creation; 7 colors of the rainbow; 7 seas of the ocean; 7 continents; </a:t>
            </a:r>
            <a:r>
              <a:rPr lang="en-US" sz="2000" b="1" dirty="0"/>
              <a:t>7</a:t>
            </a:r>
            <a:r>
              <a:rPr lang="en-US" sz="2000" dirty="0"/>
              <a:t> notes make a perfect scale</a:t>
            </a:r>
          </a:p>
          <a:p>
            <a:pPr fontAlgn="base"/>
            <a:r>
              <a:rPr lang="en-US" sz="2000" b="1" dirty="0"/>
              <a:t>7</a:t>
            </a:r>
            <a:r>
              <a:rPr lang="en-US" sz="2000" dirty="0"/>
              <a:t> dispensations; </a:t>
            </a:r>
            <a:r>
              <a:rPr lang="en-US" sz="2000" b="1" dirty="0"/>
              <a:t>7</a:t>
            </a:r>
            <a:r>
              <a:rPr lang="en-US" sz="2000" dirty="0"/>
              <a:t> times </a:t>
            </a:r>
            <a:r>
              <a:rPr lang="en-US" sz="2000" b="1" dirty="0"/>
              <a:t>70</a:t>
            </a:r>
            <a:r>
              <a:rPr lang="en-US" sz="2000" dirty="0"/>
              <a:t> for forgiving</a:t>
            </a:r>
          </a:p>
          <a:p>
            <a:pPr fontAlgn="base"/>
            <a:r>
              <a:rPr lang="en-US" sz="2000" b="1" dirty="0"/>
              <a:t>7</a:t>
            </a:r>
            <a:r>
              <a:rPr lang="en-US" sz="2000" dirty="0"/>
              <a:t> churches are noted in the land of Zarahemla. (Mosiah 25:33); </a:t>
            </a:r>
            <a:r>
              <a:rPr lang="en-US" sz="2000" b="1" dirty="0"/>
              <a:t>7</a:t>
            </a:r>
            <a:r>
              <a:rPr lang="en-US" sz="2000" dirty="0"/>
              <a:t> converted Lamanite cities and lands are listed. (Alma 23:7-13); The Nephite monetary system is based on the number </a:t>
            </a:r>
            <a:r>
              <a:rPr lang="en-US" sz="2000" b="1" dirty="0"/>
              <a:t>7</a:t>
            </a:r>
            <a:r>
              <a:rPr lang="en-US" sz="2000" dirty="0"/>
              <a:t>. (Alma 11); </a:t>
            </a:r>
            <a:r>
              <a:rPr lang="en-US" sz="2000" b="1" dirty="0"/>
              <a:t>7</a:t>
            </a:r>
            <a:r>
              <a:rPr lang="en-US" sz="2000" dirty="0"/>
              <a:t> are killed by Ammon at the Waters of </a:t>
            </a:r>
            <a:r>
              <a:rPr lang="en-US" sz="2000" dirty="0" err="1"/>
              <a:t>Sebus</a:t>
            </a:r>
            <a:r>
              <a:rPr lang="en-US" sz="2000" dirty="0"/>
              <a:t>. (Alma 18:16)</a:t>
            </a:r>
          </a:p>
          <a:p>
            <a:pPr fontAlgn="base"/>
            <a:r>
              <a:rPr lang="en-US" sz="2000" dirty="0"/>
              <a:t>Enoch was “the </a:t>
            </a:r>
            <a:r>
              <a:rPr lang="en-US" sz="2000" b="1" dirty="0"/>
              <a:t>seventh</a:t>
            </a:r>
            <a:r>
              <a:rPr lang="en-US" sz="2000" dirty="0"/>
              <a:t> from Adam” (Jude 1:14).</a:t>
            </a:r>
          </a:p>
          <a:p>
            <a:endParaRPr lang="en-US" sz="2000" dirty="0"/>
          </a:p>
          <a:p>
            <a:endParaRPr lang="en-US" sz="2000" dirty="0"/>
          </a:p>
        </p:txBody>
      </p:sp>
      <p:sp>
        <p:nvSpPr>
          <p:cNvPr id="4" name="Rectangle 3"/>
          <p:cNvSpPr/>
          <p:nvPr/>
        </p:nvSpPr>
        <p:spPr>
          <a:xfrm>
            <a:off x="0" y="0"/>
            <a:ext cx="933269"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7</a:t>
            </a:r>
          </a:p>
        </p:txBody>
      </p:sp>
      <p:pic>
        <p:nvPicPr>
          <p:cNvPr id="18434" name="Picture 2" descr="Image result for zayin hebr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945" y="297873"/>
            <a:ext cx="1191635" cy="119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66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8 </a:t>
            </a:r>
            <a:r>
              <a:rPr lang="en-US" sz="7200" dirty="0"/>
              <a:t>(</a:t>
            </a:r>
            <a:r>
              <a:rPr lang="en-US" sz="7200" dirty="0" err="1"/>
              <a:t>chet</a:t>
            </a:r>
            <a:r>
              <a:rPr lang="en-US" sz="7200" dirty="0"/>
              <a:t>)</a:t>
            </a:r>
            <a:endParaRPr lang="en-US" sz="7200" b="1" dirty="0"/>
          </a:p>
        </p:txBody>
      </p:sp>
      <p:sp>
        <p:nvSpPr>
          <p:cNvPr id="3" name="Content Placeholder 2"/>
          <p:cNvSpPr>
            <a:spLocks noGrp="1"/>
          </p:cNvSpPr>
          <p:nvPr>
            <p:ph idx="1"/>
          </p:nvPr>
        </p:nvSpPr>
        <p:spPr>
          <a:xfrm>
            <a:off x="838200" y="1825625"/>
            <a:ext cx="10642600" cy="4351338"/>
          </a:xfrm>
        </p:spPr>
        <p:txBody>
          <a:bodyPr>
            <a:noAutofit/>
          </a:bodyPr>
          <a:lstStyle/>
          <a:p>
            <a:r>
              <a:rPr lang="en-US" sz="3200" b="1" dirty="0"/>
              <a:t>New Beginning </a:t>
            </a:r>
          </a:p>
          <a:p>
            <a:r>
              <a:rPr lang="en-US" sz="2000" i="1" dirty="0"/>
              <a:t>Chet</a:t>
            </a:r>
            <a:r>
              <a:rPr lang="en-US" sz="2000" dirty="0"/>
              <a:t> is a fence in Hebrew; a new room. </a:t>
            </a:r>
          </a:p>
          <a:p>
            <a:r>
              <a:rPr lang="en-US" sz="2000" dirty="0"/>
              <a:t>The temple had </a:t>
            </a:r>
            <a:r>
              <a:rPr lang="en-US" sz="2000" b="1" dirty="0"/>
              <a:t>eight</a:t>
            </a:r>
            <a:r>
              <a:rPr lang="en-US" sz="2000" dirty="0"/>
              <a:t> steps (</a:t>
            </a:r>
            <a:r>
              <a:rPr lang="en-US" sz="2000" dirty="0" err="1"/>
              <a:t>Ezek</a:t>
            </a:r>
            <a:r>
              <a:rPr lang="en-US" sz="2000" dirty="0"/>
              <a:t> 40:31,34,37,41)</a:t>
            </a:r>
          </a:p>
          <a:p>
            <a:r>
              <a:rPr lang="en-US" sz="2000" b="1" dirty="0"/>
              <a:t>Eight</a:t>
            </a:r>
            <a:r>
              <a:rPr lang="en-US" sz="2000" dirty="0"/>
              <a:t> souls were saved from the flood.</a:t>
            </a:r>
          </a:p>
          <a:p>
            <a:r>
              <a:rPr lang="en-US" sz="2000" dirty="0"/>
              <a:t>David was the </a:t>
            </a:r>
            <a:r>
              <a:rPr lang="en-US" sz="2000" b="1" dirty="0"/>
              <a:t>eighth</a:t>
            </a:r>
            <a:r>
              <a:rPr lang="en-US" sz="2000" dirty="0"/>
              <a:t> son of Jesse; Solomon was the </a:t>
            </a:r>
            <a:r>
              <a:rPr lang="en-US" sz="2000" b="1" dirty="0"/>
              <a:t>eighth</a:t>
            </a:r>
            <a:r>
              <a:rPr lang="en-US" sz="2000" dirty="0"/>
              <a:t> son of David.</a:t>
            </a:r>
          </a:p>
          <a:p>
            <a:r>
              <a:rPr lang="en-US" sz="2000" dirty="0"/>
              <a:t>Bethlehem mentioned </a:t>
            </a:r>
            <a:r>
              <a:rPr lang="en-US" sz="2000" b="1" dirty="0"/>
              <a:t>eight</a:t>
            </a:r>
            <a:r>
              <a:rPr lang="en-US" sz="2000" dirty="0"/>
              <a:t> times in the New Testament.</a:t>
            </a:r>
          </a:p>
          <a:p>
            <a:r>
              <a:rPr lang="en-US" sz="2000" dirty="0"/>
              <a:t>Transfiguration occurred on the “eighth day” (Luke 9:28); Jesus raised on the “</a:t>
            </a:r>
            <a:r>
              <a:rPr lang="en-US" sz="2000" b="1" dirty="0"/>
              <a:t>eighth</a:t>
            </a:r>
            <a:r>
              <a:rPr lang="en-US" sz="2000" dirty="0"/>
              <a:t> day”</a:t>
            </a:r>
          </a:p>
          <a:p>
            <a:pPr fontAlgn="base"/>
            <a:r>
              <a:rPr lang="en-US" sz="2000" dirty="0"/>
              <a:t>Jaredites </a:t>
            </a:r>
            <a:r>
              <a:rPr lang="en-US" sz="2000" b="1" dirty="0"/>
              <a:t>eight</a:t>
            </a:r>
            <a:r>
              <a:rPr lang="en-US" sz="2000" dirty="0"/>
              <a:t> barges (see Ether 3:1).</a:t>
            </a:r>
          </a:p>
          <a:p>
            <a:pPr fontAlgn="base"/>
            <a:r>
              <a:rPr lang="en-US" sz="2000" dirty="0"/>
              <a:t>Nephi and his family </a:t>
            </a:r>
            <a:r>
              <a:rPr lang="en-US" sz="2000" b="1" dirty="0"/>
              <a:t>eight</a:t>
            </a:r>
            <a:r>
              <a:rPr lang="en-US" sz="2000" dirty="0"/>
              <a:t> years in the wilderness (see 1 Nephi 17:4).</a:t>
            </a:r>
          </a:p>
          <a:p>
            <a:pPr fontAlgn="base"/>
            <a:r>
              <a:rPr lang="en-US" sz="2000" dirty="0"/>
              <a:t>Alma and his new converts traveled “</a:t>
            </a:r>
            <a:r>
              <a:rPr lang="en-US" sz="2000" b="1" dirty="0"/>
              <a:t>eight</a:t>
            </a:r>
            <a:r>
              <a:rPr lang="en-US" sz="2000" dirty="0"/>
              <a:t> days’ journey into the wilderness” to escape King Noah (Mosiah 23:3).</a:t>
            </a:r>
          </a:p>
          <a:p>
            <a:pPr fontAlgn="base"/>
            <a:r>
              <a:rPr lang="en-US" sz="2000" dirty="0"/>
              <a:t>The High Priest of the temple wore </a:t>
            </a:r>
            <a:r>
              <a:rPr lang="en-US" sz="2000" b="1" dirty="0"/>
              <a:t>8</a:t>
            </a:r>
            <a:r>
              <a:rPr lang="en-US" sz="2000" dirty="0"/>
              <a:t> different articles of clothing (1 crown, 2 breastplate, 3 robe, 4 apron, 5 white undergarments, 6 belt, 7 cap, 8 pants.)</a:t>
            </a:r>
          </a:p>
        </p:txBody>
      </p:sp>
      <p:sp>
        <p:nvSpPr>
          <p:cNvPr id="4" name="Rectangle 3"/>
          <p:cNvSpPr/>
          <p:nvPr/>
        </p:nvSpPr>
        <p:spPr>
          <a:xfrm>
            <a:off x="0" y="0"/>
            <a:ext cx="933269"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8</a:t>
            </a:r>
          </a:p>
        </p:txBody>
      </p:sp>
      <p:pic>
        <p:nvPicPr>
          <p:cNvPr id="20482" name="Picture 2" descr="Image result for 8 chet hebr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799" y="536069"/>
            <a:ext cx="1126442" cy="98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1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9 </a:t>
            </a:r>
            <a:r>
              <a:rPr lang="en-US" sz="7200" dirty="0"/>
              <a:t>(</a:t>
            </a:r>
            <a:r>
              <a:rPr lang="en-US" sz="7200" dirty="0" err="1"/>
              <a:t>teth</a:t>
            </a:r>
            <a:r>
              <a:rPr lang="en-US" sz="7200" dirty="0"/>
              <a:t>)</a:t>
            </a:r>
            <a:endParaRPr lang="en-US" sz="7200" b="1" dirty="0"/>
          </a:p>
        </p:txBody>
      </p:sp>
      <p:sp>
        <p:nvSpPr>
          <p:cNvPr id="3" name="Content Placeholder 2"/>
          <p:cNvSpPr>
            <a:spLocks noGrp="1"/>
          </p:cNvSpPr>
          <p:nvPr>
            <p:ph idx="1"/>
          </p:nvPr>
        </p:nvSpPr>
        <p:spPr>
          <a:xfrm>
            <a:off x="838200" y="1825624"/>
            <a:ext cx="10515600" cy="4824557"/>
          </a:xfrm>
        </p:spPr>
        <p:txBody>
          <a:bodyPr>
            <a:noAutofit/>
          </a:bodyPr>
          <a:lstStyle/>
          <a:p>
            <a:r>
              <a:rPr lang="en-US" sz="3200" b="1" dirty="0"/>
              <a:t>Posterity, judgment</a:t>
            </a:r>
          </a:p>
          <a:p>
            <a:r>
              <a:rPr lang="en-US" sz="2000" dirty="0"/>
              <a:t>Pictographic meaning: basket or a snake eating it’s tail, making a circle</a:t>
            </a:r>
          </a:p>
          <a:p>
            <a:r>
              <a:rPr lang="en-US" sz="2000" b="1" dirty="0"/>
              <a:t>Nine</a:t>
            </a:r>
            <a:r>
              <a:rPr lang="en-US" sz="2000" dirty="0"/>
              <a:t> fruits of the spirit Gal. 5:22, 23, 22 </a:t>
            </a:r>
          </a:p>
          <a:p>
            <a:r>
              <a:rPr lang="en-US" sz="2000" b="1" dirty="0"/>
              <a:t>Nine</a:t>
            </a:r>
            <a:r>
              <a:rPr lang="en-US" sz="2000" dirty="0"/>
              <a:t> gifts of the Spirit in 1 Cor. 12:8- 10, 8 </a:t>
            </a:r>
          </a:p>
          <a:p>
            <a:r>
              <a:rPr lang="en-US" sz="2000" b="1" dirty="0"/>
              <a:t>Nine</a:t>
            </a:r>
            <a:r>
              <a:rPr lang="en-US" sz="2000" dirty="0"/>
              <a:t> beatitudes in Matt. 5:3-11 </a:t>
            </a:r>
          </a:p>
          <a:p>
            <a:r>
              <a:rPr lang="en-US" sz="2000" dirty="0"/>
              <a:t>Noah’s generation was the </a:t>
            </a:r>
            <a:r>
              <a:rPr lang="en-US" sz="2000" b="1" dirty="0"/>
              <a:t>ninth</a:t>
            </a:r>
            <a:r>
              <a:rPr lang="en-US" sz="2000" dirty="0"/>
              <a:t> from Adam</a:t>
            </a:r>
          </a:p>
          <a:p>
            <a:r>
              <a:rPr lang="en-US" sz="2000" dirty="0"/>
              <a:t>Jesus on the cross from the 6</a:t>
            </a:r>
            <a:r>
              <a:rPr lang="en-US" sz="2000" baseline="30000" dirty="0"/>
              <a:t>th</a:t>
            </a:r>
            <a:r>
              <a:rPr lang="en-US" sz="2000" dirty="0"/>
              <a:t> to the </a:t>
            </a:r>
            <a:r>
              <a:rPr lang="en-US" sz="2000" b="1" dirty="0"/>
              <a:t>9</a:t>
            </a:r>
            <a:r>
              <a:rPr lang="en-US" sz="2000" b="1" baseline="30000" dirty="0"/>
              <a:t>th</a:t>
            </a:r>
            <a:r>
              <a:rPr lang="en-US" sz="2000" dirty="0"/>
              <a:t> hour</a:t>
            </a:r>
          </a:p>
          <a:p>
            <a:r>
              <a:rPr lang="en-US" sz="2000" dirty="0"/>
              <a:t>Human gestation lasts </a:t>
            </a:r>
            <a:r>
              <a:rPr lang="en-US" sz="2000" b="1" dirty="0"/>
              <a:t>9</a:t>
            </a:r>
            <a:r>
              <a:rPr lang="en-US" sz="2000" dirty="0"/>
              <a:t> months.</a:t>
            </a:r>
          </a:p>
          <a:p>
            <a:endParaRPr lang="en-US" sz="2000" dirty="0"/>
          </a:p>
        </p:txBody>
      </p:sp>
      <p:sp>
        <p:nvSpPr>
          <p:cNvPr id="4" name="Rectangle 3"/>
          <p:cNvSpPr/>
          <p:nvPr/>
        </p:nvSpPr>
        <p:spPr>
          <a:xfrm>
            <a:off x="0" y="0"/>
            <a:ext cx="933269"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9</a:t>
            </a:r>
          </a:p>
        </p:txBody>
      </p:sp>
      <p:pic>
        <p:nvPicPr>
          <p:cNvPr id="24578" name="Picture 2" descr="Image result for 9 teth hebr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44" y="267954"/>
            <a:ext cx="979055" cy="116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05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10 </a:t>
            </a:r>
            <a:r>
              <a:rPr lang="en-US" sz="7200" dirty="0"/>
              <a:t>(</a:t>
            </a:r>
            <a:r>
              <a:rPr lang="en-US" sz="7200" dirty="0" err="1"/>
              <a:t>yod</a:t>
            </a:r>
            <a:r>
              <a:rPr lang="en-US" sz="7200" dirty="0"/>
              <a:t>)</a:t>
            </a:r>
            <a:endParaRPr lang="en-US" sz="7200" b="1" dirty="0"/>
          </a:p>
        </p:txBody>
      </p:sp>
      <p:sp>
        <p:nvSpPr>
          <p:cNvPr id="3" name="Content Placeholder 2"/>
          <p:cNvSpPr>
            <a:spLocks noGrp="1"/>
          </p:cNvSpPr>
          <p:nvPr>
            <p:ph idx="1"/>
          </p:nvPr>
        </p:nvSpPr>
        <p:spPr>
          <a:xfrm>
            <a:off x="838200" y="1825624"/>
            <a:ext cx="10515600" cy="4824557"/>
          </a:xfrm>
        </p:spPr>
        <p:txBody>
          <a:bodyPr>
            <a:noAutofit/>
          </a:bodyPr>
          <a:lstStyle/>
          <a:p>
            <a:r>
              <a:rPr lang="en-US" sz="3200" b="1" dirty="0"/>
              <a:t>Divine Order</a:t>
            </a:r>
          </a:p>
          <a:p>
            <a:r>
              <a:rPr lang="en-US" sz="2000" b="1" dirty="0"/>
              <a:t>Ten</a:t>
            </a:r>
            <a:r>
              <a:rPr lang="en-US" sz="2000" dirty="0"/>
              <a:t> Commandments, </a:t>
            </a:r>
            <a:r>
              <a:rPr lang="en-US" sz="2000" b="1" dirty="0"/>
              <a:t>Ten</a:t>
            </a:r>
            <a:r>
              <a:rPr lang="en-US" sz="2000" dirty="0"/>
              <a:t> Plagues, </a:t>
            </a:r>
            <a:r>
              <a:rPr lang="en-US" sz="2000" b="1" dirty="0"/>
              <a:t>Ten</a:t>
            </a:r>
            <a:r>
              <a:rPr lang="en-US" sz="2000" dirty="0"/>
              <a:t> percent tithing</a:t>
            </a:r>
          </a:p>
          <a:p>
            <a:r>
              <a:rPr lang="en-US" sz="2000" dirty="0"/>
              <a:t>Abraham’s servant brought </a:t>
            </a:r>
            <a:r>
              <a:rPr lang="en-US" sz="2000" b="1" dirty="0"/>
              <a:t>10</a:t>
            </a:r>
            <a:r>
              <a:rPr lang="en-US" sz="2000" dirty="0"/>
              <a:t> camels as gifts to Rebecca.</a:t>
            </a:r>
          </a:p>
          <a:p>
            <a:r>
              <a:rPr lang="en-US" sz="2000" b="1" dirty="0"/>
              <a:t>Ten</a:t>
            </a:r>
            <a:r>
              <a:rPr lang="en-US" sz="2000" dirty="0"/>
              <a:t> Virgins (5 wise, 5 foolish).</a:t>
            </a:r>
          </a:p>
          <a:p>
            <a:r>
              <a:rPr lang="en-US" sz="2000" b="1" dirty="0"/>
              <a:t>Ten</a:t>
            </a:r>
            <a:r>
              <a:rPr lang="en-US" sz="2000" dirty="0"/>
              <a:t> lost tribes of Israel.</a:t>
            </a:r>
          </a:p>
          <a:p>
            <a:r>
              <a:rPr lang="en-US" sz="2000" b="1" dirty="0"/>
              <a:t>Ten</a:t>
            </a:r>
            <a:r>
              <a:rPr lang="en-US" sz="2000" dirty="0"/>
              <a:t> times was the name of God uttered by the high priest on the Day of Atonement</a:t>
            </a:r>
          </a:p>
          <a:p>
            <a:r>
              <a:rPr lang="en-US" sz="2000" dirty="0"/>
              <a:t>The Passover lamb was selected on the </a:t>
            </a:r>
            <a:r>
              <a:rPr lang="en-US" sz="2000" b="1" dirty="0"/>
              <a:t>10th</a:t>
            </a:r>
            <a:r>
              <a:rPr lang="en-US" sz="2000" dirty="0"/>
              <a:t> day of the month (Exodus 12:3)</a:t>
            </a:r>
          </a:p>
          <a:p>
            <a:endParaRPr lang="en-US" sz="2000" dirty="0"/>
          </a:p>
        </p:txBody>
      </p:sp>
      <p:sp>
        <p:nvSpPr>
          <p:cNvPr id="4" name="Rectangle 3"/>
          <p:cNvSpPr/>
          <p:nvPr/>
        </p:nvSpPr>
        <p:spPr>
          <a:xfrm>
            <a:off x="0" y="0"/>
            <a:ext cx="1681871"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10</a:t>
            </a:r>
          </a:p>
        </p:txBody>
      </p:sp>
      <p:pic>
        <p:nvPicPr>
          <p:cNvPr id="26626" name="Picture 2" descr="Image result for 10 yod hebr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436" y="308624"/>
            <a:ext cx="1438564" cy="143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94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t>12 </a:t>
            </a:r>
            <a:r>
              <a:rPr lang="en-US" sz="7200" dirty="0"/>
              <a:t>(ay or </a:t>
            </a:r>
            <a:r>
              <a:rPr lang="en-US" sz="7200" dirty="0" err="1"/>
              <a:t>yod</a:t>
            </a:r>
            <a:r>
              <a:rPr lang="en-US" sz="7200" dirty="0"/>
              <a:t>-aleph)</a:t>
            </a:r>
            <a:endParaRPr lang="en-US" sz="7200" b="1" dirty="0"/>
          </a:p>
        </p:txBody>
      </p:sp>
      <p:sp>
        <p:nvSpPr>
          <p:cNvPr id="3" name="Content Placeholder 2"/>
          <p:cNvSpPr>
            <a:spLocks noGrp="1"/>
          </p:cNvSpPr>
          <p:nvPr>
            <p:ph idx="1"/>
          </p:nvPr>
        </p:nvSpPr>
        <p:spPr>
          <a:xfrm>
            <a:off x="838200" y="1672846"/>
            <a:ext cx="10957560" cy="4920993"/>
          </a:xfrm>
        </p:spPr>
        <p:txBody>
          <a:bodyPr>
            <a:noAutofit/>
          </a:bodyPr>
          <a:lstStyle/>
          <a:p>
            <a:r>
              <a:rPr lang="en-US" sz="3200" b="1" dirty="0"/>
              <a:t>Priesthood, Government</a:t>
            </a:r>
          </a:p>
          <a:p>
            <a:r>
              <a:rPr lang="en-US" sz="2000" b="1" dirty="0"/>
              <a:t>12</a:t>
            </a:r>
            <a:r>
              <a:rPr lang="en-US" sz="2000" dirty="0"/>
              <a:t> apostles; </a:t>
            </a:r>
            <a:r>
              <a:rPr lang="en-US" sz="2000" b="1" dirty="0"/>
              <a:t>12</a:t>
            </a:r>
            <a:r>
              <a:rPr lang="en-US" sz="2000" dirty="0"/>
              <a:t> Tribes of Israel</a:t>
            </a:r>
          </a:p>
          <a:p>
            <a:r>
              <a:rPr lang="en-US" sz="2000" b="1" dirty="0"/>
              <a:t>12</a:t>
            </a:r>
            <a:r>
              <a:rPr lang="en-US" sz="2000" dirty="0"/>
              <a:t> foundations in the New Jerusalem (Rev. 21:14). </a:t>
            </a:r>
            <a:r>
              <a:rPr lang="en-US" sz="2000" b="1" dirty="0"/>
              <a:t>12</a:t>
            </a:r>
            <a:r>
              <a:rPr lang="en-US" sz="2000" dirty="0"/>
              <a:t> angels (Rev. 21:12) and </a:t>
            </a:r>
            <a:r>
              <a:rPr lang="en-US" sz="2000" b="1" dirty="0"/>
              <a:t>12</a:t>
            </a:r>
            <a:r>
              <a:rPr lang="en-US" sz="2000" dirty="0"/>
              <a:t> pearls at the gates (Rev. 21:21). The city is foursquare at </a:t>
            </a:r>
            <a:r>
              <a:rPr lang="en-US" sz="2000" b="1" dirty="0"/>
              <a:t>12,000</a:t>
            </a:r>
            <a:r>
              <a:rPr lang="en-US" sz="2000" dirty="0"/>
              <a:t> furlongs (Rev. 21:16). The wall is </a:t>
            </a:r>
            <a:r>
              <a:rPr lang="en-US" sz="2000" b="1" dirty="0"/>
              <a:t>144</a:t>
            </a:r>
            <a:r>
              <a:rPr lang="en-US" sz="2000" dirty="0"/>
              <a:t> cubits high (Rev. 21:17), which is </a:t>
            </a:r>
            <a:r>
              <a:rPr lang="en-US" sz="2000" b="1" dirty="0"/>
              <a:t>12 x 12. </a:t>
            </a:r>
            <a:r>
              <a:rPr lang="en-US" sz="2000" dirty="0"/>
              <a:t>A tree with </a:t>
            </a:r>
            <a:r>
              <a:rPr lang="en-US" sz="2000" b="1" dirty="0"/>
              <a:t>12</a:t>
            </a:r>
            <a:r>
              <a:rPr lang="en-US" sz="2000" dirty="0"/>
              <a:t> kinds of fruit </a:t>
            </a:r>
            <a:r>
              <a:rPr lang="en-US" sz="2000" b="1" dirty="0"/>
              <a:t>12 </a:t>
            </a:r>
            <a:r>
              <a:rPr lang="en-US" sz="2000" dirty="0"/>
              <a:t>times a year eaten by </a:t>
            </a:r>
            <a:r>
              <a:rPr lang="en-US" sz="2000" b="1" dirty="0"/>
              <a:t>12</a:t>
            </a:r>
            <a:r>
              <a:rPr lang="en-US" sz="2000" dirty="0"/>
              <a:t> times </a:t>
            </a:r>
            <a:r>
              <a:rPr lang="en-US" sz="2000" b="1" dirty="0"/>
              <a:t>12,000</a:t>
            </a:r>
            <a:r>
              <a:rPr lang="en-US" sz="2000" dirty="0"/>
              <a:t> (See Revelation 21.)</a:t>
            </a:r>
          </a:p>
          <a:p>
            <a:r>
              <a:rPr lang="en-US" sz="2000" b="1" dirty="0"/>
              <a:t>Twelve</a:t>
            </a:r>
            <a:r>
              <a:rPr lang="en-US" sz="2000" dirty="0"/>
              <a:t> spies to the Promised Land (Num. 14:22). </a:t>
            </a:r>
          </a:p>
          <a:p>
            <a:r>
              <a:rPr lang="en-US" sz="2000" dirty="0"/>
              <a:t>The baptismal font (see 1 Kings 7:23–26; 2 Chronicles 4:3–5) on the back of </a:t>
            </a:r>
            <a:r>
              <a:rPr lang="en-US" sz="2000" b="1" dirty="0"/>
              <a:t>twelve</a:t>
            </a:r>
            <a:r>
              <a:rPr lang="en-US" sz="2000" dirty="0"/>
              <a:t> oxen facing the </a:t>
            </a:r>
            <a:r>
              <a:rPr lang="en-US" sz="2000" b="1" dirty="0"/>
              <a:t>four</a:t>
            </a:r>
            <a:r>
              <a:rPr lang="en-US" sz="2000" dirty="0"/>
              <a:t> cardinal directions. </a:t>
            </a:r>
          </a:p>
          <a:p>
            <a:r>
              <a:rPr lang="en-US" sz="2000" dirty="0"/>
              <a:t>When Jesus feeds the 5,000, his Disciples pick up </a:t>
            </a:r>
            <a:r>
              <a:rPr lang="en-US" sz="2000" b="1" dirty="0"/>
              <a:t>12</a:t>
            </a:r>
            <a:r>
              <a:rPr lang="en-US" sz="2000" dirty="0"/>
              <a:t> basketfuls of leftovers.</a:t>
            </a:r>
          </a:p>
          <a:p>
            <a:r>
              <a:rPr lang="en-US" sz="2000" dirty="0"/>
              <a:t>Jesus’ says his disciples may have “more than </a:t>
            </a:r>
            <a:r>
              <a:rPr lang="en-US" sz="2000" b="1" dirty="0"/>
              <a:t>twelve</a:t>
            </a:r>
            <a:r>
              <a:rPr lang="en-US" sz="2000" dirty="0"/>
              <a:t> legions of angels” (Matthew 26:53; see also see D&amp;C 13)</a:t>
            </a:r>
          </a:p>
          <a:p>
            <a:r>
              <a:rPr lang="en-US" sz="2000" dirty="0"/>
              <a:t>The woman had an issue of blood </a:t>
            </a:r>
            <a:r>
              <a:rPr lang="en-US" sz="2000" b="1" dirty="0"/>
              <a:t>twelve</a:t>
            </a:r>
            <a:r>
              <a:rPr lang="en-US" sz="2000" dirty="0"/>
              <a:t> years (see Mark 5:25–34) </a:t>
            </a:r>
          </a:p>
          <a:p>
            <a:endParaRPr lang="en-US" sz="2000" dirty="0"/>
          </a:p>
          <a:p>
            <a:endParaRPr lang="en-US" sz="2000" dirty="0"/>
          </a:p>
          <a:p>
            <a:endParaRPr lang="en-US" sz="2000" dirty="0"/>
          </a:p>
        </p:txBody>
      </p:sp>
      <p:sp>
        <p:nvSpPr>
          <p:cNvPr id="4" name="Rectangle 3"/>
          <p:cNvSpPr/>
          <p:nvPr/>
        </p:nvSpPr>
        <p:spPr>
          <a:xfrm>
            <a:off x="0" y="0"/>
            <a:ext cx="1681871" cy="1569660"/>
          </a:xfrm>
          <a:prstGeom prst="rect">
            <a:avLst/>
          </a:prstGeom>
          <a:scene3d>
            <a:camera prst="orthographicFront"/>
            <a:lightRig rig="threePt" dir="t"/>
          </a:scene3d>
          <a:sp3d>
            <a:bevelT prst="slope"/>
          </a:sp3d>
        </p:spPr>
        <p:txBody>
          <a:bodyPr wrap="none">
            <a:spAutoFit/>
          </a:bodyPr>
          <a:lstStyle/>
          <a:p>
            <a:r>
              <a:rPr lang="en-US" sz="9600" dirty="0">
                <a:solidFill>
                  <a:srgbClr val="0070C0"/>
                </a:solidFill>
                <a:latin typeface="Lucida Bright" panose="02040602050505020304" pitchFamily="18" charset="0"/>
              </a:rPr>
              <a:t>12</a:t>
            </a:r>
          </a:p>
        </p:txBody>
      </p:sp>
      <p:pic>
        <p:nvPicPr>
          <p:cNvPr id="27650" name="Picture 2" descr="Image result for yod-aleph hebrew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1784" y="261938"/>
            <a:ext cx="9239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1" y="1061821"/>
            <a:ext cx="4559877" cy="994172"/>
          </a:xfrm>
        </p:spPr>
        <p:txBody>
          <a:bodyPr>
            <a:normAutofit/>
          </a:bodyPr>
          <a:lstStyle/>
          <a:p>
            <a:pPr algn="ctr"/>
            <a:r>
              <a:rPr lang="en-US" sz="5400" b="1" dirty="0">
                <a:solidFill>
                  <a:srgbClr val="0070C0"/>
                </a:solidFill>
              </a:rPr>
              <a:t>Numbers</a:t>
            </a:r>
          </a:p>
        </p:txBody>
      </p:sp>
      <p:sp>
        <p:nvSpPr>
          <p:cNvPr id="3" name="Content Placeholder 2"/>
          <p:cNvSpPr>
            <a:spLocks noGrp="1"/>
          </p:cNvSpPr>
          <p:nvPr>
            <p:ph idx="1"/>
          </p:nvPr>
        </p:nvSpPr>
        <p:spPr>
          <a:xfrm>
            <a:off x="914401" y="2157197"/>
            <a:ext cx="3869202" cy="3278403"/>
          </a:xfrm>
        </p:spPr>
        <p:txBody>
          <a:bodyPr>
            <a:normAutofit fontScale="92500" lnSpcReduction="20000"/>
          </a:bodyPr>
          <a:lstStyle/>
          <a:p>
            <a:r>
              <a:rPr lang="en-US" dirty="0">
                <a:solidFill>
                  <a:srgbClr val="0070C0"/>
                </a:solidFill>
              </a:rPr>
              <a:t>1: Ox (God)</a:t>
            </a:r>
            <a:br>
              <a:rPr lang="en-US" dirty="0">
                <a:solidFill>
                  <a:srgbClr val="0070C0"/>
                </a:solidFill>
              </a:rPr>
            </a:br>
            <a:endParaRPr lang="en-US" dirty="0">
              <a:solidFill>
                <a:srgbClr val="0070C0"/>
              </a:solidFill>
            </a:endParaRPr>
          </a:p>
          <a:p>
            <a:r>
              <a:rPr lang="en-US" dirty="0">
                <a:solidFill>
                  <a:srgbClr val="0070C0"/>
                </a:solidFill>
              </a:rPr>
              <a:t>2: House </a:t>
            </a:r>
            <a:br>
              <a:rPr lang="en-US" dirty="0">
                <a:solidFill>
                  <a:srgbClr val="0070C0"/>
                </a:solidFill>
              </a:rPr>
            </a:br>
            <a:endParaRPr lang="en-US" dirty="0">
              <a:solidFill>
                <a:srgbClr val="0070C0"/>
              </a:solidFill>
            </a:endParaRPr>
          </a:p>
          <a:p>
            <a:r>
              <a:rPr lang="en-US" dirty="0">
                <a:solidFill>
                  <a:srgbClr val="0070C0"/>
                </a:solidFill>
              </a:rPr>
              <a:t>3: Camel (Unclean beast)</a:t>
            </a:r>
            <a:br>
              <a:rPr lang="en-US" dirty="0">
                <a:solidFill>
                  <a:srgbClr val="0070C0"/>
                </a:solidFill>
              </a:rPr>
            </a:br>
            <a:endParaRPr lang="en-US" dirty="0">
              <a:solidFill>
                <a:srgbClr val="0070C0"/>
              </a:solidFill>
            </a:endParaRPr>
          </a:p>
          <a:p>
            <a:r>
              <a:rPr lang="en-US" dirty="0">
                <a:solidFill>
                  <a:srgbClr val="0070C0"/>
                </a:solidFill>
              </a:rPr>
              <a:t>4: Door</a:t>
            </a:r>
            <a:br>
              <a:rPr lang="en-US" dirty="0">
                <a:solidFill>
                  <a:srgbClr val="0070C0"/>
                </a:solidFill>
              </a:rPr>
            </a:br>
            <a:endParaRPr lang="en-US" dirty="0">
              <a:solidFill>
                <a:srgbClr val="0070C0"/>
              </a:solidFill>
            </a:endParaRPr>
          </a:p>
          <a:p>
            <a:r>
              <a:rPr lang="en-US" dirty="0">
                <a:solidFill>
                  <a:srgbClr val="0070C0"/>
                </a:solidFill>
              </a:rPr>
              <a:t>5: Hey (whispered) </a:t>
            </a:r>
          </a:p>
        </p:txBody>
      </p:sp>
      <p:pic>
        <p:nvPicPr>
          <p:cNvPr id="1026" name="Picture 2" descr="Image result for hebrew number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801" y="2055993"/>
            <a:ext cx="1090613" cy="6535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brew numbe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842" y="2709540"/>
            <a:ext cx="440531" cy="504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ebrew numb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580" y="3397997"/>
            <a:ext cx="372665" cy="6245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ebrew numbe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300" y="4123777"/>
            <a:ext cx="356945" cy="3514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ebrew H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3602" y="4711033"/>
            <a:ext cx="546621" cy="59849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FD963782-930F-47B8-879F-4594AB0A76EE}"/>
              </a:ext>
            </a:extLst>
          </p:cNvPr>
          <p:cNvSpPr txBox="1">
            <a:spLocks/>
          </p:cNvSpPr>
          <p:nvPr/>
        </p:nvSpPr>
        <p:spPr>
          <a:xfrm>
            <a:off x="5636220" y="1966205"/>
            <a:ext cx="3205274" cy="36828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rgbClr val="0070C0"/>
                </a:solidFill>
              </a:rPr>
              <a:t>6: Nail</a:t>
            </a:r>
            <a:br>
              <a:rPr lang="en-US" sz="2100" dirty="0">
                <a:solidFill>
                  <a:srgbClr val="0070C0"/>
                </a:solidFill>
              </a:rPr>
            </a:br>
            <a:endParaRPr lang="en-US" sz="2100" dirty="0">
              <a:solidFill>
                <a:srgbClr val="0070C0"/>
              </a:solidFill>
            </a:endParaRPr>
          </a:p>
          <a:p>
            <a:r>
              <a:rPr lang="en-US" sz="2100" dirty="0">
                <a:solidFill>
                  <a:srgbClr val="0070C0"/>
                </a:solidFill>
              </a:rPr>
              <a:t>7: Weapon</a:t>
            </a:r>
            <a:br>
              <a:rPr lang="en-US" sz="2100" dirty="0">
                <a:solidFill>
                  <a:srgbClr val="0070C0"/>
                </a:solidFill>
              </a:rPr>
            </a:br>
            <a:endParaRPr lang="en-US" sz="2100" dirty="0">
              <a:solidFill>
                <a:srgbClr val="0070C0"/>
              </a:solidFill>
            </a:endParaRPr>
          </a:p>
          <a:p>
            <a:r>
              <a:rPr lang="en-US" sz="2100" dirty="0">
                <a:solidFill>
                  <a:srgbClr val="0070C0"/>
                </a:solidFill>
              </a:rPr>
              <a:t>8: Inner room</a:t>
            </a:r>
            <a:br>
              <a:rPr lang="en-US" sz="2100" dirty="0">
                <a:solidFill>
                  <a:srgbClr val="0070C0"/>
                </a:solidFill>
              </a:rPr>
            </a:br>
            <a:endParaRPr lang="en-US" sz="2100" dirty="0">
              <a:solidFill>
                <a:srgbClr val="0070C0"/>
              </a:solidFill>
            </a:endParaRPr>
          </a:p>
          <a:p>
            <a:r>
              <a:rPr lang="en-US" sz="2100" dirty="0">
                <a:solidFill>
                  <a:srgbClr val="0070C0"/>
                </a:solidFill>
              </a:rPr>
              <a:t>9: Eternity/Posterity</a:t>
            </a:r>
            <a:br>
              <a:rPr lang="en-US" sz="2100" dirty="0">
                <a:solidFill>
                  <a:srgbClr val="0070C0"/>
                </a:solidFill>
              </a:rPr>
            </a:br>
            <a:endParaRPr lang="en-US" sz="2100" dirty="0">
              <a:solidFill>
                <a:srgbClr val="0070C0"/>
              </a:solidFill>
            </a:endParaRPr>
          </a:p>
          <a:p>
            <a:r>
              <a:rPr lang="en-US" sz="2100" dirty="0">
                <a:solidFill>
                  <a:srgbClr val="0070C0"/>
                </a:solidFill>
              </a:rPr>
              <a:t>10: Divine order</a:t>
            </a:r>
            <a:br>
              <a:rPr lang="en-US" sz="2100" dirty="0">
                <a:solidFill>
                  <a:srgbClr val="0070C0"/>
                </a:solidFill>
              </a:rPr>
            </a:br>
            <a:endParaRPr lang="en-US" sz="2100" dirty="0">
              <a:solidFill>
                <a:srgbClr val="0070C0"/>
              </a:solidFill>
            </a:endParaRPr>
          </a:p>
          <a:p>
            <a:r>
              <a:rPr lang="en-US" sz="2100" dirty="0">
                <a:solidFill>
                  <a:srgbClr val="0070C0"/>
                </a:solidFill>
              </a:rPr>
              <a:t>12: Priesthood; reigning</a:t>
            </a:r>
          </a:p>
        </p:txBody>
      </p:sp>
      <p:pic>
        <p:nvPicPr>
          <p:cNvPr id="10" name="Picture 2" descr="Hebrew Vav">
            <a:extLst>
              <a:ext uri="{FF2B5EF4-FFF2-40B4-BE49-F238E27FC236}">
                <a16:creationId xmlns:a16="http://schemas.microsoft.com/office/drawing/2014/main" id="{BD48DEC7-701F-48FC-B748-253018ECED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1494" y="1836227"/>
            <a:ext cx="490062" cy="5141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ebrew Zain">
            <a:extLst>
              <a:ext uri="{FF2B5EF4-FFF2-40B4-BE49-F238E27FC236}">
                <a16:creationId xmlns:a16="http://schemas.microsoft.com/office/drawing/2014/main" id="{9B8EE70A-C8ED-4064-8162-E089991085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0072" y="2327970"/>
            <a:ext cx="451485" cy="627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ebrew Cheth">
            <a:extLst>
              <a:ext uri="{FF2B5EF4-FFF2-40B4-BE49-F238E27FC236}">
                <a16:creationId xmlns:a16="http://schemas.microsoft.com/office/drawing/2014/main" id="{EDDEF846-8C66-4154-B3A4-90C3CE9E5B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38449" y="3027044"/>
            <a:ext cx="377152" cy="4962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ebrew teth">
            <a:extLst>
              <a:ext uri="{FF2B5EF4-FFF2-40B4-BE49-F238E27FC236}">
                <a16:creationId xmlns:a16="http://schemas.microsoft.com/office/drawing/2014/main" id="{F73EDB0D-6000-45EE-BD0E-4E7389F67B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97949" y="3648251"/>
            <a:ext cx="458153" cy="5454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ebrew yod">
            <a:extLst>
              <a:ext uri="{FF2B5EF4-FFF2-40B4-BE49-F238E27FC236}">
                <a16:creationId xmlns:a16="http://schemas.microsoft.com/office/drawing/2014/main" id="{19FFF89F-02D4-47B9-8937-0CB4270CD5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95373" y="4212573"/>
            <a:ext cx="456724" cy="706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yod-aleph hebrew 12">
            <a:extLst>
              <a:ext uri="{FF2B5EF4-FFF2-40B4-BE49-F238E27FC236}">
                <a16:creationId xmlns:a16="http://schemas.microsoft.com/office/drawing/2014/main" id="{9BCDF553-E4B5-40D3-AD8A-CA5D298087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390130">
            <a:off x="8974911" y="4935140"/>
            <a:ext cx="427141" cy="6605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yod-aleph hebrew 12">
            <a:extLst>
              <a:ext uri="{FF2B5EF4-FFF2-40B4-BE49-F238E27FC236}">
                <a16:creationId xmlns:a16="http://schemas.microsoft.com/office/drawing/2014/main" id="{CFCBA7E3-2273-42BC-885E-1410EA4566FD}"/>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9517134">
            <a:off x="8867616" y="4709992"/>
            <a:ext cx="388370" cy="60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18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anim calcmode="lin" valueType="num">
                                      <p:cBhvr>
                                        <p:cTn id="27" dur="1000" fill="hold"/>
                                        <p:tgtEl>
                                          <p:spTgt spid="1028"/>
                                        </p:tgtEl>
                                        <p:attrNameLst>
                                          <p:attrName>ppt_x</p:attrName>
                                        </p:attrNameLst>
                                      </p:cBhvr>
                                      <p:tavLst>
                                        <p:tav tm="0">
                                          <p:val>
                                            <p:strVal val="#ppt_x"/>
                                          </p:val>
                                        </p:tav>
                                        <p:tav tm="100000">
                                          <p:val>
                                            <p:strVal val="#ppt_x"/>
                                          </p:val>
                                        </p:tav>
                                      </p:tavLst>
                                    </p:anim>
                                    <p:anim calcmode="lin" valueType="num">
                                      <p:cBhvr>
                                        <p:cTn id="2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fade">
                                      <p:cBhvr>
                                        <p:cTn id="40" dur="1000"/>
                                        <p:tgtEl>
                                          <p:spTgt spid="1030"/>
                                        </p:tgtEl>
                                      </p:cBhvr>
                                    </p:animEffect>
                                    <p:anim calcmode="lin" valueType="num">
                                      <p:cBhvr>
                                        <p:cTn id="41" dur="1000" fill="hold"/>
                                        <p:tgtEl>
                                          <p:spTgt spid="1030"/>
                                        </p:tgtEl>
                                        <p:attrNameLst>
                                          <p:attrName>ppt_x</p:attrName>
                                        </p:attrNameLst>
                                      </p:cBhvr>
                                      <p:tavLst>
                                        <p:tav tm="0">
                                          <p:val>
                                            <p:strVal val="#ppt_x"/>
                                          </p:val>
                                        </p:tav>
                                        <p:tav tm="100000">
                                          <p:val>
                                            <p:strVal val="#ppt_x"/>
                                          </p:val>
                                        </p:tav>
                                      </p:tavLst>
                                    </p:anim>
                                    <p:anim calcmode="lin" valueType="num">
                                      <p:cBhvr>
                                        <p:cTn id="42"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1000"/>
                                        <p:tgtEl>
                                          <p:spTgt spid="3">
                                            <p:txEl>
                                              <p:pRg st="3" end="3"/>
                                            </p:txEl>
                                          </p:spTgt>
                                        </p:tgtEl>
                                      </p:cBhvr>
                                    </p:animEffect>
                                    <p:anim calcmode="lin" valueType="num">
                                      <p:cBhvr>
                                        <p:cTn id="4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32"/>
                                        </p:tgtEl>
                                        <p:attrNameLst>
                                          <p:attrName>style.visibility</p:attrName>
                                        </p:attrNameLst>
                                      </p:cBhvr>
                                      <p:to>
                                        <p:strVal val="visible"/>
                                      </p:to>
                                    </p:set>
                                    <p:animEffect transition="in" filter="fade">
                                      <p:cBhvr>
                                        <p:cTn id="54" dur="1000"/>
                                        <p:tgtEl>
                                          <p:spTgt spid="1032"/>
                                        </p:tgtEl>
                                      </p:cBhvr>
                                    </p:animEffect>
                                    <p:anim calcmode="lin" valueType="num">
                                      <p:cBhvr>
                                        <p:cTn id="55" dur="1000" fill="hold"/>
                                        <p:tgtEl>
                                          <p:spTgt spid="1032"/>
                                        </p:tgtEl>
                                        <p:attrNameLst>
                                          <p:attrName>ppt_x</p:attrName>
                                        </p:attrNameLst>
                                      </p:cBhvr>
                                      <p:tavLst>
                                        <p:tav tm="0">
                                          <p:val>
                                            <p:strVal val="#ppt_x"/>
                                          </p:val>
                                        </p:tav>
                                        <p:tav tm="100000">
                                          <p:val>
                                            <p:strVal val="#ppt_x"/>
                                          </p:val>
                                        </p:tav>
                                      </p:tavLst>
                                    </p:anim>
                                    <p:anim calcmode="lin" valueType="num">
                                      <p:cBhvr>
                                        <p:cTn id="5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fade">
                                      <p:cBhvr>
                                        <p:cTn id="61" dur="1000"/>
                                        <p:tgtEl>
                                          <p:spTgt spid="3">
                                            <p:txEl>
                                              <p:pRg st="4" end="4"/>
                                            </p:txEl>
                                          </p:spTgt>
                                        </p:tgtEl>
                                      </p:cBhvr>
                                    </p:animEffect>
                                    <p:anim calcmode="lin" valueType="num">
                                      <p:cBhvr>
                                        <p:cTn id="6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034"/>
                                        </p:tgtEl>
                                        <p:attrNameLst>
                                          <p:attrName>style.visibility</p:attrName>
                                        </p:attrNameLst>
                                      </p:cBhvr>
                                      <p:to>
                                        <p:strVal val="visible"/>
                                      </p:to>
                                    </p:set>
                                    <p:animEffect transition="in" filter="fade">
                                      <p:cBhvr>
                                        <p:cTn id="68" dur="1000"/>
                                        <p:tgtEl>
                                          <p:spTgt spid="1034"/>
                                        </p:tgtEl>
                                      </p:cBhvr>
                                    </p:animEffect>
                                    <p:anim calcmode="lin" valueType="num">
                                      <p:cBhvr>
                                        <p:cTn id="69" dur="1000" fill="hold"/>
                                        <p:tgtEl>
                                          <p:spTgt spid="1034"/>
                                        </p:tgtEl>
                                        <p:attrNameLst>
                                          <p:attrName>ppt_x</p:attrName>
                                        </p:attrNameLst>
                                      </p:cBhvr>
                                      <p:tavLst>
                                        <p:tav tm="0">
                                          <p:val>
                                            <p:strVal val="#ppt_x"/>
                                          </p:val>
                                        </p:tav>
                                        <p:tav tm="100000">
                                          <p:val>
                                            <p:strVal val="#ppt_x"/>
                                          </p:val>
                                        </p:tav>
                                      </p:tavLst>
                                    </p:anim>
                                    <p:anim calcmode="lin" valueType="num">
                                      <p:cBhvr>
                                        <p:cTn id="70"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9">
                                            <p:txEl>
                                              <p:pRg st="0" end="0"/>
                                            </p:txEl>
                                          </p:spTgt>
                                        </p:tgtEl>
                                        <p:attrNameLst>
                                          <p:attrName>style.visibility</p:attrName>
                                        </p:attrNameLst>
                                      </p:cBhvr>
                                      <p:to>
                                        <p:strVal val="visible"/>
                                      </p:to>
                                    </p:set>
                                    <p:animEffect transition="in" filter="fade">
                                      <p:cBhvr>
                                        <p:cTn id="75" dur="1000"/>
                                        <p:tgtEl>
                                          <p:spTgt spid="9">
                                            <p:txEl>
                                              <p:pRg st="0" end="0"/>
                                            </p:txEl>
                                          </p:spTgt>
                                        </p:tgtEl>
                                      </p:cBhvr>
                                    </p:animEffect>
                                    <p:anim calcmode="lin" valueType="num">
                                      <p:cBhvr>
                                        <p:cTn id="7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1000"/>
                                        <p:tgtEl>
                                          <p:spTgt spid="10"/>
                                        </p:tgtEl>
                                      </p:cBhvr>
                                    </p:animEffect>
                                    <p:anim calcmode="lin" valueType="num">
                                      <p:cBhvr>
                                        <p:cTn id="83" dur="1000" fill="hold"/>
                                        <p:tgtEl>
                                          <p:spTgt spid="10"/>
                                        </p:tgtEl>
                                        <p:attrNameLst>
                                          <p:attrName>ppt_x</p:attrName>
                                        </p:attrNameLst>
                                      </p:cBhvr>
                                      <p:tavLst>
                                        <p:tav tm="0">
                                          <p:val>
                                            <p:strVal val="#ppt_x"/>
                                          </p:val>
                                        </p:tav>
                                        <p:tav tm="100000">
                                          <p:val>
                                            <p:strVal val="#ppt_x"/>
                                          </p:val>
                                        </p:tav>
                                      </p:tavLst>
                                    </p:anim>
                                    <p:anim calcmode="lin" valueType="num">
                                      <p:cBhvr>
                                        <p:cTn id="8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9">
                                            <p:txEl>
                                              <p:pRg st="1" end="1"/>
                                            </p:txEl>
                                          </p:spTgt>
                                        </p:tgtEl>
                                        <p:attrNameLst>
                                          <p:attrName>style.visibility</p:attrName>
                                        </p:attrNameLst>
                                      </p:cBhvr>
                                      <p:to>
                                        <p:strVal val="visible"/>
                                      </p:to>
                                    </p:set>
                                    <p:animEffect transition="in" filter="fade">
                                      <p:cBhvr>
                                        <p:cTn id="89" dur="1000"/>
                                        <p:tgtEl>
                                          <p:spTgt spid="9">
                                            <p:txEl>
                                              <p:pRg st="1" end="1"/>
                                            </p:txEl>
                                          </p:spTgt>
                                        </p:tgtEl>
                                      </p:cBhvr>
                                    </p:animEffect>
                                    <p:anim calcmode="lin" valueType="num">
                                      <p:cBhvr>
                                        <p:cTn id="9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1000"/>
                                        <p:tgtEl>
                                          <p:spTgt spid="11"/>
                                        </p:tgtEl>
                                      </p:cBhvr>
                                    </p:animEffect>
                                    <p:anim calcmode="lin" valueType="num">
                                      <p:cBhvr>
                                        <p:cTn id="97" dur="1000" fill="hold"/>
                                        <p:tgtEl>
                                          <p:spTgt spid="11"/>
                                        </p:tgtEl>
                                        <p:attrNameLst>
                                          <p:attrName>ppt_x</p:attrName>
                                        </p:attrNameLst>
                                      </p:cBhvr>
                                      <p:tavLst>
                                        <p:tav tm="0">
                                          <p:val>
                                            <p:strVal val="#ppt_x"/>
                                          </p:val>
                                        </p:tav>
                                        <p:tav tm="100000">
                                          <p:val>
                                            <p:strVal val="#ppt_x"/>
                                          </p:val>
                                        </p:tav>
                                      </p:tavLst>
                                    </p:anim>
                                    <p:anim calcmode="lin" valueType="num">
                                      <p:cBhvr>
                                        <p:cTn id="9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9">
                                            <p:txEl>
                                              <p:pRg st="2" end="2"/>
                                            </p:txEl>
                                          </p:spTgt>
                                        </p:tgtEl>
                                        <p:attrNameLst>
                                          <p:attrName>style.visibility</p:attrName>
                                        </p:attrNameLst>
                                      </p:cBhvr>
                                      <p:to>
                                        <p:strVal val="visible"/>
                                      </p:to>
                                    </p:set>
                                    <p:animEffect transition="in" filter="fade">
                                      <p:cBhvr>
                                        <p:cTn id="103" dur="1000"/>
                                        <p:tgtEl>
                                          <p:spTgt spid="9">
                                            <p:txEl>
                                              <p:pRg st="2" end="2"/>
                                            </p:txEl>
                                          </p:spTgt>
                                        </p:tgtEl>
                                      </p:cBhvr>
                                    </p:animEffect>
                                    <p:anim calcmode="lin" valueType="num">
                                      <p:cBhvr>
                                        <p:cTn id="10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fade">
                                      <p:cBhvr>
                                        <p:cTn id="110" dur="1000"/>
                                        <p:tgtEl>
                                          <p:spTgt spid="12"/>
                                        </p:tgtEl>
                                      </p:cBhvr>
                                    </p:animEffect>
                                    <p:anim calcmode="lin" valueType="num">
                                      <p:cBhvr>
                                        <p:cTn id="111" dur="1000" fill="hold"/>
                                        <p:tgtEl>
                                          <p:spTgt spid="12"/>
                                        </p:tgtEl>
                                        <p:attrNameLst>
                                          <p:attrName>ppt_x</p:attrName>
                                        </p:attrNameLst>
                                      </p:cBhvr>
                                      <p:tavLst>
                                        <p:tav tm="0">
                                          <p:val>
                                            <p:strVal val="#ppt_x"/>
                                          </p:val>
                                        </p:tav>
                                        <p:tav tm="100000">
                                          <p:val>
                                            <p:strVal val="#ppt_x"/>
                                          </p:val>
                                        </p:tav>
                                      </p:tavLst>
                                    </p:anim>
                                    <p:anim calcmode="lin" valueType="num">
                                      <p:cBhvr>
                                        <p:cTn id="1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9">
                                            <p:txEl>
                                              <p:pRg st="3" end="3"/>
                                            </p:txEl>
                                          </p:spTgt>
                                        </p:tgtEl>
                                        <p:attrNameLst>
                                          <p:attrName>style.visibility</p:attrName>
                                        </p:attrNameLst>
                                      </p:cBhvr>
                                      <p:to>
                                        <p:strVal val="visible"/>
                                      </p:to>
                                    </p:set>
                                    <p:animEffect transition="in" filter="fade">
                                      <p:cBhvr>
                                        <p:cTn id="117" dur="1000"/>
                                        <p:tgtEl>
                                          <p:spTgt spid="9">
                                            <p:txEl>
                                              <p:pRg st="3" end="3"/>
                                            </p:txEl>
                                          </p:spTgt>
                                        </p:tgtEl>
                                      </p:cBhvr>
                                    </p:animEffect>
                                    <p:anim calcmode="lin" valueType="num">
                                      <p:cBhvr>
                                        <p:cTn id="11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13"/>
                                        </p:tgtEl>
                                        <p:attrNameLst>
                                          <p:attrName>style.visibility</p:attrName>
                                        </p:attrNameLst>
                                      </p:cBhvr>
                                      <p:to>
                                        <p:strVal val="visible"/>
                                      </p:to>
                                    </p:set>
                                    <p:animEffect transition="in" filter="fade">
                                      <p:cBhvr>
                                        <p:cTn id="124" dur="1000"/>
                                        <p:tgtEl>
                                          <p:spTgt spid="13"/>
                                        </p:tgtEl>
                                      </p:cBhvr>
                                    </p:animEffect>
                                    <p:anim calcmode="lin" valueType="num">
                                      <p:cBhvr>
                                        <p:cTn id="125" dur="1000" fill="hold"/>
                                        <p:tgtEl>
                                          <p:spTgt spid="13"/>
                                        </p:tgtEl>
                                        <p:attrNameLst>
                                          <p:attrName>ppt_x</p:attrName>
                                        </p:attrNameLst>
                                      </p:cBhvr>
                                      <p:tavLst>
                                        <p:tav tm="0">
                                          <p:val>
                                            <p:strVal val="#ppt_x"/>
                                          </p:val>
                                        </p:tav>
                                        <p:tav tm="100000">
                                          <p:val>
                                            <p:strVal val="#ppt_x"/>
                                          </p:val>
                                        </p:tav>
                                      </p:tavLst>
                                    </p:anim>
                                    <p:anim calcmode="lin" valueType="num">
                                      <p:cBhvr>
                                        <p:cTn id="1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9">
                                            <p:txEl>
                                              <p:pRg st="4" end="4"/>
                                            </p:txEl>
                                          </p:spTgt>
                                        </p:tgtEl>
                                        <p:attrNameLst>
                                          <p:attrName>style.visibility</p:attrName>
                                        </p:attrNameLst>
                                      </p:cBhvr>
                                      <p:to>
                                        <p:strVal val="visible"/>
                                      </p:to>
                                    </p:set>
                                    <p:animEffect transition="in" filter="fade">
                                      <p:cBhvr>
                                        <p:cTn id="131" dur="1000"/>
                                        <p:tgtEl>
                                          <p:spTgt spid="9">
                                            <p:txEl>
                                              <p:pRg st="4" end="4"/>
                                            </p:txEl>
                                          </p:spTgt>
                                        </p:tgtEl>
                                      </p:cBhvr>
                                    </p:animEffect>
                                    <p:anim calcmode="lin" valueType="num">
                                      <p:cBhvr>
                                        <p:cTn id="1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14"/>
                                        </p:tgtEl>
                                        <p:attrNameLst>
                                          <p:attrName>style.visibility</p:attrName>
                                        </p:attrNameLst>
                                      </p:cBhvr>
                                      <p:to>
                                        <p:strVal val="visible"/>
                                      </p:to>
                                    </p:set>
                                    <p:animEffect transition="in" filter="fade">
                                      <p:cBhvr>
                                        <p:cTn id="138" dur="1000"/>
                                        <p:tgtEl>
                                          <p:spTgt spid="14"/>
                                        </p:tgtEl>
                                      </p:cBhvr>
                                    </p:animEffect>
                                    <p:anim calcmode="lin" valueType="num">
                                      <p:cBhvr>
                                        <p:cTn id="139" dur="1000" fill="hold"/>
                                        <p:tgtEl>
                                          <p:spTgt spid="14"/>
                                        </p:tgtEl>
                                        <p:attrNameLst>
                                          <p:attrName>ppt_x</p:attrName>
                                        </p:attrNameLst>
                                      </p:cBhvr>
                                      <p:tavLst>
                                        <p:tav tm="0">
                                          <p:val>
                                            <p:strVal val="#ppt_x"/>
                                          </p:val>
                                        </p:tav>
                                        <p:tav tm="100000">
                                          <p:val>
                                            <p:strVal val="#ppt_x"/>
                                          </p:val>
                                        </p:tav>
                                      </p:tavLst>
                                    </p:anim>
                                    <p:anim calcmode="lin" valueType="num">
                                      <p:cBhvr>
                                        <p:cTn id="1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9">
                                            <p:txEl>
                                              <p:pRg st="5" end="5"/>
                                            </p:txEl>
                                          </p:spTgt>
                                        </p:tgtEl>
                                        <p:attrNameLst>
                                          <p:attrName>style.visibility</p:attrName>
                                        </p:attrNameLst>
                                      </p:cBhvr>
                                      <p:to>
                                        <p:strVal val="visible"/>
                                      </p:to>
                                    </p:set>
                                    <p:animEffect transition="in" filter="fade">
                                      <p:cBhvr>
                                        <p:cTn id="145" dur="1000"/>
                                        <p:tgtEl>
                                          <p:spTgt spid="9">
                                            <p:txEl>
                                              <p:pRg st="5" end="5"/>
                                            </p:txEl>
                                          </p:spTgt>
                                        </p:tgtEl>
                                      </p:cBhvr>
                                    </p:animEffect>
                                    <p:anim calcmode="lin" valueType="num">
                                      <p:cBhvr>
                                        <p:cTn id="14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4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fade">
                                      <p:cBhvr>
                                        <p:cTn id="152" dur="1000"/>
                                        <p:tgtEl>
                                          <p:spTgt spid="16"/>
                                        </p:tgtEl>
                                      </p:cBhvr>
                                    </p:animEffect>
                                    <p:anim calcmode="lin" valueType="num">
                                      <p:cBhvr>
                                        <p:cTn id="153" dur="1000" fill="hold"/>
                                        <p:tgtEl>
                                          <p:spTgt spid="16"/>
                                        </p:tgtEl>
                                        <p:attrNameLst>
                                          <p:attrName>ppt_x</p:attrName>
                                        </p:attrNameLst>
                                      </p:cBhvr>
                                      <p:tavLst>
                                        <p:tav tm="0">
                                          <p:val>
                                            <p:strVal val="#ppt_x"/>
                                          </p:val>
                                        </p:tav>
                                        <p:tav tm="100000">
                                          <p:val>
                                            <p:strVal val="#ppt_x"/>
                                          </p:val>
                                        </p:tav>
                                      </p:tavLst>
                                    </p:anim>
                                    <p:anim calcmode="lin" valueType="num">
                                      <p:cBhvr>
                                        <p:cTn id="154" dur="1000" fill="hold"/>
                                        <p:tgtEl>
                                          <p:spTgt spid="16"/>
                                        </p:tgtEl>
                                        <p:attrNameLst>
                                          <p:attrName>ppt_y</p:attrName>
                                        </p:attrNameLst>
                                      </p:cBhvr>
                                      <p:tavLst>
                                        <p:tav tm="0">
                                          <p:val>
                                            <p:strVal val="#ppt_y+.1"/>
                                          </p:val>
                                        </p:tav>
                                        <p:tav tm="100000">
                                          <p:val>
                                            <p:strVal val="#ppt_y"/>
                                          </p:val>
                                        </p:tav>
                                      </p:tavLst>
                                    </p:anim>
                                  </p:childTnLst>
                                </p:cTn>
                              </p:par>
                              <p:par>
                                <p:cTn id="155" presetID="1" presetClass="entr" presetSubtype="0" fill="hold" nodeType="withEffect">
                                  <p:stCondLst>
                                    <p:cond delay="0"/>
                                  </p:stCondLst>
                                  <p:childTnLst>
                                    <p:set>
                                      <p:cBhvr>
                                        <p:cTn id="1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828800" y="2374901"/>
            <a:ext cx="8229600" cy="2841625"/>
          </a:xfrm>
        </p:spPr>
        <p:txBody>
          <a:bodyPr/>
          <a:lstStyle/>
          <a:p>
            <a:pPr eaLnBrk="1" hangingPunct="1">
              <a:defRPr/>
            </a:pPr>
            <a:r>
              <a:rPr lang="en-US" sz="3600" dirty="0"/>
              <a:t>VIDEO (“All Things Testify”)</a:t>
            </a:r>
            <a:endParaRPr lang="en-US" dirty="0"/>
          </a:p>
        </p:txBody>
      </p:sp>
      <p:pic>
        <p:nvPicPr>
          <p:cNvPr id="2" name="All Things Testify of Christ">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3532332" y="3179618"/>
            <a:ext cx="5422900" cy="3048000"/>
          </a:xfrm>
          <a:prstGeom prst="rect">
            <a:avLst/>
          </a:prstGeom>
        </p:spPr>
      </p:pic>
      <p:sp>
        <p:nvSpPr>
          <p:cNvPr id="3" name="Rectangle 2">
            <a:extLst>
              <a:ext uri="{FF2B5EF4-FFF2-40B4-BE49-F238E27FC236}">
                <a16:creationId xmlns:a16="http://schemas.microsoft.com/office/drawing/2014/main" id="{5573267E-7840-45D1-9E9F-1F2EC142A993}"/>
              </a:ext>
            </a:extLst>
          </p:cNvPr>
          <p:cNvSpPr/>
          <p:nvPr/>
        </p:nvSpPr>
        <p:spPr>
          <a:xfrm>
            <a:off x="3809464" y="6343134"/>
            <a:ext cx="5145768" cy="369332"/>
          </a:xfrm>
          <a:prstGeom prst="rect">
            <a:avLst/>
          </a:prstGeom>
        </p:spPr>
        <p:txBody>
          <a:bodyPr wrap="none">
            <a:spAutoFit/>
          </a:bodyPr>
          <a:lstStyle/>
          <a:p>
            <a:r>
              <a:rPr lang="en-US" dirty="0"/>
              <a:t>https://www.youtube.com/watch?v=E5Mm0mrHng4</a:t>
            </a:r>
          </a:p>
        </p:txBody>
      </p:sp>
    </p:spTree>
    <p:extLst>
      <p:ext uri="{BB962C8B-B14F-4D97-AF65-F5344CB8AC3E}">
        <p14:creationId xmlns:p14="http://schemas.microsoft.com/office/powerpoint/2010/main" val="4891461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824" y="114161"/>
            <a:ext cx="7290054" cy="1499616"/>
          </a:xfrm>
        </p:spPr>
        <p:txBody>
          <a:bodyPr/>
          <a:lstStyle/>
          <a:p>
            <a:r>
              <a:rPr lang="en-US" dirty="0"/>
              <a:t>What does this symbolize to you?</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292" y="1458480"/>
            <a:ext cx="6783118" cy="48314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609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828800" y="2374901"/>
            <a:ext cx="8229600" cy="2841625"/>
          </a:xfrm>
        </p:spPr>
        <p:txBody>
          <a:bodyPr/>
          <a:lstStyle/>
          <a:p>
            <a:pPr eaLnBrk="1" hangingPunct="1">
              <a:defRPr/>
            </a:pPr>
            <a:r>
              <a:rPr lang="en-US" sz="3600" dirty="0"/>
              <a:t>VIDEO (“All Things Testify”)</a:t>
            </a:r>
            <a:endParaRPr lang="en-US" dirty="0"/>
          </a:p>
        </p:txBody>
      </p:sp>
      <p:pic>
        <p:nvPicPr>
          <p:cNvPr id="2" name="All Things Testify of Christ">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3532332" y="3179618"/>
            <a:ext cx="5422900" cy="3048000"/>
          </a:xfrm>
          <a:prstGeom prst="rect">
            <a:avLst/>
          </a:prstGeom>
        </p:spPr>
      </p:pic>
      <p:sp>
        <p:nvSpPr>
          <p:cNvPr id="4" name="Rectangle 3">
            <a:extLst>
              <a:ext uri="{FF2B5EF4-FFF2-40B4-BE49-F238E27FC236}">
                <a16:creationId xmlns:a16="http://schemas.microsoft.com/office/drawing/2014/main" id="{2B64B5FF-CD11-4986-9540-C4F6EE5E312E}"/>
              </a:ext>
            </a:extLst>
          </p:cNvPr>
          <p:cNvSpPr/>
          <p:nvPr/>
        </p:nvSpPr>
        <p:spPr>
          <a:xfrm>
            <a:off x="3809464" y="6343134"/>
            <a:ext cx="5145768" cy="369332"/>
          </a:xfrm>
          <a:prstGeom prst="rect">
            <a:avLst/>
          </a:prstGeom>
        </p:spPr>
        <p:txBody>
          <a:bodyPr wrap="none">
            <a:spAutoFit/>
          </a:bodyPr>
          <a:lstStyle/>
          <a:p>
            <a:r>
              <a:rPr lang="en-US" dirty="0"/>
              <a:t>https://www.youtube.com/watch?v=E5Mm0mrHng4</a:t>
            </a:r>
          </a:p>
        </p:txBody>
      </p:sp>
    </p:spTree>
    <p:extLst>
      <p:ext uri="{BB962C8B-B14F-4D97-AF65-F5344CB8AC3E}">
        <p14:creationId xmlns:p14="http://schemas.microsoft.com/office/powerpoint/2010/main" val="327009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64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umbers"/>
          <p:cNvPicPr>
            <a:picLocks noChangeAspect="1" noChangeArrowheads="1"/>
          </p:cNvPicPr>
          <p:nvPr/>
        </p:nvPicPr>
        <p:blipFill rotWithShape="1">
          <a:blip r:embed="rId2">
            <a:extLst>
              <a:ext uri="{28A0092B-C50C-407E-A947-70E740481C1C}">
                <a14:useLocalDpi xmlns:a14="http://schemas.microsoft.com/office/drawing/2010/main" val="0"/>
              </a:ext>
            </a:extLst>
          </a:blip>
          <a:srcRect t="14773" r="9091"/>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1028" name="Freeform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2481" y="3900290"/>
            <a:ext cx="6732173" cy="2319536"/>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chemeClr val="accent1"/>
          </a:solidFill>
          <a:ln w="19050">
            <a:solidFill>
              <a:schemeClr val="bg1"/>
            </a:solidFill>
          </a:ln>
          <a:effectLst>
            <a:outerShdw blurRad="76200" sx="101000" sy="101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22519" y="4170556"/>
            <a:ext cx="6108451" cy="1296603"/>
          </a:xfrm>
        </p:spPr>
        <p:txBody>
          <a:bodyPr>
            <a:normAutofit/>
          </a:bodyPr>
          <a:lstStyle/>
          <a:p>
            <a:pPr algn="l"/>
            <a:r>
              <a:rPr lang="en-US" sz="3800">
                <a:solidFill>
                  <a:srgbClr val="FFFFFF"/>
                </a:solidFill>
              </a:rPr>
              <a:t>Hebrew Numerology</a:t>
            </a:r>
          </a:p>
        </p:txBody>
      </p:sp>
      <p:sp>
        <p:nvSpPr>
          <p:cNvPr id="3" name="Subtitle 2"/>
          <p:cNvSpPr>
            <a:spLocks noGrp="1"/>
          </p:cNvSpPr>
          <p:nvPr>
            <p:ph type="subTitle" idx="1"/>
          </p:nvPr>
        </p:nvSpPr>
        <p:spPr>
          <a:xfrm>
            <a:off x="1106163" y="5467160"/>
            <a:ext cx="6124807" cy="456516"/>
          </a:xfrm>
        </p:spPr>
        <p:txBody>
          <a:bodyPr>
            <a:normAutofit/>
          </a:bodyPr>
          <a:lstStyle/>
          <a:p>
            <a:pPr algn="l"/>
            <a:r>
              <a:rPr lang="en-US" sz="1600" dirty="0">
                <a:solidFill>
                  <a:srgbClr val="FFFFFF"/>
                </a:solidFill>
              </a:rPr>
              <a:t>A study on the symbolism in numbers</a:t>
            </a:r>
          </a:p>
        </p:txBody>
      </p:sp>
    </p:spTree>
    <p:extLst>
      <p:ext uri="{BB962C8B-B14F-4D97-AF65-F5344CB8AC3E}">
        <p14:creationId xmlns:p14="http://schemas.microsoft.com/office/powerpoint/2010/main" val="136731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824" y="114161"/>
            <a:ext cx="7290054" cy="1499616"/>
          </a:xfrm>
        </p:spPr>
        <p:txBody>
          <a:bodyPr/>
          <a:lstStyle/>
          <a:p>
            <a:r>
              <a:rPr lang="en-US" dirty="0"/>
              <a:t>What does this symbolize to you?</a:t>
            </a:r>
          </a:p>
        </p:txBody>
      </p:sp>
      <p:pic>
        <p:nvPicPr>
          <p:cNvPr id="2050" name="Picture 2" descr="Image result for moments in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851" y="1522268"/>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41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824" y="114161"/>
            <a:ext cx="7290054" cy="1499616"/>
          </a:xfrm>
        </p:spPr>
        <p:txBody>
          <a:bodyPr/>
          <a:lstStyle/>
          <a:p>
            <a:r>
              <a:rPr lang="en-US" dirty="0"/>
              <a:t>What does this symbolize to you?</a:t>
            </a:r>
          </a:p>
        </p:txBody>
      </p:sp>
      <p:pic>
        <p:nvPicPr>
          <p:cNvPr id="4098" name="Picture 2" descr="Image result for moments in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128" y="1692564"/>
            <a:ext cx="6677891" cy="50084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48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824" y="114161"/>
            <a:ext cx="7290054" cy="1499616"/>
          </a:xfrm>
        </p:spPr>
        <p:txBody>
          <a:bodyPr/>
          <a:lstStyle/>
          <a:p>
            <a:r>
              <a:rPr lang="en-US" dirty="0"/>
              <a:t>What does this symbolize to you?</a:t>
            </a:r>
          </a:p>
        </p:txBody>
      </p:sp>
      <p:pic>
        <p:nvPicPr>
          <p:cNvPr id="5122" name="Picture 2" descr="Image result for moments in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259" y="1736436"/>
            <a:ext cx="8187510" cy="46920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29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824" y="114161"/>
            <a:ext cx="7290054" cy="1499616"/>
          </a:xfrm>
        </p:spPr>
        <p:txBody>
          <a:bodyPr/>
          <a:lstStyle/>
          <a:p>
            <a:r>
              <a:rPr lang="en-US" dirty="0"/>
              <a:t>What does this symbolize to you?</a:t>
            </a:r>
          </a:p>
        </p:txBody>
      </p:sp>
      <p:pic>
        <p:nvPicPr>
          <p:cNvPr id="717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979" y="2098963"/>
            <a:ext cx="8285019" cy="41425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95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824" y="114161"/>
            <a:ext cx="7290054" cy="1499616"/>
          </a:xfrm>
        </p:spPr>
        <p:txBody>
          <a:bodyPr/>
          <a:lstStyle/>
          <a:p>
            <a:r>
              <a:rPr lang="en-US" dirty="0"/>
              <a:t>What does this symbolize to you?</a:t>
            </a:r>
          </a:p>
        </p:txBody>
      </p:sp>
      <p:pic>
        <p:nvPicPr>
          <p:cNvPr id="6146" name="Picture 2" descr="Image result for star wars best mo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633" y="1613778"/>
            <a:ext cx="5800436" cy="3866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369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4837</TotalTime>
  <Words>1428</Words>
  <Application>Microsoft Office PowerPoint</Application>
  <PresentationFormat>Widescreen</PresentationFormat>
  <Paragraphs>174</Paragraphs>
  <Slides>41</Slides>
  <Notes>5</Notes>
  <HiddenSlides>1</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Cooper Black</vt:lpstr>
      <vt:lpstr>Lucida Bright</vt:lpstr>
      <vt:lpstr>Palatino</vt:lpstr>
      <vt:lpstr>Perpetua</vt:lpstr>
      <vt:lpstr>Tw Cen MT</vt:lpstr>
      <vt:lpstr>Wingdings</vt:lpstr>
      <vt:lpstr>Office Theme</vt:lpstr>
      <vt:lpstr>All things Testify</vt:lpstr>
      <vt:lpstr>HANDOUT!!!!</vt:lpstr>
      <vt:lpstr>What does this symbolize to you?</vt:lpstr>
      <vt:lpstr>What does this symbolize to you?</vt:lpstr>
      <vt:lpstr>What does this symbolize to you?</vt:lpstr>
      <vt:lpstr>What does this symbolize to you?</vt:lpstr>
      <vt:lpstr>What does this symbolize to you?</vt:lpstr>
      <vt:lpstr>What does this symbolize to you?</vt:lpstr>
      <vt:lpstr>What does this symbolize to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Abraham’s Covenant</vt:lpstr>
      <vt:lpstr>SEASONS</vt:lpstr>
      <vt:lpstr>SEASONS</vt:lpstr>
      <vt:lpstr>Hebrew Numbers and Letters</vt:lpstr>
      <vt:lpstr>1 (aleph)</vt:lpstr>
      <vt:lpstr>2 (beth)</vt:lpstr>
      <vt:lpstr>3 (gimel)</vt:lpstr>
      <vt:lpstr>4 (daleth)</vt:lpstr>
      <vt:lpstr>5 (hey)</vt:lpstr>
      <vt:lpstr>6 (vav)</vt:lpstr>
      <vt:lpstr>7 (zayin)</vt:lpstr>
      <vt:lpstr>7 (zayin)</vt:lpstr>
      <vt:lpstr>8 (chet)</vt:lpstr>
      <vt:lpstr>9 (teth)</vt:lpstr>
      <vt:lpstr>10 (yod)</vt:lpstr>
      <vt:lpstr>12 (ay or yod-aleph)</vt:lpstr>
      <vt:lpstr>Numbers</vt:lpstr>
      <vt:lpstr>PowerPoint Presentation</vt:lpstr>
      <vt:lpstr>PowerPoint Presentation</vt:lpstr>
      <vt:lpstr>Hebrew Numerology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 Numerology</dc:title>
  <dc:creator>Eric D. Richards</dc:creator>
  <cp:lastModifiedBy>Eric D. Richards</cp:lastModifiedBy>
  <cp:revision>62</cp:revision>
  <dcterms:created xsi:type="dcterms:W3CDTF">2017-04-20T14:01:48Z</dcterms:created>
  <dcterms:modified xsi:type="dcterms:W3CDTF">2017-09-20T18:41:04Z</dcterms:modified>
</cp:coreProperties>
</file>