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15"/>
  </p:notesMasterIdLst>
  <p:sldIdLst>
    <p:sldId id="888" r:id="rId2"/>
    <p:sldId id="925" r:id="rId3"/>
    <p:sldId id="977" r:id="rId4"/>
    <p:sldId id="927" r:id="rId5"/>
    <p:sldId id="980" r:id="rId6"/>
    <p:sldId id="981" r:id="rId7"/>
    <p:sldId id="982" r:id="rId8"/>
    <p:sldId id="948" r:id="rId9"/>
    <p:sldId id="1008" r:id="rId10"/>
    <p:sldId id="1009" r:id="rId11"/>
    <p:sldId id="1010" r:id="rId12"/>
    <p:sldId id="986" r:id="rId13"/>
    <p:sldId id="1014"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31" autoAdjust="0"/>
    <p:restoredTop sz="93979" autoAdjust="0"/>
  </p:normalViewPr>
  <p:slideViewPr>
    <p:cSldViewPr snapToGrid="0">
      <p:cViewPr varScale="1">
        <p:scale>
          <a:sx n="69" d="100"/>
          <a:sy n="69" d="100"/>
        </p:scale>
        <p:origin x="98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Patmos is located 50 miles offshore of western Turkey.  The island is about 10 miles long and 5 miles wide.   </a:t>
            </a:r>
          </a:p>
          <a:p>
            <a:pPr eaLnBrk="1" hangingPunct="1"/>
            <a:endParaRPr lang="en-US" altLang="en-US"/>
          </a:p>
          <a:p>
            <a:pPr eaLnBrk="1" hangingPunct="1"/>
            <a:r>
              <a:rPr lang="en-US" altLang="en-US"/>
              <a:t>Since there is no further identification of the writer other than “John,” it presumes a familiarity on the reader’s part.  It is therefore not just anyone named “John,” but the apostle John, who is now an old man.</a:t>
            </a:r>
          </a:p>
          <a:p>
            <a:pPr eaLnBrk="1" hangingPunct="1"/>
            <a:endParaRPr lang="en-US" altLang="en-US"/>
          </a:p>
          <a:p>
            <a:pPr eaLnBrk="1" hangingPunct="1"/>
            <a:r>
              <a:rPr lang="en-US" altLang="en-US"/>
              <a:t>Emperor Domitian was assassinated in A.D. 96.  Late in his reign, he forced his subjects to address him as “Lord and God.”  Those who refused were harshly punished.  Many Christians were exiled to penal colonies or executed.</a:t>
            </a:r>
          </a:p>
          <a:p>
            <a:pPr eaLnBrk="1" hangingPunct="1"/>
            <a:endParaRPr lang="en-US" altLang="en-US"/>
          </a:p>
          <a:p>
            <a:pPr eaLnBrk="1" hangingPunct="1"/>
            <a:endParaRPr lang="en-US" altLang="en-US"/>
          </a:p>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92F154-D50B-4AFC-A6DA-3CFFB56B03E7}"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44560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Patmos is located 50 miles offshore of western Turkey.  The island is about 10 miles long and 5 miles wide.   </a:t>
            </a:r>
          </a:p>
          <a:p>
            <a:pPr eaLnBrk="1" hangingPunct="1"/>
            <a:endParaRPr lang="en-US" altLang="en-US"/>
          </a:p>
          <a:p>
            <a:pPr eaLnBrk="1" hangingPunct="1"/>
            <a:r>
              <a:rPr lang="en-US" altLang="en-US"/>
              <a:t>Since there is no further identification of the writer other than “John,” it presumes a familiarity on the reader’s part.  It is therefore not just anyone named “John,” but the apostle John, who is now an old man.</a:t>
            </a:r>
          </a:p>
          <a:p>
            <a:pPr eaLnBrk="1" hangingPunct="1"/>
            <a:endParaRPr lang="en-US" altLang="en-US"/>
          </a:p>
          <a:p>
            <a:pPr eaLnBrk="1" hangingPunct="1"/>
            <a:r>
              <a:rPr lang="en-US" altLang="en-US"/>
              <a:t>Emperor Domitian was assassinated in A.D. 96.  Late in his reign, he forced his subjects to address him as “Lord and God.”  Those who refused were harshly punished.  Many Christians were exiled to penal colonies or executed.</a:t>
            </a:r>
          </a:p>
          <a:p>
            <a:pPr eaLnBrk="1" hangingPunct="1"/>
            <a:endParaRPr lang="en-US" altLang="en-US"/>
          </a:p>
          <a:p>
            <a:pPr eaLnBrk="1" hangingPunct="1"/>
            <a:endParaRPr lang="en-US" altLang="en-US"/>
          </a:p>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92F154-D50B-4AFC-A6DA-3CFFB56B03E7}"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342694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Patmos is located 50 miles offshore of western Turkey.  The island is about 10 miles long and 5 miles wide.   </a:t>
            </a:r>
          </a:p>
          <a:p>
            <a:pPr eaLnBrk="1" hangingPunct="1"/>
            <a:endParaRPr lang="en-US" altLang="en-US"/>
          </a:p>
          <a:p>
            <a:pPr eaLnBrk="1" hangingPunct="1"/>
            <a:r>
              <a:rPr lang="en-US" altLang="en-US"/>
              <a:t>Since there is no further identification of the writer other than “John,” it presumes a familiarity on the reader’s part.  It is therefore not just anyone named “John,” but the apostle John, who is now an old man.</a:t>
            </a:r>
          </a:p>
          <a:p>
            <a:pPr eaLnBrk="1" hangingPunct="1"/>
            <a:endParaRPr lang="en-US" altLang="en-US"/>
          </a:p>
          <a:p>
            <a:pPr eaLnBrk="1" hangingPunct="1"/>
            <a:r>
              <a:rPr lang="en-US" altLang="en-US"/>
              <a:t>Emperor Domitian was assassinated in A.D. 96.  Late in his reign, he forced his subjects to address him as “Lord and God.”  Those who refused were harshly punished.  Many Christians were exiled to penal colonies or executed.</a:t>
            </a:r>
          </a:p>
          <a:p>
            <a:pPr eaLnBrk="1" hangingPunct="1"/>
            <a:endParaRPr lang="en-US" altLang="en-US"/>
          </a:p>
          <a:p>
            <a:pPr eaLnBrk="1" hangingPunct="1"/>
            <a:endParaRPr lang="en-US" altLang="en-US"/>
          </a:p>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92F154-D50B-4AFC-A6DA-3CFFB56B03E7}"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08632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8581496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52400"/>
            <a:ext cx="7766050" cy="1325563"/>
          </a:xfrm>
        </p:spPr>
        <p:txBody>
          <a:bodyPr/>
          <a:lstStyle/>
          <a:p>
            <a:pPr eaLnBrk="1" fontAlgn="auto" hangingPunct="1">
              <a:spcAft>
                <a:spcPts val="0"/>
              </a:spcAft>
              <a:defRPr/>
            </a:pPr>
            <a:r>
              <a:rPr lang="en-US" altLang="en-US" sz="2800"/>
              <a:t>Statements and Quotations</a:t>
            </a:r>
          </a:p>
        </p:txBody>
      </p:sp>
      <p:sp>
        <p:nvSpPr>
          <p:cNvPr id="4" name="Rectangle 3"/>
          <p:cNvSpPr/>
          <p:nvPr/>
        </p:nvSpPr>
        <p:spPr>
          <a:xfrm>
            <a:off x="235974" y="1010245"/>
            <a:ext cx="8672052" cy="5509200"/>
          </a:xfrm>
          <a:prstGeom prst="rect">
            <a:avLst/>
          </a:prstGeom>
        </p:spPr>
        <p:txBody>
          <a:bodyPr wrap="square">
            <a:spAutoFit/>
          </a:bodyPr>
          <a:lstStyle/>
          <a:p>
            <a:pPr eaLnBrk="1" hangingPunct="1">
              <a:defRPr/>
            </a:pPr>
            <a:r>
              <a:rPr lang="en-US" sz="2000" dirty="0">
                <a:latin typeface="+mj-lt"/>
              </a:rPr>
              <a:t>	“Not every statement made by a Church leader, past or present, necessarily constitutes doctrine. A single statement made by a single leader on a single occasion often represents a personal, though well-considered, opinion, but is not meant to be officially binding for the whole Church. Isolated statements are often taken out of context, leaving their original meaning distorted.” </a:t>
            </a:r>
            <a:r>
              <a:rPr lang="en-US" dirty="0">
                <a:latin typeface="+mj-lt"/>
              </a:rPr>
              <a:t>(</a:t>
            </a:r>
            <a:r>
              <a:rPr lang="en-US" sz="1600" dirty="0">
                <a:latin typeface="+mj-lt"/>
              </a:rPr>
              <a:t>The Church of Jesus Christ of Latter-day Saints, Approaching Mormon Doctrine, May 4, 2007)</a:t>
            </a:r>
          </a:p>
          <a:p>
            <a:pPr algn="r" eaLnBrk="1" hangingPunct="1">
              <a:defRPr/>
            </a:pPr>
            <a:endParaRPr lang="en-US" dirty="0">
              <a:latin typeface="+mj-lt"/>
            </a:endParaRPr>
          </a:p>
          <a:p>
            <a:pPr marL="114300" eaLnBrk="1" hangingPunct="1">
              <a:defRPr/>
            </a:pPr>
            <a:r>
              <a:rPr lang="en-US" sz="2000" dirty="0">
                <a:latin typeface="+mj-lt"/>
              </a:rPr>
              <a:t>	"As I say, it never ceases to amaze me how gullible some of our Church members are” </a:t>
            </a:r>
            <a:r>
              <a:rPr lang="en-US" sz="1600" dirty="0">
                <a:latin typeface="+mj-lt"/>
              </a:rPr>
              <a:t>(Harold B. Lee, "Admonitions for the Priesthood of God", Ensign, Jan 1973).</a:t>
            </a:r>
          </a:p>
          <a:p>
            <a:pPr eaLnBrk="1" hangingPunct="1">
              <a:defRPr/>
            </a:pPr>
            <a:r>
              <a:rPr lang="en-US" sz="1600" dirty="0">
                <a:latin typeface="+mj-lt"/>
              </a:rPr>
              <a:t>	 	</a:t>
            </a:r>
            <a:endParaRPr lang="en-US" sz="1600" baseline="30000" dirty="0">
              <a:latin typeface="+mj-lt"/>
            </a:endParaRPr>
          </a:p>
          <a:p>
            <a:pPr eaLnBrk="1" hangingPunct="1">
              <a:defRPr/>
            </a:pPr>
            <a:r>
              <a:rPr lang="en-US" sz="1600" baseline="30000" dirty="0">
                <a:latin typeface="+mj-lt"/>
              </a:rPr>
              <a:t>	</a:t>
            </a:r>
            <a:r>
              <a:rPr lang="en-US" sz="2000" dirty="0">
                <a:latin typeface="+mj-lt"/>
              </a:rPr>
              <a:t> “Even with the best of intentions, Church government does not always work the way it should. Human nature may express itself on occasion, but not to the permanent injury of the work” </a:t>
            </a:r>
            <a:r>
              <a:rPr lang="en-US" sz="1600" i="1" dirty="0">
                <a:latin typeface="+mj-lt"/>
              </a:rPr>
              <a:t>(Boyd K Packer, BYU Devotional and Fireside Speeches, 1990–1991</a:t>
            </a:r>
            <a:r>
              <a:rPr lang="en-US" sz="1600" dirty="0">
                <a:latin typeface="+mj-lt"/>
              </a:rPr>
              <a:t> (Provo, Utah: University Publications, 1991), 84.)</a:t>
            </a:r>
          </a:p>
          <a:p>
            <a:pPr marL="114300" eaLnBrk="1" hangingPunct="1">
              <a:defRPr/>
            </a:pPr>
            <a:endParaRPr lang="en-US" sz="1600" dirty="0">
              <a:latin typeface="+mj-lt"/>
            </a:endParaRPr>
          </a:p>
          <a:p>
            <a:pPr algn="r" eaLnBrk="1" hangingPunct="1">
              <a:defRPr/>
            </a:pPr>
            <a:endParaRPr lang="en-US" dirty="0">
              <a:latin typeface="+mj-lt"/>
            </a:endParaRPr>
          </a:p>
        </p:txBody>
      </p:sp>
    </p:spTree>
    <p:extLst>
      <p:ext uri="{BB962C8B-B14F-4D97-AF65-F5344CB8AC3E}">
        <p14:creationId xmlns:p14="http://schemas.microsoft.com/office/powerpoint/2010/main" val="184105511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6225"/>
            <a:ext cx="9144000" cy="1325563"/>
          </a:xfrm>
        </p:spPr>
        <p:txBody>
          <a:bodyPr/>
          <a:lstStyle/>
          <a:p>
            <a:pPr eaLnBrk="1" fontAlgn="auto" hangingPunct="1">
              <a:spcAft>
                <a:spcPts val="0"/>
              </a:spcAft>
              <a:defRPr/>
            </a:pPr>
            <a:r>
              <a:rPr lang="en-US" altLang="en-US" sz="4000" dirty="0"/>
              <a:t>Where is true doctrine found?  </a:t>
            </a:r>
          </a:p>
        </p:txBody>
      </p:sp>
      <p:sp>
        <p:nvSpPr>
          <p:cNvPr id="5" name="Content Placeholder 4">
            <a:extLst>
              <a:ext uri="{FF2B5EF4-FFF2-40B4-BE49-F238E27FC236}">
                <a16:creationId xmlns:a16="http://schemas.microsoft.com/office/drawing/2014/main" id="{F7BE1DF5-310F-4736-9737-2F3C2F8F01DD}"/>
              </a:ext>
            </a:extLst>
          </p:cNvPr>
          <p:cNvSpPr>
            <a:spLocks noGrp="1"/>
          </p:cNvSpPr>
          <p:nvPr>
            <p:ph idx="1"/>
          </p:nvPr>
        </p:nvSpPr>
        <p:spPr>
          <a:xfrm>
            <a:off x="360218" y="2095500"/>
            <a:ext cx="8414327" cy="4360718"/>
          </a:xfrm>
        </p:spPr>
        <p:txBody>
          <a:bodyPr>
            <a:normAutofit/>
          </a:bodyPr>
          <a:lstStyle/>
          <a:p>
            <a:r>
              <a:rPr lang="en-US" b="1" dirty="0">
                <a:effectLst/>
                <a:latin typeface="+mj-lt"/>
              </a:rPr>
              <a:t>Core Doctrine </a:t>
            </a:r>
            <a:r>
              <a:rPr lang="en-US" dirty="0">
                <a:effectLst/>
                <a:latin typeface="+mj-lt"/>
              </a:rPr>
              <a:t>— Essential for salvation</a:t>
            </a:r>
          </a:p>
          <a:p>
            <a:r>
              <a:rPr lang="en-US" b="1" dirty="0">
                <a:effectLst/>
                <a:latin typeface="+mj-lt"/>
              </a:rPr>
              <a:t>Supportive Doctrine </a:t>
            </a:r>
            <a:r>
              <a:rPr lang="en-US" dirty="0">
                <a:effectLst/>
                <a:latin typeface="+mj-lt"/>
              </a:rPr>
              <a:t>— Elaborate on core doctrine, but are not essential for salvation</a:t>
            </a:r>
          </a:p>
          <a:p>
            <a:r>
              <a:rPr lang="en-US" b="1" dirty="0">
                <a:effectLst/>
                <a:latin typeface="+mj-lt"/>
              </a:rPr>
              <a:t>Policy Doctrine </a:t>
            </a:r>
            <a:r>
              <a:rPr lang="en-US" dirty="0">
                <a:effectLst/>
                <a:latin typeface="+mj-lt"/>
              </a:rPr>
              <a:t>— Authoritative teachings of the LDS Church involving application of doctrines</a:t>
            </a:r>
          </a:p>
          <a:p>
            <a:r>
              <a:rPr lang="en-US" b="1" dirty="0">
                <a:effectLst/>
                <a:latin typeface="+mj-lt"/>
              </a:rPr>
              <a:t>Esoteric Doctrine </a:t>
            </a:r>
            <a:r>
              <a:rPr lang="en-US" dirty="0">
                <a:effectLst/>
                <a:latin typeface="+mj-lt"/>
              </a:rPr>
              <a:t>— Known perhaps by prophets or may have once been authoritatively taught in the church, but no longer are, and are not essential for salvation</a:t>
            </a:r>
          </a:p>
          <a:p>
            <a:pPr marL="0" indent="0">
              <a:buNone/>
            </a:pPr>
            <a:endParaRPr lang="en-US" dirty="0">
              <a:latin typeface="+mj-lt"/>
            </a:endParaRPr>
          </a:p>
        </p:txBody>
      </p:sp>
    </p:spTree>
    <p:extLst>
      <p:ext uri="{BB962C8B-B14F-4D97-AF65-F5344CB8AC3E}">
        <p14:creationId xmlns:p14="http://schemas.microsoft.com/office/powerpoint/2010/main" val="223523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290945" y="1495655"/>
            <a:ext cx="8562109" cy="3605073"/>
          </a:xfrm>
          <a:prstGeom prst="rect">
            <a:avLst/>
          </a:prstGeom>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p>
            <a:pPr algn="ctr">
              <a:defRPr sz="3500"/>
            </a:pPr>
            <a:r>
              <a:rPr lang="en-US" sz="3200" b="1" dirty="0">
                <a:latin typeface="+mj-lt"/>
              </a:rPr>
              <a:t>Revelation 1:1 – Doctrines?</a:t>
            </a:r>
          </a:p>
          <a:p>
            <a:pPr algn="ctr">
              <a:defRPr sz="3500"/>
            </a:pPr>
            <a:endParaRPr lang="en-US" sz="2000" dirty="0">
              <a:latin typeface="+mj-lt"/>
            </a:endParaRPr>
          </a:p>
          <a:p>
            <a:pPr algn="ctr">
              <a:defRPr sz="3500"/>
            </a:pPr>
            <a:r>
              <a:rPr lang="en-US" sz="2000" dirty="0">
                <a:latin typeface="+mj-lt"/>
              </a:rPr>
              <a:t>The Greek word for “signify” is </a:t>
            </a:r>
            <a:r>
              <a:rPr lang="en-US" sz="2000" i="1" dirty="0" err="1">
                <a:latin typeface="+mj-lt"/>
              </a:rPr>
              <a:t>semaino</a:t>
            </a:r>
            <a:r>
              <a:rPr lang="en-US" sz="2000" dirty="0">
                <a:latin typeface="+mj-lt"/>
              </a:rPr>
              <a:t> which means to “show by signs or tokens”. (NOTE: Doctrine and Covenants 129:4-5).</a:t>
            </a:r>
            <a:endParaRPr lang="en-US" sz="1846" u="sng" dirty="0">
              <a:latin typeface="+mj-lt"/>
            </a:endParaRPr>
          </a:p>
          <a:p>
            <a:pPr algn="ctr">
              <a:defRPr sz="3500"/>
            </a:pPr>
            <a:endParaRPr lang="en-US" sz="1846" u="sng" dirty="0">
              <a:latin typeface="+mj-lt"/>
            </a:endParaRPr>
          </a:p>
          <a:p>
            <a:pPr algn="ctr">
              <a:defRPr sz="3500"/>
            </a:pPr>
            <a:r>
              <a:rPr lang="en-US" sz="2800" b="1" dirty="0">
                <a:latin typeface="+mj-lt"/>
              </a:rPr>
              <a:t>Cross-Reference Acts 1:3</a:t>
            </a:r>
          </a:p>
          <a:p>
            <a:pPr algn="ctr">
              <a:defRPr sz="3500"/>
            </a:pPr>
            <a:r>
              <a:rPr lang="en-US" sz="1846" u="sng" dirty="0">
                <a:latin typeface="+mj-lt"/>
              </a:rPr>
              <a:t>Infallible Proofs </a:t>
            </a:r>
          </a:p>
          <a:p>
            <a:pPr>
              <a:defRPr sz="3500"/>
            </a:pPr>
            <a:r>
              <a:rPr sz="1846" i="1" dirty="0" err="1">
                <a:latin typeface="+mj-lt"/>
              </a:rPr>
              <a:t>Tekmerion</a:t>
            </a:r>
            <a:r>
              <a:rPr sz="1846" dirty="0">
                <a:latin typeface="+mj-lt"/>
              </a:rPr>
              <a:t> </a:t>
            </a:r>
            <a:r>
              <a:rPr lang="en-US" sz="1846" dirty="0">
                <a:latin typeface="+mj-lt"/>
              </a:rPr>
              <a:t>(Greek). From </a:t>
            </a:r>
            <a:r>
              <a:rPr sz="1846" i="1" dirty="0" err="1">
                <a:latin typeface="+mj-lt"/>
              </a:rPr>
              <a:t>tekmor</a:t>
            </a:r>
            <a:r>
              <a:rPr lang="en-US" sz="1846" dirty="0">
                <a:latin typeface="+mj-lt"/>
              </a:rPr>
              <a:t>, meaning </a:t>
            </a:r>
            <a:r>
              <a:rPr sz="1846" dirty="0">
                <a:latin typeface="+mj-lt"/>
              </a:rPr>
              <a:t>to </a:t>
            </a:r>
            <a:r>
              <a:rPr sz="1846" i="1" dirty="0">
                <a:latin typeface="+mj-lt"/>
              </a:rPr>
              <a:t>show or prove by sure signs</a:t>
            </a:r>
            <a:r>
              <a:rPr lang="en-US" sz="1846" i="1" dirty="0">
                <a:latin typeface="+mj-lt"/>
              </a:rPr>
              <a:t> or </a:t>
            </a:r>
            <a:r>
              <a:rPr sz="1846" i="1" dirty="0">
                <a:latin typeface="+mj-lt"/>
              </a:rPr>
              <a:t>toke</a:t>
            </a:r>
            <a:r>
              <a:rPr lang="en-US" sz="1846" i="1" dirty="0">
                <a:latin typeface="+mj-lt"/>
              </a:rPr>
              <a:t>ns.</a:t>
            </a:r>
          </a:p>
          <a:p>
            <a:pPr>
              <a:defRPr sz="3500"/>
            </a:pPr>
            <a:endParaRPr lang="en-US" sz="1846" i="1" dirty="0">
              <a:latin typeface="+mj-lt"/>
            </a:endParaRPr>
          </a:p>
          <a:p>
            <a:pPr>
              <a:defRPr sz="3500"/>
            </a:pPr>
            <a:endParaRPr sz="1846" i="1" dirty="0">
              <a:latin typeface="+mj-lt"/>
            </a:endParaRPr>
          </a:p>
        </p:txBody>
      </p:sp>
      <p:sp>
        <p:nvSpPr>
          <p:cNvPr id="4" name="Title 1">
            <a:extLst>
              <a:ext uri="{FF2B5EF4-FFF2-40B4-BE49-F238E27FC236}">
                <a16:creationId xmlns:a16="http://schemas.microsoft.com/office/drawing/2014/main" id="{559632CA-D38E-42B1-A447-0D5ACBB70EC7}"/>
              </a:ext>
            </a:extLst>
          </p:cNvPr>
          <p:cNvSpPr txBox="1">
            <a:spLocks/>
          </p:cNvSpPr>
          <p:nvPr/>
        </p:nvSpPr>
        <p:spPr>
          <a:xfrm>
            <a:off x="0" y="624147"/>
            <a:ext cx="9144000" cy="857250"/>
          </a:xfrm>
          <a:prstGeom prst="rect">
            <a:avLst/>
          </a:prstGeom>
        </p:spPr>
        <p:txBody>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4000" dirty="0"/>
              <a:t>true DOCTRINE</a:t>
            </a:r>
          </a:p>
        </p:txBody>
      </p:sp>
    </p:spTree>
    <p:extLst>
      <p:ext uri="{BB962C8B-B14F-4D97-AF65-F5344CB8AC3E}">
        <p14:creationId xmlns:p14="http://schemas.microsoft.com/office/powerpoint/2010/main" val="334550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000"/>
                                        <p:tgtEl>
                                          <p:spTgt spid="172">
                                            <p:txEl>
                                              <p:pRg st="0" end="0"/>
                                            </p:txEl>
                                          </p:spTgt>
                                        </p:tgtEl>
                                      </p:cBhvr>
                                    </p:animEffect>
                                    <p:anim calcmode="lin" valueType="num">
                                      <p:cBhvr>
                                        <p:cTn id="8" dur="1000" fill="hold"/>
                                        <p:tgtEl>
                                          <p:spTgt spid="1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2">
                                            <p:txEl>
                                              <p:pRg st="2" end="2"/>
                                            </p:txEl>
                                          </p:spTgt>
                                        </p:tgtEl>
                                        <p:attrNameLst>
                                          <p:attrName>style.visibility</p:attrName>
                                        </p:attrNameLst>
                                      </p:cBhvr>
                                      <p:to>
                                        <p:strVal val="visible"/>
                                      </p:to>
                                    </p:set>
                                    <p:animEffect transition="in" filter="fade">
                                      <p:cBhvr>
                                        <p:cTn id="14" dur="1000"/>
                                        <p:tgtEl>
                                          <p:spTgt spid="172">
                                            <p:txEl>
                                              <p:pRg st="2" end="2"/>
                                            </p:txEl>
                                          </p:spTgt>
                                        </p:tgtEl>
                                      </p:cBhvr>
                                    </p:animEffect>
                                    <p:anim calcmode="lin" valueType="num">
                                      <p:cBhvr>
                                        <p:cTn id="15" dur="1000" fill="hold"/>
                                        <p:tgtEl>
                                          <p:spTgt spid="17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2">
                                            <p:txEl>
                                              <p:pRg st="4" end="4"/>
                                            </p:txEl>
                                          </p:spTgt>
                                        </p:tgtEl>
                                        <p:attrNameLst>
                                          <p:attrName>style.visibility</p:attrName>
                                        </p:attrNameLst>
                                      </p:cBhvr>
                                      <p:to>
                                        <p:strVal val="visible"/>
                                      </p:to>
                                    </p:set>
                                    <p:animEffect transition="in" filter="fade">
                                      <p:cBhvr>
                                        <p:cTn id="21" dur="1000"/>
                                        <p:tgtEl>
                                          <p:spTgt spid="172">
                                            <p:txEl>
                                              <p:pRg st="4" end="4"/>
                                            </p:txEl>
                                          </p:spTgt>
                                        </p:tgtEl>
                                      </p:cBhvr>
                                    </p:animEffect>
                                    <p:anim calcmode="lin" valueType="num">
                                      <p:cBhvr>
                                        <p:cTn id="22" dur="1000" fill="hold"/>
                                        <p:tgtEl>
                                          <p:spTgt spid="17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2">
                                            <p:txEl>
                                              <p:pRg st="5" end="5"/>
                                            </p:txEl>
                                          </p:spTgt>
                                        </p:tgtEl>
                                        <p:attrNameLst>
                                          <p:attrName>style.visibility</p:attrName>
                                        </p:attrNameLst>
                                      </p:cBhvr>
                                      <p:to>
                                        <p:strVal val="visible"/>
                                      </p:to>
                                    </p:set>
                                    <p:animEffect transition="in" filter="fade">
                                      <p:cBhvr>
                                        <p:cTn id="28" dur="1000"/>
                                        <p:tgtEl>
                                          <p:spTgt spid="172">
                                            <p:txEl>
                                              <p:pRg st="5" end="5"/>
                                            </p:txEl>
                                          </p:spTgt>
                                        </p:tgtEl>
                                      </p:cBhvr>
                                    </p:animEffect>
                                    <p:anim calcmode="lin" valueType="num">
                                      <p:cBhvr>
                                        <p:cTn id="29" dur="1000" fill="hold"/>
                                        <p:tgtEl>
                                          <p:spTgt spid="17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7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2">
                                            <p:txEl>
                                              <p:pRg st="6" end="6"/>
                                            </p:txEl>
                                          </p:spTgt>
                                        </p:tgtEl>
                                        <p:attrNameLst>
                                          <p:attrName>style.visibility</p:attrName>
                                        </p:attrNameLst>
                                      </p:cBhvr>
                                      <p:to>
                                        <p:strVal val="visible"/>
                                      </p:to>
                                    </p:set>
                                    <p:animEffect transition="in" filter="fade">
                                      <p:cBhvr>
                                        <p:cTn id="35" dur="1000"/>
                                        <p:tgtEl>
                                          <p:spTgt spid="172">
                                            <p:txEl>
                                              <p:pRg st="6" end="6"/>
                                            </p:txEl>
                                          </p:spTgt>
                                        </p:tgtEl>
                                      </p:cBhvr>
                                    </p:animEffect>
                                    <p:anim calcmode="lin" valueType="num">
                                      <p:cBhvr>
                                        <p:cTn id="36" dur="1000" fill="hold"/>
                                        <p:tgtEl>
                                          <p:spTgt spid="17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7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186693275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62647"/>
            <a:ext cx="7536871" cy="685800"/>
          </a:xfrm>
        </p:spPr>
        <p:txBody>
          <a:bodyPr>
            <a:noAutofit/>
          </a:bodyPr>
          <a:lstStyle/>
          <a:p>
            <a:pPr eaLnBrk="1" hangingPunct="1"/>
            <a:r>
              <a:rPr lang="en-US" altLang="en-US" sz="2400" dirty="0">
                <a:solidFill>
                  <a:srgbClr val="FFFF00"/>
                </a:solidFill>
                <a:latin typeface="Arial Black" panose="020B0A04020102020204" pitchFamily="34" charset="0"/>
              </a:rPr>
              <a:t>The book of Revelation: Pre-Test</a:t>
            </a:r>
          </a:p>
        </p:txBody>
      </p:sp>
      <p:sp>
        <p:nvSpPr>
          <p:cNvPr id="3" name="TextBox 2"/>
          <p:cNvSpPr txBox="1">
            <a:spLocks noChangeArrowheads="1"/>
          </p:cNvSpPr>
          <p:nvPr/>
        </p:nvSpPr>
        <p:spPr bwMode="auto">
          <a:xfrm>
            <a:off x="73892" y="848447"/>
            <a:ext cx="737581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buFont typeface="+mj-lt"/>
              <a:buAutoNum type="arabicPeriod"/>
            </a:pPr>
            <a:r>
              <a:rPr lang="en-US" altLang="en-US" sz="2000" dirty="0">
                <a:latin typeface="Tw Cen MT" panose="020B0602020104020603" pitchFamily="34" charset="0"/>
              </a:rPr>
              <a:t>Name 3 things you remember about John</a:t>
            </a:r>
          </a:p>
          <a:p>
            <a:pPr marL="457200" indent="-457200" eaLnBrk="1" hangingPunct="1">
              <a:buFont typeface="+mj-lt"/>
              <a:buAutoNum type="arabicPeriod"/>
            </a:pPr>
            <a:r>
              <a:rPr lang="en-US" altLang="en-US" sz="2000" dirty="0">
                <a:latin typeface="Tw Cen MT" panose="020B0602020104020603" pitchFamily="34" charset="0"/>
              </a:rPr>
              <a:t>How many churches does John write letters to in Revelation 2-3?</a:t>
            </a:r>
          </a:p>
          <a:p>
            <a:pPr marL="457200" indent="-457200" eaLnBrk="1" hangingPunct="1">
              <a:buFont typeface="+mj-lt"/>
              <a:buAutoNum type="arabicPeriod"/>
            </a:pPr>
            <a:r>
              <a:rPr lang="en-US" altLang="en-US" sz="2000" dirty="0">
                <a:latin typeface="Tw Cen MT" panose="020B0602020104020603" pitchFamily="34" charset="0"/>
              </a:rPr>
              <a:t>Numbers are symbolic; can you name a few? (see Rev 4-5)</a:t>
            </a:r>
          </a:p>
          <a:p>
            <a:pPr marL="457200" indent="-457200" eaLnBrk="1" hangingPunct="1">
              <a:buFont typeface="+mj-lt"/>
              <a:buAutoNum type="arabicPeriod"/>
            </a:pPr>
            <a:r>
              <a:rPr lang="en-US" altLang="en-US" sz="2000" dirty="0">
                <a:latin typeface="Tw Cen MT" panose="020B0602020104020603" pitchFamily="34" charset="0"/>
              </a:rPr>
              <a:t>What do the 7 seals represent? (see Rev 6-7)</a:t>
            </a:r>
          </a:p>
          <a:p>
            <a:pPr marL="457200" indent="-457200" eaLnBrk="1" hangingPunct="1">
              <a:buFont typeface="+mj-lt"/>
              <a:buAutoNum type="arabicPeriod"/>
            </a:pPr>
            <a:r>
              <a:rPr lang="en-US" altLang="en-US" sz="2000" dirty="0">
                <a:latin typeface="Tw Cen MT" panose="020B0602020104020603" pitchFamily="34" charset="0"/>
              </a:rPr>
              <a:t>What will happen with the 2 witnesses at Jerusalem? (see Rev 11)</a:t>
            </a:r>
          </a:p>
          <a:p>
            <a:pPr marL="457200" indent="-457200" eaLnBrk="1" hangingPunct="1">
              <a:buFont typeface="+mj-lt"/>
              <a:buAutoNum type="arabicPeriod"/>
            </a:pPr>
            <a:r>
              <a:rPr lang="en-US" altLang="en-US" sz="2000" dirty="0">
                <a:latin typeface="Tw Cen MT" panose="020B0602020104020603" pitchFamily="34" charset="0"/>
              </a:rPr>
              <a:t>What are other names for Satan? (see Rev 12-13)</a:t>
            </a:r>
          </a:p>
          <a:p>
            <a:pPr marL="457200" indent="-457200" eaLnBrk="1" hangingPunct="1">
              <a:buFont typeface="+mj-lt"/>
              <a:buAutoNum type="arabicPeriod"/>
            </a:pPr>
            <a:r>
              <a:rPr lang="en-US" altLang="en-US" sz="2000" dirty="0">
                <a:latin typeface="Tw Cen MT" panose="020B0602020104020603" pitchFamily="34" charset="0"/>
              </a:rPr>
              <a:t>What will happen at Adam-</a:t>
            </a:r>
            <a:r>
              <a:rPr lang="en-US" altLang="en-US" sz="2000" dirty="0" err="1">
                <a:latin typeface="Tw Cen MT" panose="020B0602020104020603" pitchFamily="34" charset="0"/>
              </a:rPr>
              <a:t>Ondi</a:t>
            </a:r>
            <a:r>
              <a:rPr lang="en-US" altLang="en-US" sz="2000" dirty="0">
                <a:latin typeface="Tw Cen MT" panose="020B0602020104020603" pitchFamily="34" charset="0"/>
              </a:rPr>
              <a:t>-</a:t>
            </a:r>
            <a:r>
              <a:rPr lang="en-US" altLang="en-US" sz="2000" dirty="0" err="1">
                <a:latin typeface="Tw Cen MT" panose="020B0602020104020603" pitchFamily="34" charset="0"/>
              </a:rPr>
              <a:t>Ahman</a:t>
            </a:r>
            <a:r>
              <a:rPr lang="en-US" altLang="en-US" sz="2000" dirty="0">
                <a:latin typeface="Tw Cen MT" panose="020B0602020104020603" pitchFamily="34" charset="0"/>
              </a:rPr>
              <a:t>? Who are the 144,000?</a:t>
            </a:r>
          </a:p>
          <a:p>
            <a:pPr marL="457200" indent="-457200" eaLnBrk="1" hangingPunct="1">
              <a:buFont typeface="+mj-lt"/>
              <a:buAutoNum type="arabicPeriod"/>
            </a:pPr>
            <a:r>
              <a:rPr lang="en-US" altLang="en-US" sz="2000" dirty="0">
                <a:latin typeface="Tw Cen MT" panose="020B0602020104020603" pitchFamily="34" charset="0"/>
              </a:rPr>
              <a:t>What role has Moroni played with the Second Coming? (see Rev 14)</a:t>
            </a:r>
          </a:p>
          <a:p>
            <a:pPr marL="457200" indent="-457200" eaLnBrk="1" hangingPunct="1">
              <a:buFont typeface="+mj-lt"/>
              <a:buAutoNum type="arabicPeriod"/>
            </a:pPr>
            <a:r>
              <a:rPr lang="en-US" altLang="en-US" sz="2000" dirty="0">
                <a:latin typeface="Tw Cen MT" panose="020B0602020104020603" pitchFamily="34" charset="0"/>
              </a:rPr>
              <a:t>What do you know about Armageddon? (See Rev 16)</a:t>
            </a:r>
          </a:p>
          <a:p>
            <a:pPr marL="457200" indent="-457200" eaLnBrk="1" hangingPunct="1">
              <a:buFont typeface="+mj-lt"/>
              <a:buAutoNum type="arabicPeriod"/>
            </a:pPr>
            <a:r>
              <a:rPr lang="en-US" altLang="en-US" sz="2000" dirty="0">
                <a:latin typeface="Tw Cen MT" panose="020B0602020104020603" pitchFamily="34" charset="0"/>
              </a:rPr>
              <a:t>Name a few things that will happen during the Millennium? (see Rev 20)</a:t>
            </a:r>
          </a:p>
          <a:p>
            <a:pPr marL="457200" indent="-457200" eaLnBrk="1" hangingPunct="1">
              <a:buFont typeface="+mj-lt"/>
              <a:buAutoNum type="arabicPeriod"/>
            </a:pPr>
            <a:r>
              <a:rPr lang="en-US" altLang="en-US" sz="2000" dirty="0">
                <a:latin typeface="Tw Cen MT" panose="020B0602020104020603" pitchFamily="34" charset="0"/>
              </a:rPr>
              <a:t>On what basis will we be judged at the Final Judgment? (see Rev 20)</a:t>
            </a:r>
          </a:p>
          <a:p>
            <a:pPr marL="457200" indent="-457200" eaLnBrk="1" hangingPunct="1">
              <a:buFont typeface="+mj-lt"/>
              <a:buAutoNum type="arabicPeriod"/>
            </a:pPr>
            <a:r>
              <a:rPr lang="en-US" altLang="en-US" sz="2000" dirty="0">
                <a:latin typeface="Tw Cen MT" panose="020B0602020104020603" pitchFamily="34" charset="0"/>
              </a:rPr>
              <a:t>What will the earth look like when it becomes Celestialized? (See Rev 21-22)</a:t>
            </a:r>
          </a:p>
        </p:txBody>
      </p:sp>
      <p:pic>
        <p:nvPicPr>
          <p:cNvPr id="1026" name="Picture 2" descr="Image result for the book of revela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3037" t="19652" r="11963" b="34890"/>
          <a:stretch/>
        </p:blipFill>
        <p:spPr bwMode="auto">
          <a:xfrm rot="5400000">
            <a:off x="4911436" y="2625438"/>
            <a:ext cx="6857998" cy="160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27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62647"/>
            <a:ext cx="7536870" cy="685800"/>
          </a:xfrm>
        </p:spPr>
        <p:txBody>
          <a:bodyPr>
            <a:noAutofit/>
          </a:bodyPr>
          <a:lstStyle/>
          <a:p>
            <a:pPr eaLnBrk="1" hangingPunct="1"/>
            <a:r>
              <a:rPr lang="en-US" altLang="en-US" sz="2800" dirty="0">
                <a:solidFill>
                  <a:srgbClr val="FFFF00"/>
                </a:solidFill>
                <a:latin typeface="Arial Black" panose="020B0A04020102020204" pitchFamily="34" charset="0"/>
              </a:rPr>
              <a:t>Fun Facts about John &amp; Revelation</a:t>
            </a:r>
          </a:p>
        </p:txBody>
      </p:sp>
      <p:sp>
        <p:nvSpPr>
          <p:cNvPr id="3" name="TextBox 2"/>
          <p:cNvSpPr txBox="1">
            <a:spLocks noChangeArrowheads="1"/>
          </p:cNvSpPr>
          <p:nvPr/>
        </p:nvSpPr>
        <p:spPr bwMode="auto">
          <a:xfrm>
            <a:off x="228600" y="848447"/>
            <a:ext cx="730827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en-US" altLang="en-US" sz="2400" dirty="0">
                <a:latin typeface="Tw Cen MT" panose="020B0602020104020603" pitchFamily="34" charset="0"/>
              </a:rPr>
              <a:t>There are 404 verses in Revelation (we will study around 300 of them in this course).</a:t>
            </a:r>
          </a:p>
          <a:p>
            <a:pPr marL="285750" indent="-285750" eaLnBrk="1" hangingPunct="1">
              <a:buFont typeface="Arial" panose="020B0604020202020204" pitchFamily="34" charset="0"/>
              <a:buChar char="•"/>
            </a:pPr>
            <a:r>
              <a:rPr lang="en-US" sz="2400" dirty="0">
                <a:latin typeface="Tw Cen MT" panose="020B0602020104020603" pitchFamily="34" charset="0"/>
              </a:rPr>
              <a:t>John &amp; Jesus are cousins (his mom, Salome, was Mary’s sister - Matthew 27:56; Mark 15:40). </a:t>
            </a:r>
          </a:p>
          <a:p>
            <a:pPr marL="285750" indent="-285750" eaLnBrk="1" hangingPunct="1">
              <a:buFont typeface="Arial" panose="020B0604020202020204" pitchFamily="34" charset="0"/>
              <a:buChar char="•"/>
            </a:pPr>
            <a:r>
              <a:rPr lang="en-US" sz="2400" dirty="0">
                <a:latin typeface="Tw Cen MT" panose="020B0602020104020603" pitchFamily="34" charset="0"/>
              </a:rPr>
              <a:t>John was called “the disciple whom Jesus loved” (John 21:20-24) and “a son of thunder” by Christ.</a:t>
            </a:r>
          </a:p>
          <a:p>
            <a:pPr marL="285750" indent="-285750" eaLnBrk="1" hangingPunct="1">
              <a:buFont typeface="Arial" panose="020B0604020202020204" pitchFamily="34" charset="0"/>
              <a:buChar char="•"/>
            </a:pPr>
            <a:r>
              <a:rPr lang="en-US" sz="2400" dirty="0">
                <a:latin typeface="Tw Cen MT" panose="020B0602020104020603" pitchFamily="34" charset="0"/>
              </a:rPr>
              <a:t>Nephi</a:t>
            </a:r>
            <a:r>
              <a:rPr lang="en-US" sz="2400" baseline="-25000" dirty="0">
                <a:latin typeface="Tw Cen MT" panose="020B0602020104020603" pitchFamily="34" charset="0"/>
              </a:rPr>
              <a:t> </a:t>
            </a:r>
            <a:r>
              <a:rPr lang="en-US" sz="2400" dirty="0">
                <a:latin typeface="Tw Cen MT" panose="020B0602020104020603" pitchFamily="34" charset="0"/>
              </a:rPr>
              <a:t>was told by an angel not to write all John had seen (1 Ne. 14:18-27)</a:t>
            </a:r>
          </a:p>
          <a:p>
            <a:pPr marL="342900" indent="-342900">
              <a:buFont typeface="Arial" panose="020B0604020202020204" pitchFamily="34" charset="0"/>
              <a:buChar char="•"/>
            </a:pPr>
            <a:r>
              <a:rPr lang="en-US" sz="2400" dirty="0">
                <a:latin typeface="Tw Cen MT" panose="020B0602020104020603" pitchFamily="34" charset="0"/>
              </a:rPr>
              <a:t>In Greek, Revelation is titled </a:t>
            </a:r>
            <a:r>
              <a:rPr lang="en-US" sz="2400" i="1" dirty="0" err="1">
                <a:latin typeface="Tw Cen MT" panose="020B0602020104020603" pitchFamily="34" charset="0"/>
              </a:rPr>
              <a:t>Apocalypsis</a:t>
            </a:r>
            <a:r>
              <a:rPr lang="en-US" sz="2400" dirty="0">
                <a:latin typeface="Tw Cen MT" panose="020B0602020104020603" pitchFamily="34" charset="0"/>
              </a:rPr>
              <a:t>, which literally means the ‘removal of the veil’. </a:t>
            </a:r>
          </a:p>
          <a:p>
            <a:pPr marL="342900" indent="-342900">
              <a:buFont typeface="Arial" panose="020B0604020202020204" pitchFamily="34" charset="0"/>
              <a:buChar char="•"/>
            </a:pPr>
            <a:r>
              <a:rPr lang="en-US" sz="2400" dirty="0">
                <a:latin typeface="Tw Cen MT" panose="020B0602020104020603" pitchFamily="34" charset="0"/>
              </a:rPr>
              <a:t>The book is called “Revelation” not “</a:t>
            </a:r>
            <a:r>
              <a:rPr lang="en-US" sz="2400" i="1" dirty="0">
                <a:latin typeface="Tw Cen MT" panose="020B0602020104020603" pitchFamily="34" charset="0"/>
              </a:rPr>
              <a:t>Revelation</a:t>
            </a:r>
            <a:r>
              <a:rPr lang="en-US" sz="2400" b="1" i="1" u="sng" dirty="0">
                <a:latin typeface="Tw Cen MT" panose="020B0602020104020603" pitchFamily="34" charset="0"/>
              </a:rPr>
              <a:t>s</a:t>
            </a:r>
            <a:r>
              <a:rPr lang="en-US" sz="2400" dirty="0">
                <a:latin typeface="Tw Cen MT" panose="020B0602020104020603" pitchFamily="34" charset="0"/>
              </a:rPr>
              <a:t>”</a:t>
            </a:r>
          </a:p>
          <a:p>
            <a:pPr marL="285750" indent="-285750" eaLnBrk="1" hangingPunct="1">
              <a:buFont typeface="Arial" panose="020B0604020202020204" pitchFamily="34" charset="0"/>
              <a:buChar char="•"/>
            </a:pPr>
            <a:r>
              <a:rPr lang="en-US" altLang="en-US" sz="2400" dirty="0">
                <a:latin typeface="Tw Cen MT" panose="020B0602020104020603" pitchFamily="34" charset="0"/>
              </a:rPr>
              <a:t>Revelation is the only one of two books authored by a human that would eventually become a translated being (see </a:t>
            </a:r>
            <a:r>
              <a:rPr lang="en-US" sz="2400" dirty="0">
                <a:latin typeface="Tw Cen MT" panose="020B0602020104020603" pitchFamily="34" charset="0"/>
              </a:rPr>
              <a:t>John 21:19-23).</a:t>
            </a:r>
            <a:endParaRPr lang="en-US" altLang="en-US" sz="2400" dirty="0">
              <a:latin typeface="Tw Cen MT" panose="020B0602020104020603" pitchFamily="34" charset="0"/>
            </a:endParaRPr>
          </a:p>
          <a:p>
            <a:pPr marL="285750" indent="-285750" eaLnBrk="1" hangingPunct="1">
              <a:buFont typeface="Arial" panose="020B0604020202020204" pitchFamily="34" charset="0"/>
              <a:buChar char="•"/>
            </a:pPr>
            <a:endParaRPr lang="en-US" altLang="en-US" sz="2400" dirty="0">
              <a:latin typeface="Tw Cen MT" panose="020B0602020104020603" pitchFamily="34" charset="0"/>
            </a:endParaRPr>
          </a:p>
        </p:txBody>
      </p:sp>
      <p:pic>
        <p:nvPicPr>
          <p:cNvPr id="4" name="Picture 2" descr="Image result for the book of revela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3037" t="19652" r="11963" b="34890"/>
          <a:stretch/>
        </p:blipFill>
        <p:spPr bwMode="auto">
          <a:xfrm rot="5400000">
            <a:off x="4911436" y="2625438"/>
            <a:ext cx="6857998" cy="160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8600" y="848447"/>
            <a:ext cx="730827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en-US" sz="2400" dirty="0">
                <a:latin typeface="Tw Cen MT" panose="020B0602020104020603" pitchFamily="34" charset="0"/>
              </a:rPr>
              <a:t>Revelation says that the final war will be fought in the Valley of Megiddo in Israel, called the “ideal battlefield” by Napoleon </a:t>
            </a:r>
          </a:p>
          <a:p>
            <a:pPr marL="1028700" lvl="1" eaLnBrk="1" hangingPunct="1">
              <a:buFont typeface="Arial" panose="020B0604020202020204" pitchFamily="34" charset="0"/>
              <a:buChar char="•"/>
            </a:pPr>
            <a:r>
              <a:rPr lang="en-US" sz="2400" dirty="0">
                <a:latin typeface="Tw Cen MT" panose="020B0602020104020603" pitchFamily="34" charset="0"/>
              </a:rPr>
              <a:t>The blood of the evil army will flow as high as horses’ bridles (Revelation 14:20)</a:t>
            </a:r>
          </a:p>
          <a:p>
            <a:pPr marL="285750" indent="-285750" eaLnBrk="1" hangingPunct="1">
              <a:buFont typeface="Arial" panose="020B0604020202020204" pitchFamily="34" charset="0"/>
              <a:buChar char="•"/>
            </a:pPr>
            <a:r>
              <a:rPr lang="en-US" altLang="en-US" sz="2400" dirty="0">
                <a:latin typeface="Tw Cen MT" panose="020B0602020104020603" pitchFamily="34" charset="0"/>
              </a:rPr>
              <a:t>24 titles for Christ in Revelation</a:t>
            </a:r>
          </a:p>
          <a:p>
            <a:pPr marL="285750" indent="-285750">
              <a:buFont typeface="Arial" panose="020B0604020202020204" pitchFamily="34" charset="0"/>
              <a:buChar char="•"/>
            </a:pPr>
            <a:r>
              <a:rPr lang="en-US" sz="2400" dirty="0">
                <a:latin typeface="Tw Cen MT" panose="020B0602020104020603" pitchFamily="34" charset="0"/>
              </a:rPr>
              <a:t>Prophet Joseph Smith: “The book of Revelation is one of the plainest books God ever caused to be written.”</a:t>
            </a:r>
            <a:endParaRPr lang="en-US" altLang="en-US" sz="2400" dirty="0">
              <a:latin typeface="Tw Cen MT" panose="020B0602020104020603" pitchFamily="34" charset="0"/>
            </a:endParaRPr>
          </a:p>
          <a:p>
            <a:pPr marL="1028700" lvl="1" eaLnBrk="1" hangingPunct="1">
              <a:buFont typeface="Arial" panose="020B0604020202020204" pitchFamily="34" charset="0"/>
              <a:buChar char="•"/>
            </a:pPr>
            <a:r>
              <a:rPr lang="en-US" sz="2400" dirty="0">
                <a:latin typeface="Tw Cen MT" panose="020B0602020104020603" pitchFamily="34" charset="0"/>
              </a:rPr>
              <a:t>JST 20% of the verses.</a:t>
            </a:r>
          </a:p>
          <a:p>
            <a:pPr marL="1028700" lvl="1" eaLnBrk="1" hangingPunct="1">
              <a:buFont typeface="Arial" panose="020B0604020202020204" pitchFamily="34" charset="0"/>
              <a:buChar char="•"/>
            </a:pPr>
            <a:endParaRPr lang="en-US" altLang="en-US" sz="2400" dirty="0">
              <a:latin typeface="Tw Cen MT" panose="020B0602020104020603" pitchFamily="34" charset="0"/>
            </a:endParaRPr>
          </a:p>
        </p:txBody>
      </p:sp>
      <p:sp>
        <p:nvSpPr>
          <p:cNvPr id="6" name="Title 1"/>
          <p:cNvSpPr>
            <a:spLocks noGrp="1"/>
          </p:cNvSpPr>
          <p:nvPr>
            <p:ph type="title"/>
          </p:nvPr>
        </p:nvSpPr>
        <p:spPr>
          <a:xfrm>
            <a:off x="0" y="162647"/>
            <a:ext cx="7536870" cy="685800"/>
          </a:xfrm>
        </p:spPr>
        <p:txBody>
          <a:bodyPr>
            <a:noAutofit/>
          </a:bodyPr>
          <a:lstStyle/>
          <a:p>
            <a:pPr eaLnBrk="1" hangingPunct="1"/>
            <a:r>
              <a:rPr lang="en-US" altLang="en-US" sz="2800" dirty="0">
                <a:solidFill>
                  <a:srgbClr val="FFFF00"/>
                </a:solidFill>
                <a:latin typeface="Arial Black" panose="020B0A04020102020204" pitchFamily="34" charset="0"/>
              </a:rPr>
              <a:t>Fun Facts about John &amp; Revelation</a:t>
            </a:r>
          </a:p>
        </p:txBody>
      </p:sp>
      <p:pic>
        <p:nvPicPr>
          <p:cNvPr id="7" name="Picture 2" descr="Image result for the book of revela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3037" t="19652" r="11963" b="34890"/>
          <a:stretch/>
        </p:blipFill>
        <p:spPr bwMode="auto">
          <a:xfrm rot="5400000">
            <a:off x="4911436" y="2625438"/>
            <a:ext cx="6857998" cy="160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096000"/>
          </a:xfrm>
        </p:spPr>
        <p:txBody>
          <a:bodyPr/>
          <a:lstStyle/>
          <a:p>
            <a:pPr marL="0" indent="0" algn="ctr" eaLnBrk="1" fontAlgn="auto" hangingPunct="1">
              <a:spcAft>
                <a:spcPts val="0"/>
              </a:spcAft>
              <a:buFont typeface="Wingdings" panose="05000000000000000000" pitchFamily="2" charset="2"/>
              <a:buNone/>
              <a:defRPr/>
            </a:pPr>
            <a:r>
              <a:rPr lang="en-US" sz="4400" dirty="0">
                <a:latin typeface="Aharoni" pitchFamily="2" charset="-79"/>
                <a:cs typeface="Aharoni" pitchFamily="2" charset="-79"/>
              </a:rPr>
              <a:t>Story Time!</a:t>
            </a:r>
          </a:p>
          <a:p>
            <a:pPr marL="0" indent="0" eaLnBrk="1" fontAlgn="auto" hangingPunct="1">
              <a:spcAft>
                <a:spcPts val="0"/>
              </a:spcAft>
              <a:buFont typeface="Wingdings" panose="05000000000000000000" pitchFamily="2" charset="2"/>
              <a:buNone/>
              <a:defRPr/>
            </a:pPr>
            <a:br>
              <a:rPr lang="en-US" dirty="0">
                <a:latin typeface="Aharoni" pitchFamily="2" charset="-79"/>
                <a:cs typeface="Aharoni" pitchFamily="2" charset="-79"/>
              </a:rPr>
            </a:br>
            <a:br>
              <a:rPr lang="en-US" dirty="0">
                <a:latin typeface="Aharoni" pitchFamily="2" charset="-79"/>
                <a:cs typeface="Aharoni" pitchFamily="2" charset="-79"/>
              </a:rPr>
            </a:br>
            <a:r>
              <a:rPr lang="en-US" dirty="0">
                <a:latin typeface="Aharoni" pitchFamily="2" charset="-79"/>
                <a:cs typeface="Aharoni" pitchFamily="2" charset="-79"/>
              </a:rPr>
              <a:t>PLEASE DO NOT SAY THE NAME OF THIS STORY OUTLOUD….</a:t>
            </a:r>
          </a:p>
          <a:p>
            <a:pPr marL="0" indent="0" eaLnBrk="1" fontAlgn="auto" hangingPunct="1">
              <a:spcAft>
                <a:spcPts val="0"/>
              </a:spcAft>
              <a:buFont typeface="Wingdings" panose="05000000000000000000" pitchFamily="2" charset="2"/>
              <a:buNone/>
              <a:defRPr/>
            </a:pPr>
            <a:br>
              <a:rPr lang="en-US" dirty="0">
                <a:latin typeface="Aharoni" pitchFamily="2" charset="-79"/>
                <a:cs typeface="Aharoni" pitchFamily="2" charset="-79"/>
              </a:rPr>
            </a:br>
            <a:r>
              <a:rPr lang="en-US" dirty="0">
                <a:latin typeface="Aharoni" pitchFamily="2" charset="-79"/>
                <a:cs typeface="Aharoni" pitchFamily="2" charset="-79"/>
              </a:rPr>
              <a:t>	PLEASE DO NOT SAY THE NAME OF THIS STORY OUTLOUD….</a:t>
            </a:r>
          </a:p>
          <a:p>
            <a:pPr marL="0" indent="0" eaLnBrk="1" fontAlgn="auto" hangingPunct="1">
              <a:spcAft>
                <a:spcPts val="0"/>
              </a:spcAft>
              <a:buFont typeface="Wingdings" panose="05000000000000000000" pitchFamily="2" charset="2"/>
              <a:buNone/>
              <a:defRPr/>
            </a:pPr>
            <a:br>
              <a:rPr lang="en-US" dirty="0">
                <a:latin typeface="Aharoni" pitchFamily="2" charset="-79"/>
                <a:cs typeface="Aharoni" pitchFamily="2" charset="-79"/>
              </a:rPr>
            </a:br>
            <a:r>
              <a:rPr lang="en-US" dirty="0">
                <a:latin typeface="Aharoni" pitchFamily="2" charset="-79"/>
                <a:cs typeface="Aharoni" pitchFamily="2" charset="-79"/>
              </a:rPr>
              <a:t>			PLEASE DON’T….</a:t>
            </a:r>
            <a:r>
              <a:rPr lang="en-US" dirty="0">
                <a:latin typeface="Aharoni" pitchFamily="2" charset="-79"/>
                <a:cs typeface="Aharoni" pitchFamily="2" charset="-79"/>
                <a:sym typeface="Wingdings" panose="05000000000000000000" pitchFamily="2" charset="2"/>
              </a:rPr>
              <a:t></a:t>
            </a:r>
            <a:endParaRPr lang="en-US" dirty="0">
              <a:latin typeface="Aharoni" pitchFamily="2" charset="-79"/>
              <a:cs typeface="Aharoni" pitchFamily="2" charset="-79"/>
            </a:endParaRPr>
          </a:p>
          <a:p>
            <a:pPr eaLnBrk="1" fontAlgn="auto" hangingPunct="1">
              <a:spcAft>
                <a:spcPts val="0"/>
              </a:spcAft>
              <a:defRPr/>
            </a:pPr>
            <a:endParaRPr lang="en-US" dirty="0">
              <a:latin typeface="Aharoni" pitchFamily="2" charset="-79"/>
              <a:cs typeface="Aharoni" pitchFamily="2" charset="-79"/>
            </a:endParaRPr>
          </a:p>
        </p:txBody>
      </p:sp>
    </p:spTree>
    <p:extLst>
      <p:ext uri="{BB962C8B-B14F-4D97-AF65-F5344CB8AC3E}">
        <p14:creationId xmlns:p14="http://schemas.microsoft.com/office/powerpoint/2010/main" val="12049169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0" y="381000"/>
            <a:ext cx="9067800" cy="6324600"/>
          </a:xfrm>
        </p:spPr>
        <p:txBody>
          <a:bodyPr>
            <a:noAutofit/>
          </a:bodyPr>
          <a:lstStyle/>
          <a:p>
            <a:pPr eaLnBrk="1" fontAlgn="auto" hangingPunct="1">
              <a:lnSpc>
                <a:spcPct val="90000"/>
              </a:lnSpc>
              <a:spcAft>
                <a:spcPts val="0"/>
              </a:spcAft>
              <a:buFont typeface="Wingdings" panose="05000000000000000000" pitchFamily="2" charset="2"/>
              <a:buNone/>
              <a:defRPr/>
            </a:pPr>
            <a:r>
              <a:rPr lang="en-US" altLang="en-US" sz="2600" dirty="0">
                <a:latin typeface="Tw Cen MT" panose="020B0602020104020603" pitchFamily="34" charset="0"/>
              </a:rPr>
              <a:t>		Wants pawn term, dare worsted ladle gull hoe left wetter murder inner ladle cordage honor itch offer lodge dock florist.  Disc </a:t>
            </a:r>
            <a:r>
              <a:rPr lang="en-US" altLang="en-US" sz="2600" dirty="0" err="1">
                <a:latin typeface="Tw Cen MT" panose="020B0602020104020603" pitchFamily="34" charset="0"/>
              </a:rPr>
              <a:t>laddle</a:t>
            </a:r>
            <a:r>
              <a:rPr lang="en-US" altLang="en-US" sz="2600" dirty="0">
                <a:latin typeface="Tw Cen MT" panose="020B0602020104020603" pitchFamily="34" charset="0"/>
              </a:rPr>
              <a:t> gull </a:t>
            </a:r>
            <a:r>
              <a:rPr lang="en-US" altLang="en-US" sz="2600" dirty="0" err="1">
                <a:latin typeface="Tw Cen MT" panose="020B0602020104020603" pitchFamily="34" charset="0"/>
              </a:rPr>
              <a:t>orphin</a:t>
            </a:r>
            <a:r>
              <a:rPr lang="en-US" altLang="en-US" sz="2600" dirty="0">
                <a:latin typeface="Tw Cen MT" panose="020B0602020104020603" pitchFamily="34" charset="0"/>
              </a:rPr>
              <a:t> worry ladle cluck wetter putty ladle rat hut, </a:t>
            </a:r>
            <a:r>
              <a:rPr lang="en-US" altLang="en-US" sz="2600" dirty="0" err="1">
                <a:latin typeface="Tw Cen MT" panose="020B0602020104020603" pitchFamily="34" charset="0"/>
              </a:rPr>
              <a:t>en</a:t>
            </a:r>
            <a:r>
              <a:rPr lang="en-US" altLang="en-US" sz="2600" dirty="0">
                <a:latin typeface="Tw Cen MT" panose="020B0602020104020603" pitchFamily="34" charset="0"/>
              </a:rPr>
              <a:t> fur disc raisin pimple </a:t>
            </a:r>
            <a:r>
              <a:rPr lang="en-US" altLang="en-US" sz="2600" dirty="0" err="1">
                <a:latin typeface="Tw Cen MT" panose="020B0602020104020603" pitchFamily="34" charset="0"/>
              </a:rPr>
              <a:t>caulder</a:t>
            </a:r>
            <a:r>
              <a:rPr lang="en-US" altLang="en-US" sz="2600" dirty="0">
                <a:latin typeface="Tw Cen MT" panose="020B0602020104020603" pitchFamily="34" charset="0"/>
              </a:rPr>
              <a:t> ladle rat rotten hut.  Wan moaning, rat rotten hut’s murder colder inset, “Ladle rat rotten hut, heresy ladle basking winsome burden barter and shirker cockles.  Tick disc lady basking </a:t>
            </a:r>
            <a:r>
              <a:rPr lang="en-US" altLang="en-US" sz="2600" dirty="0" err="1">
                <a:latin typeface="Tw Cen MT" panose="020B0602020104020603" pitchFamily="34" charset="0"/>
              </a:rPr>
              <a:t>tudor</a:t>
            </a:r>
            <a:r>
              <a:rPr lang="en-US" altLang="en-US" sz="2600" dirty="0">
                <a:latin typeface="Tw Cen MT" panose="020B0602020104020603" pitchFamily="34" charset="0"/>
              </a:rPr>
              <a:t> cordage offer groin murder hoe lifts honor udder site offer florist.  Shaker lake, dun stopper laundry wrote, and </a:t>
            </a:r>
            <a:r>
              <a:rPr lang="en-US" altLang="en-US" sz="2600" dirty="0" err="1">
                <a:latin typeface="Tw Cen MT" panose="020B0602020104020603" pitchFamily="34" charset="0"/>
              </a:rPr>
              <a:t>younder</a:t>
            </a:r>
            <a:r>
              <a:rPr lang="en-US" altLang="en-US" sz="2600" dirty="0">
                <a:latin typeface="Tw Cen MT" panose="020B0602020104020603" pitchFamily="34" charset="0"/>
              </a:rPr>
              <a:t> nor sorghum stenches dun stopper </a:t>
            </a:r>
            <a:r>
              <a:rPr lang="en-US" altLang="en-US" sz="2600" dirty="0" err="1">
                <a:latin typeface="Tw Cen MT" panose="020B0602020104020603" pitchFamily="34" charset="0"/>
              </a:rPr>
              <a:t>torqur</a:t>
            </a:r>
            <a:r>
              <a:rPr lang="en-US" altLang="en-US" sz="2600" dirty="0">
                <a:latin typeface="Tw Cen MT" panose="020B0602020104020603" pitchFamily="34" charset="0"/>
              </a:rPr>
              <a:t> wet strainers.  </a:t>
            </a:r>
          </a:p>
          <a:p>
            <a:pPr eaLnBrk="1" fontAlgn="auto" hangingPunct="1">
              <a:lnSpc>
                <a:spcPct val="90000"/>
              </a:lnSpc>
              <a:spcAft>
                <a:spcPts val="0"/>
              </a:spcAft>
              <a:buFont typeface="Wingdings" panose="05000000000000000000" pitchFamily="2" charset="2"/>
              <a:buNone/>
              <a:defRPr/>
            </a:pPr>
            <a:r>
              <a:rPr lang="en-US" altLang="en-US" sz="2600" dirty="0">
                <a:latin typeface="Tw Cen MT" panose="020B0602020104020603" pitchFamily="34" charset="0"/>
              </a:rPr>
              <a:t>		“Hoe-cake, murder.” </a:t>
            </a:r>
            <a:r>
              <a:rPr lang="en-US" altLang="en-US" sz="2600" dirty="0" err="1">
                <a:latin typeface="Tw Cen MT" panose="020B0602020104020603" pitchFamily="34" charset="0"/>
              </a:rPr>
              <a:t>respendent</a:t>
            </a:r>
            <a:r>
              <a:rPr lang="en-US" altLang="en-US" sz="2600" dirty="0">
                <a:latin typeface="Tw Cen MT" panose="020B0602020104020603" pitchFamily="34" charset="0"/>
              </a:rPr>
              <a:t> ladle rat rotten hut, end tickle ladle basking on stuttered oft.  Honor wrote tutor cordage offer groin murder, ladle rat rotten hut mitten </a:t>
            </a:r>
            <a:r>
              <a:rPr lang="en-US" altLang="en-US" sz="2600" dirty="0" err="1">
                <a:latin typeface="Tw Cen MT" panose="020B0602020104020603" pitchFamily="34" charset="0"/>
              </a:rPr>
              <a:t>anolmalous</a:t>
            </a:r>
            <a:r>
              <a:rPr lang="en-US" altLang="en-US" sz="2600" dirty="0">
                <a:latin typeface="Tw Cen MT" panose="020B0602020104020603" pitchFamily="34" charset="0"/>
              </a:rPr>
              <a:t> woof.    </a:t>
            </a:r>
          </a:p>
          <a:p>
            <a:pPr eaLnBrk="1" fontAlgn="auto" hangingPunct="1">
              <a:lnSpc>
                <a:spcPct val="90000"/>
              </a:lnSpc>
              <a:spcAft>
                <a:spcPts val="0"/>
              </a:spcAft>
              <a:buFont typeface="Wingdings" panose="05000000000000000000" pitchFamily="2" charset="2"/>
              <a:buNone/>
              <a:defRPr/>
            </a:pPr>
            <a:r>
              <a:rPr lang="en-US" altLang="en-US" sz="2600" dirty="0">
                <a:latin typeface="Tw Cen MT" panose="020B0602020104020603" pitchFamily="34" charset="0"/>
              </a:rPr>
              <a:t>		“Wail, wail, wail,” set disc wicket woof, “</a:t>
            </a:r>
            <a:r>
              <a:rPr lang="en-US" altLang="en-US" sz="2600" dirty="0" err="1">
                <a:latin typeface="Tw Cen MT" panose="020B0602020104020603" pitchFamily="34" charset="0"/>
              </a:rPr>
              <a:t>evenescent</a:t>
            </a:r>
            <a:r>
              <a:rPr lang="en-US" altLang="en-US" sz="2600" dirty="0">
                <a:latin typeface="Tw Cen MT" panose="020B0602020104020603" pitchFamily="34" charset="0"/>
              </a:rPr>
              <a:t> ladle rat rotten hut.  Wares or putty ladle gull goring wizard ladle basking?”</a:t>
            </a:r>
          </a:p>
        </p:txBody>
      </p:sp>
    </p:spTree>
    <p:extLst>
      <p:ext uri="{BB962C8B-B14F-4D97-AF65-F5344CB8AC3E}">
        <p14:creationId xmlns:p14="http://schemas.microsoft.com/office/powerpoint/2010/main" val="1402950003"/>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Users\RichardsED\Desktop\red_riding_h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75"/>
            <a:ext cx="9144000" cy="64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946340"/>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467021"/>
            <a:ext cx="47164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en-US" altLang="en-US" sz="2400" b="1" dirty="0">
                <a:latin typeface="+mj-lt"/>
              </a:rPr>
              <a:t>Ensign, Oct. 1983</a:t>
            </a:r>
            <a:r>
              <a:rPr lang="en-US" altLang="en-US" sz="2400" dirty="0">
                <a:latin typeface="+mj-lt"/>
              </a:rPr>
              <a:t>, “Book of Revelation Overview”</a:t>
            </a:r>
          </a:p>
          <a:p>
            <a:pPr algn="ctr">
              <a:lnSpc>
                <a:spcPct val="100000"/>
              </a:lnSpc>
              <a:spcBef>
                <a:spcPct val="0"/>
              </a:spcBef>
              <a:buFontTx/>
              <a:buNone/>
            </a:pPr>
            <a:r>
              <a:rPr lang="en-US" altLang="en-US" sz="2400" b="1" dirty="0">
                <a:latin typeface="+mj-lt"/>
              </a:rPr>
              <a:t>Ensign, Dec. 1987</a:t>
            </a:r>
            <a:r>
              <a:rPr lang="en-US" altLang="en-US" sz="2400" dirty="0">
                <a:latin typeface="+mj-lt"/>
              </a:rPr>
              <a:t>, “Seeing the Book of Revelation”</a:t>
            </a:r>
          </a:p>
        </p:txBody>
      </p:sp>
      <p:pic>
        <p:nvPicPr>
          <p:cNvPr id="7171" name="Picture 5" descr="http://ldsmediatalk.com/wp-content/uploads/2012/02/magazine-gift-subscription-ensign-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2392363"/>
            <a:ext cx="41783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http://www.byubookstore.com/webitemimages/439/97860161437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392363"/>
            <a:ext cx="40195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5065713" y="466643"/>
            <a:ext cx="3670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en-US" altLang="en-US" sz="2800" dirty="0">
                <a:latin typeface="+mj-lt"/>
              </a:rPr>
              <a:t>New Testament Institute/Seminary Student Manual</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91032">
            <a:off x="6843133" y="3997504"/>
            <a:ext cx="1959922" cy="25478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9572708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fade">
                                      <p:cBhvr>
                                        <p:cTn id="12" dur="1000"/>
                                        <p:tgtEl>
                                          <p:spTgt spid="7173"/>
                                        </p:tgtEl>
                                      </p:cBhvr>
                                    </p:animEffect>
                                    <p:anim calcmode="lin" valueType="num">
                                      <p:cBhvr>
                                        <p:cTn id="13" dur="1000" fill="hold"/>
                                        <p:tgtEl>
                                          <p:spTgt spid="7173"/>
                                        </p:tgtEl>
                                        <p:attrNameLst>
                                          <p:attrName>ppt_x</p:attrName>
                                        </p:attrNameLst>
                                      </p:cBhvr>
                                      <p:tavLst>
                                        <p:tav tm="0">
                                          <p:val>
                                            <p:strVal val="#ppt_x"/>
                                          </p:val>
                                        </p:tav>
                                        <p:tav tm="100000">
                                          <p:val>
                                            <p:strVal val="#ppt_x"/>
                                          </p:val>
                                        </p:tav>
                                      </p:tavLst>
                                    </p:anim>
                                    <p:anim calcmode="lin" valueType="num">
                                      <p:cBhvr>
                                        <p:cTn id="14" dur="1000" fill="hold"/>
                                        <p:tgtEl>
                                          <p:spTgt spid="717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6225"/>
            <a:ext cx="9144000" cy="1325563"/>
          </a:xfrm>
        </p:spPr>
        <p:txBody>
          <a:bodyPr/>
          <a:lstStyle/>
          <a:p>
            <a:pPr eaLnBrk="1" fontAlgn="auto" hangingPunct="1">
              <a:spcAft>
                <a:spcPts val="0"/>
              </a:spcAft>
              <a:defRPr/>
            </a:pPr>
            <a:r>
              <a:rPr lang="en-US" altLang="en-US" sz="4000" dirty="0"/>
              <a:t>Where is true doctrine found?  </a:t>
            </a:r>
          </a:p>
        </p:txBody>
      </p:sp>
      <p:sp>
        <p:nvSpPr>
          <p:cNvPr id="3" name="Content Placeholder 2"/>
          <p:cNvSpPr>
            <a:spLocks noGrp="1"/>
          </p:cNvSpPr>
          <p:nvPr>
            <p:ph idx="1"/>
          </p:nvPr>
        </p:nvSpPr>
        <p:spPr>
          <a:xfrm>
            <a:off x="161925" y="1457325"/>
            <a:ext cx="5486400" cy="4867275"/>
          </a:xfrm>
        </p:spPr>
        <p:txBody>
          <a:bodyPr>
            <a:normAutofit/>
          </a:bodyPr>
          <a:lstStyle/>
          <a:p>
            <a:pPr eaLnBrk="1" fontAlgn="auto" hangingPunct="1">
              <a:spcAft>
                <a:spcPts val="0"/>
              </a:spcAft>
              <a:defRPr/>
            </a:pPr>
            <a:endParaRPr lang="en-US" altLang="en-US" sz="1400" dirty="0">
              <a:latin typeface="Tw Cen MT" panose="020B0602020104020603" pitchFamily="34" charset="0"/>
            </a:endParaRPr>
          </a:p>
          <a:p>
            <a:pPr eaLnBrk="1" fontAlgn="auto" hangingPunct="1">
              <a:spcAft>
                <a:spcPts val="0"/>
              </a:spcAft>
              <a:defRPr/>
            </a:pPr>
            <a:r>
              <a:rPr lang="en-US" altLang="en-US" sz="2400" dirty="0">
                <a:latin typeface="Tw Cen MT" panose="020B0602020104020603" pitchFamily="34" charset="0"/>
              </a:rPr>
              <a:t>Scriptures?</a:t>
            </a:r>
          </a:p>
          <a:p>
            <a:pPr eaLnBrk="1" fontAlgn="auto" hangingPunct="1">
              <a:spcAft>
                <a:spcPts val="0"/>
              </a:spcAft>
              <a:defRPr/>
            </a:pPr>
            <a:r>
              <a:rPr lang="en-US" altLang="en-US" sz="2400" dirty="0">
                <a:latin typeface="Tw Cen MT" panose="020B0602020104020603" pitchFamily="34" charset="0"/>
              </a:rPr>
              <a:t>Conference Talk?</a:t>
            </a:r>
          </a:p>
          <a:p>
            <a:pPr eaLnBrk="1" fontAlgn="auto" hangingPunct="1">
              <a:spcAft>
                <a:spcPts val="0"/>
              </a:spcAft>
              <a:defRPr/>
            </a:pPr>
            <a:r>
              <a:rPr lang="en-US" altLang="en-US" sz="2400" dirty="0">
                <a:latin typeface="Tw Cen MT" panose="020B0602020104020603" pitchFamily="34" charset="0"/>
              </a:rPr>
              <a:t>Book written by a prophet or apostle?</a:t>
            </a:r>
          </a:p>
          <a:p>
            <a:pPr eaLnBrk="1" fontAlgn="auto" hangingPunct="1">
              <a:spcAft>
                <a:spcPts val="0"/>
              </a:spcAft>
              <a:defRPr/>
            </a:pPr>
            <a:r>
              <a:rPr lang="en-US" altLang="en-US" sz="2400" dirty="0">
                <a:latin typeface="Tw Cen MT" panose="020B0602020104020603" pitchFamily="34" charset="0"/>
              </a:rPr>
              <a:t>For the Strength of Youth pamphlet?</a:t>
            </a:r>
          </a:p>
          <a:p>
            <a:pPr eaLnBrk="1" fontAlgn="auto" hangingPunct="1">
              <a:spcAft>
                <a:spcPts val="0"/>
              </a:spcAft>
              <a:defRPr/>
            </a:pPr>
            <a:r>
              <a:rPr lang="en-US" altLang="en-US" sz="2400" dirty="0">
                <a:latin typeface="Tw Cen MT" panose="020B0602020104020603" pitchFamily="34" charset="0"/>
              </a:rPr>
              <a:t>Hymn Book?</a:t>
            </a:r>
          </a:p>
          <a:p>
            <a:pPr eaLnBrk="1" fontAlgn="auto" hangingPunct="1">
              <a:spcAft>
                <a:spcPts val="0"/>
              </a:spcAft>
              <a:defRPr/>
            </a:pPr>
            <a:r>
              <a:rPr lang="en-US" altLang="en-US" sz="2400" dirty="0">
                <a:latin typeface="Tw Cen MT" panose="020B0602020104020603" pitchFamily="34" charset="0"/>
              </a:rPr>
              <a:t>Ensign/New Era?</a:t>
            </a:r>
          </a:p>
          <a:p>
            <a:pPr eaLnBrk="1" fontAlgn="auto" hangingPunct="1">
              <a:spcAft>
                <a:spcPts val="0"/>
              </a:spcAft>
              <a:defRPr/>
            </a:pPr>
            <a:r>
              <a:rPr lang="en-US" altLang="en-US" sz="2400" dirty="0">
                <a:latin typeface="Tw Cen MT" panose="020B0602020104020603" pitchFamily="34" charset="0"/>
              </a:rPr>
              <a:t>Announcements made by the First Presidency</a:t>
            </a:r>
            <a:endParaRPr lang="en-US" altLang="en-US" sz="1400" dirty="0">
              <a:latin typeface="Tw Cen MT" panose="020B0602020104020603" pitchFamily="34" charset="0"/>
            </a:endParaRPr>
          </a:p>
        </p:txBody>
      </p:sp>
      <p:pic>
        <p:nvPicPr>
          <p:cNvPr id="4" name="Picture 3" descr="http://www.minnetonka.k12.mn.us/Schools/MinnetonkaHighSchool/Vantage/VANTAGE-Project-Spotlight/PublishingImages/target%20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378" y="2293798"/>
            <a:ext cx="2563505" cy="2498547"/>
          </a:xfrm>
          <a:prstGeom prst="ellipse">
            <a:avLst/>
          </a:prstGeom>
          <a:ln w="190500" cap="rnd">
            <a:solidFill>
              <a:schemeClr val="tx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cxnSp>
        <p:nvCxnSpPr>
          <p:cNvPr id="12" name="Straight Arrow Connector 11"/>
          <p:cNvCxnSpPr>
            <a:cxnSpLocks/>
          </p:cNvCxnSpPr>
          <p:nvPr/>
        </p:nvCxnSpPr>
        <p:spPr>
          <a:xfrm>
            <a:off x="1933575" y="2085975"/>
            <a:ext cx="5162550" cy="1209675"/>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2733675" y="2695575"/>
            <a:ext cx="4429125" cy="752475"/>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5162550" y="3295650"/>
            <a:ext cx="2085975" cy="1200150"/>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4962525" y="3655873"/>
            <a:ext cx="2133600" cy="135078"/>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2190750" y="3801110"/>
            <a:ext cx="5070380" cy="542291"/>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2657475" y="3953510"/>
            <a:ext cx="4276725" cy="999491"/>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4572000" y="3495675"/>
            <a:ext cx="2752725" cy="2001978"/>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D083856-AFF1-4DA9-83D6-3D64E215FA44}"/>
              </a:ext>
            </a:extLst>
          </p:cNvPr>
          <p:cNvSpPr/>
          <p:nvPr/>
        </p:nvSpPr>
        <p:spPr>
          <a:xfrm>
            <a:off x="3722255" y="5608458"/>
            <a:ext cx="5364595" cy="1107996"/>
          </a:xfrm>
          <a:prstGeom prst="rect">
            <a:avLst/>
          </a:prstGeom>
        </p:spPr>
        <p:txBody>
          <a:bodyPr wrap="square">
            <a:spAutoFit/>
          </a:bodyPr>
          <a:lstStyle/>
          <a:p>
            <a:pPr eaLnBrk="1" hangingPunct="1">
              <a:defRPr/>
            </a:pPr>
            <a:r>
              <a:rPr lang="en-US" dirty="0">
                <a:latin typeface="+mj-lt"/>
              </a:rPr>
              <a:t>“The voice of the </a:t>
            </a:r>
            <a:r>
              <a:rPr lang="en-US" b="1" dirty="0">
                <a:latin typeface="+mj-lt"/>
              </a:rPr>
              <a:t>First Presidency </a:t>
            </a:r>
            <a:r>
              <a:rPr lang="en-US" u="sng" dirty="0">
                <a:latin typeface="+mj-lt"/>
              </a:rPr>
              <a:t>and</a:t>
            </a:r>
            <a:r>
              <a:rPr lang="en-US" dirty="0">
                <a:latin typeface="+mj-lt"/>
              </a:rPr>
              <a:t> the united voice of those who hold </a:t>
            </a:r>
            <a:r>
              <a:rPr lang="en-US" b="1" dirty="0">
                <a:latin typeface="+mj-lt"/>
              </a:rPr>
              <a:t>the keys of the kingdom </a:t>
            </a:r>
            <a:r>
              <a:rPr lang="en-US" dirty="0">
                <a:latin typeface="+mj-lt"/>
              </a:rPr>
              <a:t>shall always guide the Saints.” </a:t>
            </a:r>
            <a:r>
              <a:rPr lang="en-US" sz="1200" dirty="0">
                <a:latin typeface="+mj-lt"/>
              </a:rPr>
              <a:t>(Joseph Fielding Smith, </a:t>
            </a:r>
            <a:r>
              <a:rPr lang="en-US" sz="1200" i="1" dirty="0">
                <a:latin typeface="+mj-lt"/>
              </a:rPr>
              <a:t>Ensign</a:t>
            </a:r>
            <a:r>
              <a:rPr lang="en-US" sz="1200" dirty="0">
                <a:latin typeface="+mj-lt"/>
              </a:rPr>
              <a:t>, July 1972)</a:t>
            </a:r>
            <a:endParaRPr lang="en-US" dirty="0">
              <a:latin typeface="+mj-lt"/>
            </a:endParaRPr>
          </a:p>
        </p:txBody>
      </p:sp>
    </p:spTree>
    <p:extLst>
      <p:ext uri="{BB962C8B-B14F-4D97-AF65-F5344CB8AC3E}">
        <p14:creationId xmlns:p14="http://schemas.microsoft.com/office/powerpoint/2010/main" val="3803150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heel(1)">
                                      <p:cBhvr>
                                        <p:cTn id="56" dur="20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fade">
                                      <p:cBhvr>
                                        <p:cTn id="110" dur="1000"/>
                                        <p:tgtEl>
                                          <p:spTgt spid="5"/>
                                        </p:tgtEl>
                                      </p:cBhvr>
                                    </p:animEffect>
                                    <p:anim calcmode="lin" valueType="num">
                                      <p:cBhvr>
                                        <p:cTn id="111" dur="1000" fill="hold"/>
                                        <p:tgtEl>
                                          <p:spTgt spid="5"/>
                                        </p:tgtEl>
                                        <p:attrNameLst>
                                          <p:attrName>ppt_x</p:attrName>
                                        </p:attrNameLst>
                                      </p:cBhvr>
                                      <p:tavLst>
                                        <p:tav tm="0">
                                          <p:val>
                                            <p:strVal val="#ppt_x"/>
                                          </p:val>
                                        </p:tav>
                                        <p:tav tm="100000">
                                          <p:val>
                                            <p:strVal val="#ppt_x"/>
                                          </p:val>
                                        </p:tav>
                                      </p:tavLst>
                                    </p:anim>
                                    <p:anim calcmode="lin" valueType="num">
                                      <p:cBhvr>
                                        <p:cTn id="1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25354</TotalTime>
  <Words>862</Words>
  <Application>Microsoft Office PowerPoint</Application>
  <PresentationFormat>On-screen Show (4:3)</PresentationFormat>
  <Paragraphs>89</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Aharoni</vt:lpstr>
      <vt:lpstr>Arial</vt:lpstr>
      <vt:lpstr>Arial Black</vt:lpstr>
      <vt:lpstr>Bookman Old Style</vt:lpstr>
      <vt:lpstr>Calibri</vt:lpstr>
      <vt:lpstr>Rockwell</vt:lpstr>
      <vt:lpstr>Tw Cen MT</vt:lpstr>
      <vt:lpstr>Vladimir Script</vt:lpstr>
      <vt:lpstr>Wingdings</vt:lpstr>
      <vt:lpstr>Damask</vt:lpstr>
      <vt:lpstr>The Book of Revelation</vt:lpstr>
      <vt:lpstr>The book of Revelation: Pre-Test</vt:lpstr>
      <vt:lpstr>Fun Facts about John &amp; Revelation</vt:lpstr>
      <vt:lpstr>Fun Facts about John &amp; Revelation</vt:lpstr>
      <vt:lpstr>PowerPoint Presentation</vt:lpstr>
      <vt:lpstr>PowerPoint Presentation</vt:lpstr>
      <vt:lpstr>PowerPoint Presentation</vt:lpstr>
      <vt:lpstr>PowerPoint Presentation</vt:lpstr>
      <vt:lpstr>Where is true doctrine found?  </vt:lpstr>
      <vt:lpstr>Statements and Quotations</vt:lpstr>
      <vt:lpstr>Where is true doctrine found?  </vt:lpstr>
      <vt:lpstr>PowerPoint Presentation</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D. Richards</cp:lastModifiedBy>
  <cp:revision>404</cp:revision>
  <dcterms:created xsi:type="dcterms:W3CDTF">2006-07-12T19:00:47Z</dcterms:created>
  <dcterms:modified xsi:type="dcterms:W3CDTF">2018-01-12T17:12:07Z</dcterms:modified>
</cp:coreProperties>
</file>