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15"/>
  </p:notesMasterIdLst>
  <p:sldIdLst>
    <p:sldId id="888" r:id="rId2"/>
    <p:sldId id="1101" r:id="rId3"/>
    <p:sldId id="1071" r:id="rId4"/>
    <p:sldId id="1103" r:id="rId5"/>
    <p:sldId id="1077" r:id="rId6"/>
    <p:sldId id="1070" r:id="rId7"/>
    <p:sldId id="1075" r:id="rId8"/>
    <p:sldId id="1076" r:id="rId9"/>
    <p:sldId id="1079" r:id="rId10"/>
    <p:sldId id="1066" r:id="rId11"/>
    <p:sldId id="1065" r:id="rId12"/>
    <p:sldId id="1104" r:id="rId13"/>
    <p:sldId id="1092"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3809" autoAdjust="0"/>
  </p:normalViewPr>
  <p:slideViewPr>
    <p:cSldViewPr snapToGrid="0">
      <p:cViewPr varScale="1">
        <p:scale>
          <a:sx n="64" d="100"/>
          <a:sy n="64" d="100"/>
        </p:scale>
        <p:origin x="12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D1CB8-65AE-4C61-90C4-1A75D7363F1E}" type="slidenum">
              <a:rPr lang="en-US" smtClean="0"/>
              <a:pPr/>
              <a:t>11</a:t>
            </a:fld>
            <a:endParaRPr lang="en-US"/>
          </a:p>
        </p:txBody>
      </p:sp>
    </p:spTree>
    <p:extLst>
      <p:ext uri="{BB962C8B-B14F-4D97-AF65-F5344CB8AC3E}">
        <p14:creationId xmlns:p14="http://schemas.microsoft.com/office/powerpoint/2010/main" val="1963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D1CB8-65AE-4C61-90C4-1A75D7363F1E}" type="slidenum">
              <a:rPr lang="en-US" smtClean="0"/>
              <a:pPr/>
              <a:t>12</a:t>
            </a:fld>
            <a:endParaRPr lang="en-US"/>
          </a:p>
        </p:txBody>
      </p:sp>
    </p:spTree>
    <p:extLst>
      <p:ext uri="{BB962C8B-B14F-4D97-AF65-F5344CB8AC3E}">
        <p14:creationId xmlns:p14="http://schemas.microsoft.com/office/powerpoint/2010/main" val="52931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290012" y="536712"/>
            <a:ext cx="4563975" cy="6232823"/>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939116"/>
          </a:xfrm>
        </p:spPr>
        <p:txBody>
          <a:bodyPr>
            <a:normAutofit/>
          </a:bodyPr>
          <a:lstStyle/>
          <a:p>
            <a:r>
              <a:rPr lang="en-US" sz="60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7" y="1216110"/>
            <a:ext cx="8686799" cy="2958325"/>
          </a:xfrm>
        </p:spPr>
        <p:txBody>
          <a:bodyPr>
            <a:normAutofit lnSpcReduction="10000"/>
          </a:bodyPr>
          <a:lstStyle/>
          <a:p>
            <a:r>
              <a:rPr lang="en-US" dirty="0">
                <a:latin typeface="+mj-lt"/>
              </a:rPr>
              <a:t>Saint Augustine said:  “The Gospel of John is deep enough for an elephant to swim in and shallow enough for a child not to drown.”</a:t>
            </a:r>
          </a:p>
          <a:p>
            <a:r>
              <a:rPr lang="en-US" dirty="0">
                <a:latin typeface="+mj-lt"/>
              </a:rPr>
              <a:t>Master storyteller with imagery and metaphors (</a:t>
            </a:r>
            <a:r>
              <a:rPr lang="en-US" b="1" dirty="0">
                <a:latin typeface="+mj-lt"/>
              </a:rPr>
              <a:t>Jesus didn’t just feed 5000; He is the Bread of Life. Jesus didn’t just heal a blind man; He is the Light of the World.)</a:t>
            </a:r>
            <a:endParaRPr lang="en-US" dirty="0">
              <a:latin typeface="+mj-lt"/>
            </a:endParaRPr>
          </a:p>
          <a:p>
            <a:r>
              <a:rPr lang="en-US" dirty="0">
                <a:latin typeface="+mj-lt"/>
              </a:rPr>
              <a:t>John mentions “life” and “I Am” more than any other book. </a:t>
            </a:r>
          </a:p>
          <a:p>
            <a:r>
              <a:rPr lang="en-US" dirty="0">
                <a:latin typeface="+mj-lt"/>
              </a:rPr>
              <a:t>Presents Jesus’ teachings as conversations.</a:t>
            </a:r>
          </a:p>
        </p:txBody>
      </p:sp>
      <p:sp>
        <p:nvSpPr>
          <p:cNvPr id="6" name="TextBox 5">
            <a:extLst>
              <a:ext uri="{FF2B5EF4-FFF2-40B4-BE49-F238E27FC236}">
                <a16:creationId xmlns:a16="http://schemas.microsoft.com/office/drawing/2014/main" id="{CEB70CFE-80B7-44A2-AAD3-18E51D1EDFB6}"/>
              </a:ext>
            </a:extLst>
          </p:cNvPr>
          <p:cNvSpPr txBox="1"/>
          <p:nvPr/>
        </p:nvSpPr>
        <p:spPr>
          <a:xfrm>
            <a:off x="1173017" y="383006"/>
            <a:ext cx="7046643" cy="646331"/>
          </a:xfrm>
          <a:prstGeom prst="rect">
            <a:avLst/>
          </a:prstGeom>
          <a:noFill/>
        </p:spPr>
        <p:txBody>
          <a:bodyPr wrap="square" rtlCol="0">
            <a:spAutoFit/>
          </a:bodyPr>
          <a:lstStyle/>
          <a:p>
            <a:pPr algn="ctr"/>
            <a:r>
              <a:rPr lang="en-US" sz="3600" dirty="0">
                <a:latin typeface="+mj-lt"/>
              </a:rPr>
              <a:t>John the Beloved</a:t>
            </a:r>
          </a:p>
        </p:txBody>
      </p:sp>
      <p:graphicFrame>
        <p:nvGraphicFramePr>
          <p:cNvPr id="4" name="Table 3">
            <a:extLst>
              <a:ext uri="{FF2B5EF4-FFF2-40B4-BE49-F238E27FC236}">
                <a16:creationId xmlns:a16="http://schemas.microsoft.com/office/drawing/2014/main" id="{CD873F65-8B76-4D7D-8C7C-F390AC1FCBE3}"/>
              </a:ext>
            </a:extLst>
          </p:cNvPr>
          <p:cNvGraphicFramePr>
            <a:graphicFrameLocks noGrp="1"/>
          </p:cNvGraphicFramePr>
          <p:nvPr>
            <p:extLst>
              <p:ext uri="{D42A27DB-BD31-4B8C-83A1-F6EECF244321}">
                <p14:modId xmlns:p14="http://schemas.microsoft.com/office/powerpoint/2010/main" val="2381320375"/>
              </p:ext>
            </p:extLst>
          </p:nvPr>
        </p:nvGraphicFramePr>
        <p:xfrm>
          <a:off x="466478" y="4361208"/>
          <a:ext cx="4145278" cy="2144268"/>
        </p:xfrm>
        <a:graphic>
          <a:graphicData uri="http://schemas.openxmlformats.org/drawingml/2006/table">
            <a:tbl>
              <a:tblPr firstRow="1" firstCol="1" bandRow="1">
                <a:tableStyleId>{5C22544A-7EE6-4342-B048-85BDC9FD1C3A}</a:tableStyleId>
              </a:tblPr>
              <a:tblGrid>
                <a:gridCol w="1381118">
                  <a:extLst>
                    <a:ext uri="{9D8B030D-6E8A-4147-A177-3AD203B41FA5}">
                      <a16:colId xmlns:a16="http://schemas.microsoft.com/office/drawing/2014/main" val="20000"/>
                    </a:ext>
                  </a:extLst>
                </a:gridCol>
                <a:gridCol w="1382080">
                  <a:extLst>
                    <a:ext uri="{9D8B030D-6E8A-4147-A177-3AD203B41FA5}">
                      <a16:colId xmlns:a16="http://schemas.microsoft.com/office/drawing/2014/main" val="20001"/>
                    </a:ext>
                  </a:extLst>
                </a:gridCol>
                <a:gridCol w="1382080">
                  <a:extLst>
                    <a:ext uri="{9D8B030D-6E8A-4147-A177-3AD203B41FA5}">
                      <a16:colId xmlns:a16="http://schemas.microsoft.com/office/drawing/2014/main" val="20002"/>
                    </a:ext>
                  </a:extLst>
                </a:gridCol>
              </a:tblGrid>
              <a:tr h="253339">
                <a:tc>
                  <a:txBody>
                    <a:bodyPr/>
                    <a:lstStyle/>
                    <a:p>
                      <a:pPr marL="0" marR="0" algn="ctr">
                        <a:lnSpc>
                          <a:spcPct val="107000"/>
                        </a:lnSpc>
                        <a:spcBef>
                          <a:spcPts val="0"/>
                        </a:spcBef>
                        <a:spcAft>
                          <a:spcPts val="0"/>
                        </a:spcAft>
                      </a:pPr>
                      <a:r>
                        <a:rPr lang="en-US" sz="2000" dirty="0">
                          <a:effectLst/>
                          <a:latin typeface="+mj-lt"/>
                        </a:rPr>
                        <a:t>Gospel</a:t>
                      </a:r>
                      <a:endParaRPr lang="en-US" sz="18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mj-lt"/>
                        </a:rPr>
                        <a:t>Exclusive</a:t>
                      </a:r>
                      <a:endParaRPr lang="en-US" sz="18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a:effectLst/>
                          <a:latin typeface="+mj-lt"/>
                        </a:rPr>
                        <a:t>Common</a:t>
                      </a:r>
                      <a:endParaRPr lang="en-US" sz="1800">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447585">
                <a:tc>
                  <a:txBody>
                    <a:bodyPr/>
                    <a:lstStyle/>
                    <a:p>
                      <a:pPr marL="0" marR="0" algn="just">
                        <a:lnSpc>
                          <a:spcPct val="107000"/>
                        </a:lnSpc>
                        <a:spcBef>
                          <a:spcPts val="0"/>
                        </a:spcBef>
                        <a:spcAft>
                          <a:spcPts val="0"/>
                        </a:spcAft>
                      </a:pPr>
                      <a:r>
                        <a:rPr lang="en-US" sz="2000" dirty="0">
                          <a:effectLst/>
                          <a:latin typeface="+mj-lt"/>
                        </a:rPr>
                        <a:t>Mark</a:t>
                      </a:r>
                      <a:endParaRPr lang="en-US" sz="1800" dirty="0">
                        <a:effectLst/>
                        <a:latin typeface="+mj-lt"/>
                      </a:endParaRPr>
                    </a:p>
                    <a:p>
                      <a:pPr marL="0" marR="0" algn="just">
                        <a:lnSpc>
                          <a:spcPct val="107000"/>
                        </a:lnSpc>
                        <a:spcBef>
                          <a:spcPts val="0"/>
                        </a:spcBef>
                        <a:spcAft>
                          <a:spcPts val="0"/>
                        </a:spcAft>
                      </a:pPr>
                      <a:r>
                        <a:rPr lang="en-US" sz="1050" dirty="0">
                          <a:effectLst/>
                          <a:latin typeface="+mj-lt"/>
                        </a:rPr>
                        <a:t> </a:t>
                      </a:r>
                      <a:endParaRPr lang="en-US" sz="1800" dirty="0">
                        <a:effectLst/>
                        <a:latin typeface="+mj-lt"/>
                      </a:endParaRPr>
                    </a:p>
                    <a:p>
                      <a:pPr marL="0" marR="0" algn="just">
                        <a:lnSpc>
                          <a:spcPct val="107000"/>
                        </a:lnSpc>
                        <a:spcBef>
                          <a:spcPts val="0"/>
                        </a:spcBef>
                        <a:spcAft>
                          <a:spcPts val="0"/>
                        </a:spcAft>
                      </a:pPr>
                      <a:r>
                        <a:rPr lang="en-US" sz="2000" dirty="0">
                          <a:effectLst/>
                          <a:latin typeface="+mj-lt"/>
                        </a:rPr>
                        <a:t>Matthew </a:t>
                      </a:r>
                      <a:endParaRPr lang="en-US" sz="1800" dirty="0">
                        <a:effectLst/>
                        <a:latin typeface="+mj-lt"/>
                      </a:endParaRPr>
                    </a:p>
                    <a:p>
                      <a:pPr marL="0" marR="0" algn="just">
                        <a:lnSpc>
                          <a:spcPct val="107000"/>
                        </a:lnSpc>
                        <a:spcBef>
                          <a:spcPts val="0"/>
                        </a:spcBef>
                        <a:spcAft>
                          <a:spcPts val="0"/>
                        </a:spcAft>
                      </a:pPr>
                      <a:r>
                        <a:rPr lang="en-US" sz="1050" dirty="0">
                          <a:effectLst/>
                          <a:latin typeface="+mj-lt"/>
                        </a:rPr>
                        <a:t> </a:t>
                      </a:r>
                      <a:endParaRPr lang="en-US" sz="1800" dirty="0">
                        <a:effectLst/>
                        <a:latin typeface="+mj-lt"/>
                      </a:endParaRPr>
                    </a:p>
                    <a:p>
                      <a:pPr marL="0" marR="0" algn="just">
                        <a:lnSpc>
                          <a:spcPct val="107000"/>
                        </a:lnSpc>
                        <a:spcBef>
                          <a:spcPts val="0"/>
                        </a:spcBef>
                        <a:spcAft>
                          <a:spcPts val="0"/>
                        </a:spcAft>
                      </a:pPr>
                      <a:r>
                        <a:rPr lang="en-US" sz="2000" dirty="0">
                          <a:effectLst/>
                          <a:latin typeface="+mj-lt"/>
                        </a:rPr>
                        <a:t>Luke</a:t>
                      </a:r>
                      <a:endParaRPr lang="en-US" sz="1800" dirty="0">
                        <a:effectLst/>
                        <a:latin typeface="+mj-lt"/>
                      </a:endParaRPr>
                    </a:p>
                    <a:p>
                      <a:pPr marL="0" marR="0" algn="just">
                        <a:lnSpc>
                          <a:spcPct val="107000"/>
                        </a:lnSpc>
                        <a:spcBef>
                          <a:spcPts val="0"/>
                        </a:spcBef>
                        <a:spcAft>
                          <a:spcPts val="0"/>
                        </a:spcAft>
                      </a:pPr>
                      <a:r>
                        <a:rPr lang="en-US" sz="1000" dirty="0">
                          <a:effectLst/>
                          <a:latin typeface="+mj-lt"/>
                        </a:rPr>
                        <a:t> </a:t>
                      </a:r>
                      <a:endParaRPr lang="en-US" sz="1800" dirty="0">
                        <a:effectLst/>
                        <a:latin typeface="+mj-lt"/>
                      </a:endParaRPr>
                    </a:p>
                    <a:p>
                      <a:pPr marL="0" marR="0" algn="just">
                        <a:lnSpc>
                          <a:spcPct val="107000"/>
                        </a:lnSpc>
                        <a:spcBef>
                          <a:spcPts val="0"/>
                        </a:spcBef>
                        <a:spcAft>
                          <a:spcPts val="0"/>
                        </a:spcAft>
                      </a:pPr>
                      <a:r>
                        <a:rPr lang="en-US" sz="2000" dirty="0">
                          <a:effectLst/>
                          <a:latin typeface="+mj-lt"/>
                        </a:rPr>
                        <a:t>John     </a:t>
                      </a:r>
                      <a:endParaRPr lang="en-US" sz="18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mj-lt"/>
                        </a:rPr>
                        <a:t>7%</a:t>
                      </a:r>
                      <a:endParaRPr lang="en-US" sz="1800" dirty="0">
                        <a:effectLst/>
                        <a:latin typeface="+mj-lt"/>
                      </a:endParaRPr>
                    </a:p>
                    <a:p>
                      <a:pPr marL="0" marR="0" algn="ctr">
                        <a:lnSpc>
                          <a:spcPct val="107000"/>
                        </a:lnSpc>
                        <a:spcBef>
                          <a:spcPts val="0"/>
                        </a:spcBef>
                        <a:spcAft>
                          <a:spcPts val="0"/>
                        </a:spcAft>
                      </a:pPr>
                      <a:r>
                        <a:rPr lang="en-US" sz="1050" dirty="0">
                          <a:effectLst/>
                          <a:latin typeface="+mj-lt"/>
                        </a:rPr>
                        <a:t> </a:t>
                      </a:r>
                      <a:endParaRPr lang="en-US" sz="1800" dirty="0">
                        <a:effectLst/>
                        <a:latin typeface="+mj-lt"/>
                      </a:endParaRPr>
                    </a:p>
                    <a:p>
                      <a:pPr marL="0" marR="0" algn="ctr">
                        <a:lnSpc>
                          <a:spcPct val="107000"/>
                        </a:lnSpc>
                        <a:spcBef>
                          <a:spcPts val="0"/>
                        </a:spcBef>
                        <a:spcAft>
                          <a:spcPts val="0"/>
                        </a:spcAft>
                      </a:pPr>
                      <a:r>
                        <a:rPr lang="en-US" sz="2000" dirty="0">
                          <a:effectLst/>
                          <a:latin typeface="+mj-lt"/>
                        </a:rPr>
                        <a:t>42%</a:t>
                      </a:r>
                      <a:endParaRPr lang="en-US" sz="1800" dirty="0">
                        <a:effectLst/>
                        <a:latin typeface="+mj-lt"/>
                      </a:endParaRPr>
                    </a:p>
                    <a:p>
                      <a:pPr marL="0" marR="0" algn="ctr">
                        <a:lnSpc>
                          <a:spcPct val="107000"/>
                        </a:lnSpc>
                        <a:spcBef>
                          <a:spcPts val="0"/>
                        </a:spcBef>
                        <a:spcAft>
                          <a:spcPts val="0"/>
                        </a:spcAft>
                      </a:pPr>
                      <a:r>
                        <a:rPr lang="en-US" sz="1050" dirty="0">
                          <a:effectLst/>
                          <a:latin typeface="+mj-lt"/>
                        </a:rPr>
                        <a:t> </a:t>
                      </a:r>
                      <a:endParaRPr lang="en-US" sz="1800" dirty="0">
                        <a:effectLst/>
                        <a:latin typeface="+mj-lt"/>
                      </a:endParaRPr>
                    </a:p>
                    <a:p>
                      <a:pPr marL="0" marR="0" algn="ctr">
                        <a:lnSpc>
                          <a:spcPct val="107000"/>
                        </a:lnSpc>
                        <a:spcBef>
                          <a:spcPts val="0"/>
                        </a:spcBef>
                        <a:spcAft>
                          <a:spcPts val="0"/>
                        </a:spcAft>
                      </a:pPr>
                      <a:r>
                        <a:rPr lang="en-US" sz="2000" dirty="0">
                          <a:effectLst/>
                          <a:latin typeface="+mj-lt"/>
                        </a:rPr>
                        <a:t>59%</a:t>
                      </a:r>
                      <a:endParaRPr lang="en-US" sz="1800" dirty="0">
                        <a:effectLst/>
                        <a:latin typeface="+mj-lt"/>
                      </a:endParaRPr>
                    </a:p>
                    <a:p>
                      <a:pPr marL="0" marR="0" algn="ctr">
                        <a:lnSpc>
                          <a:spcPct val="107000"/>
                        </a:lnSpc>
                        <a:spcBef>
                          <a:spcPts val="0"/>
                        </a:spcBef>
                        <a:spcAft>
                          <a:spcPts val="0"/>
                        </a:spcAft>
                      </a:pPr>
                      <a:r>
                        <a:rPr lang="en-US" sz="1050" dirty="0">
                          <a:effectLst/>
                          <a:latin typeface="+mj-lt"/>
                        </a:rPr>
                        <a:t> </a:t>
                      </a:r>
                      <a:endParaRPr lang="en-US" sz="1800" dirty="0">
                        <a:effectLst/>
                        <a:latin typeface="+mj-lt"/>
                      </a:endParaRPr>
                    </a:p>
                    <a:p>
                      <a:pPr marL="0" marR="0" algn="ctr">
                        <a:lnSpc>
                          <a:spcPct val="107000"/>
                        </a:lnSpc>
                        <a:spcBef>
                          <a:spcPts val="0"/>
                        </a:spcBef>
                        <a:spcAft>
                          <a:spcPts val="0"/>
                        </a:spcAft>
                      </a:pPr>
                      <a:r>
                        <a:rPr lang="en-US" sz="2000" dirty="0">
                          <a:effectLst/>
                          <a:latin typeface="+mj-lt"/>
                        </a:rPr>
                        <a:t>92%</a:t>
                      </a:r>
                      <a:endParaRPr lang="en-US" sz="18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mj-lt"/>
                        </a:rPr>
                        <a:t>93%</a:t>
                      </a:r>
                      <a:endParaRPr lang="en-US" sz="1800" dirty="0">
                        <a:effectLst/>
                        <a:latin typeface="+mj-lt"/>
                      </a:endParaRPr>
                    </a:p>
                    <a:p>
                      <a:pPr marL="0" marR="0" algn="ctr">
                        <a:lnSpc>
                          <a:spcPct val="107000"/>
                        </a:lnSpc>
                        <a:spcBef>
                          <a:spcPts val="0"/>
                        </a:spcBef>
                        <a:spcAft>
                          <a:spcPts val="0"/>
                        </a:spcAft>
                      </a:pPr>
                      <a:r>
                        <a:rPr lang="en-US" sz="1050" dirty="0">
                          <a:effectLst/>
                          <a:latin typeface="+mj-lt"/>
                        </a:rPr>
                        <a:t> </a:t>
                      </a:r>
                      <a:endParaRPr lang="en-US" sz="1800" dirty="0">
                        <a:effectLst/>
                        <a:latin typeface="+mj-lt"/>
                      </a:endParaRPr>
                    </a:p>
                    <a:p>
                      <a:pPr marL="0" marR="0" algn="ctr">
                        <a:lnSpc>
                          <a:spcPct val="107000"/>
                        </a:lnSpc>
                        <a:spcBef>
                          <a:spcPts val="0"/>
                        </a:spcBef>
                        <a:spcAft>
                          <a:spcPts val="0"/>
                        </a:spcAft>
                      </a:pPr>
                      <a:r>
                        <a:rPr lang="en-US" sz="2000" dirty="0">
                          <a:effectLst/>
                          <a:latin typeface="+mj-lt"/>
                        </a:rPr>
                        <a:t>58%</a:t>
                      </a:r>
                      <a:endParaRPr lang="en-US" sz="1800" dirty="0">
                        <a:effectLst/>
                        <a:latin typeface="+mj-lt"/>
                      </a:endParaRPr>
                    </a:p>
                    <a:p>
                      <a:pPr marL="0" marR="0" algn="ctr">
                        <a:lnSpc>
                          <a:spcPct val="107000"/>
                        </a:lnSpc>
                        <a:spcBef>
                          <a:spcPts val="0"/>
                        </a:spcBef>
                        <a:spcAft>
                          <a:spcPts val="0"/>
                        </a:spcAft>
                      </a:pPr>
                      <a:r>
                        <a:rPr lang="en-US" sz="1050" dirty="0">
                          <a:effectLst/>
                          <a:latin typeface="+mj-lt"/>
                        </a:rPr>
                        <a:t> </a:t>
                      </a:r>
                      <a:endParaRPr lang="en-US" sz="1800" dirty="0">
                        <a:effectLst/>
                        <a:latin typeface="+mj-lt"/>
                      </a:endParaRPr>
                    </a:p>
                    <a:p>
                      <a:pPr marL="0" marR="0" algn="ctr">
                        <a:lnSpc>
                          <a:spcPct val="107000"/>
                        </a:lnSpc>
                        <a:spcBef>
                          <a:spcPts val="0"/>
                        </a:spcBef>
                        <a:spcAft>
                          <a:spcPts val="0"/>
                        </a:spcAft>
                      </a:pPr>
                      <a:r>
                        <a:rPr lang="en-US" sz="2000" dirty="0">
                          <a:effectLst/>
                          <a:latin typeface="+mj-lt"/>
                        </a:rPr>
                        <a:t>41%</a:t>
                      </a:r>
                      <a:endParaRPr lang="en-US" sz="1800" dirty="0">
                        <a:effectLst/>
                        <a:latin typeface="+mj-lt"/>
                      </a:endParaRPr>
                    </a:p>
                    <a:p>
                      <a:pPr marL="0" marR="0" algn="ctr">
                        <a:lnSpc>
                          <a:spcPct val="107000"/>
                        </a:lnSpc>
                        <a:spcBef>
                          <a:spcPts val="0"/>
                        </a:spcBef>
                        <a:spcAft>
                          <a:spcPts val="0"/>
                        </a:spcAft>
                      </a:pPr>
                      <a:r>
                        <a:rPr lang="en-US" sz="1050" dirty="0">
                          <a:effectLst/>
                          <a:latin typeface="+mj-lt"/>
                        </a:rPr>
                        <a:t> </a:t>
                      </a:r>
                      <a:endParaRPr lang="en-US" sz="1800" dirty="0">
                        <a:effectLst/>
                        <a:latin typeface="+mj-lt"/>
                      </a:endParaRPr>
                    </a:p>
                    <a:p>
                      <a:pPr marL="0" marR="0" algn="ctr">
                        <a:lnSpc>
                          <a:spcPct val="107000"/>
                        </a:lnSpc>
                        <a:spcBef>
                          <a:spcPts val="0"/>
                        </a:spcBef>
                        <a:spcAft>
                          <a:spcPts val="0"/>
                        </a:spcAft>
                      </a:pPr>
                      <a:r>
                        <a:rPr lang="en-US" sz="2000" dirty="0">
                          <a:effectLst/>
                          <a:latin typeface="+mj-lt"/>
                        </a:rPr>
                        <a:t>8%</a:t>
                      </a:r>
                      <a:endParaRPr lang="en-US" sz="1800" dirty="0">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EDCFEB29-75C2-4777-9580-7623E6C3D446}"/>
              </a:ext>
            </a:extLst>
          </p:cNvPr>
          <p:cNvSpPr/>
          <p:nvPr/>
        </p:nvSpPr>
        <p:spPr>
          <a:xfrm>
            <a:off x="4611755" y="4174435"/>
            <a:ext cx="4532245" cy="2474524"/>
          </a:xfrm>
          <a:prstGeom prst="rect">
            <a:avLst/>
          </a:prstGeom>
        </p:spPr>
        <p:txBody>
          <a:bodyPr wrap="square">
            <a:spAutoFit/>
          </a:bodyPr>
          <a:lstStyle/>
          <a:p>
            <a:pPr algn="just">
              <a:lnSpc>
                <a:spcPct val="107000"/>
              </a:lnSpc>
              <a:spcAft>
                <a:spcPts val="600"/>
              </a:spcAft>
            </a:pPr>
            <a:r>
              <a:rPr lang="en-US" sz="2000" b="1" u="sng" dirty="0">
                <a:latin typeface="Tw Cen MT" panose="020B0602020104020603" pitchFamily="34" charset="0"/>
                <a:ea typeface="Calibri" panose="020F0502020204030204" pitchFamily="34" charset="0"/>
                <a:cs typeface="Times New Roman" panose="02020603050405020304" pitchFamily="18" charset="0"/>
              </a:rPr>
              <a:t>ONLY FOUND IN JOHN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Tw Cen MT" panose="020B0602020104020603" pitchFamily="34" charset="0"/>
                <a:ea typeface="Calibri" panose="020F0502020204030204" pitchFamily="34" charset="0"/>
                <a:cs typeface="Times New Roman" panose="02020603050405020304" pitchFamily="18" charset="0"/>
              </a:rPr>
              <a:t>Water to wine, Nicodemus, the woman at the well, nobleman’s son, impotent man at the pool, man horn blind, the Good Shepherd, Lazarus, washing the Apostles’ feet, discourses on the Holy Ghost, prayers in Gethsemane, and Thomas doubts.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39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108" y="1051968"/>
            <a:ext cx="4687750" cy="2554545"/>
          </a:xfrm>
          <a:prstGeom prst="rect">
            <a:avLst/>
          </a:prstGeom>
        </p:spPr>
        <p:txBody>
          <a:bodyPr wrap="square">
            <a:spAutoFit/>
          </a:bodyPr>
          <a:lstStyle/>
          <a:p>
            <a:r>
              <a:rPr lang="en-US" sz="3200" b="1" u="sng" dirty="0">
                <a:latin typeface="+mj-lt"/>
              </a:rPr>
              <a:t>John’s Testimony</a:t>
            </a:r>
          </a:p>
          <a:p>
            <a:pPr marL="457200" indent="-457200">
              <a:buFont typeface="Arial" panose="020B0604020202020204" pitchFamily="34" charset="0"/>
              <a:buChar char="•"/>
            </a:pPr>
            <a:r>
              <a:rPr lang="en-US" sz="3200" dirty="0">
                <a:latin typeface="+mj-lt"/>
              </a:rPr>
              <a:t>John 1:1-5</a:t>
            </a:r>
          </a:p>
          <a:p>
            <a:pPr marL="457200" indent="-457200">
              <a:buFont typeface="Arial" panose="020B0604020202020204" pitchFamily="34" charset="0"/>
              <a:buChar char="•"/>
            </a:pPr>
            <a:r>
              <a:rPr lang="en-US" sz="3200" dirty="0">
                <a:latin typeface="+mj-lt"/>
              </a:rPr>
              <a:t>1 John 1:4-7</a:t>
            </a:r>
          </a:p>
          <a:p>
            <a:pPr marL="457200" indent="-457200">
              <a:buFont typeface="Arial" panose="020B0604020202020204" pitchFamily="34" charset="0"/>
              <a:buChar char="•"/>
            </a:pPr>
            <a:r>
              <a:rPr lang="en-US" sz="3200" dirty="0">
                <a:latin typeface="+mj-lt"/>
              </a:rPr>
              <a:t>1 John 4:7-11</a:t>
            </a:r>
          </a:p>
          <a:p>
            <a:pPr marL="457200" indent="-457200">
              <a:buFont typeface="Arial" panose="020B0604020202020204" pitchFamily="34" charset="0"/>
              <a:buChar char="•"/>
            </a:pPr>
            <a:r>
              <a:rPr lang="en-US" sz="3200" dirty="0">
                <a:latin typeface="+mj-lt"/>
              </a:rPr>
              <a:t>Revelation 22:17,20</a:t>
            </a:r>
          </a:p>
        </p:txBody>
      </p:sp>
      <p:pic>
        <p:nvPicPr>
          <p:cNvPr id="9218" name="Picture 2" descr="Image result for john the beloved">
            <a:extLst>
              <a:ext uri="{FF2B5EF4-FFF2-40B4-BE49-F238E27FC236}">
                <a16:creationId xmlns:a16="http://schemas.microsoft.com/office/drawing/2014/main" id="{61E5AB84-57B5-4232-9DB5-EA542A68B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857" y="500137"/>
            <a:ext cx="4113143" cy="51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7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757" y="139148"/>
            <a:ext cx="5555973" cy="6432530"/>
          </a:xfrm>
          <a:prstGeom prst="rect">
            <a:avLst/>
          </a:prstGeom>
        </p:spPr>
        <p:txBody>
          <a:bodyPr wrap="square">
            <a:spAutoFit/>
          </a:bodyPr>
          <a:lstStyle/>
          <a:p>
            <a:r>
              <a:rPr lang="en-US" sz="2000" dirty="0">
                <a:latin typeface="+mj-lt"/>
              </a:rPr>
              <a:t>"</a:t>
            </a:r>
            <a:r>
              <a:rPr lang="en-US" dirty="0">
                <a:latin typeface="+mj-lt"/>
              </a:rPr>
              <a:t>Sometimes I think we may see obedience as the  metaphorical hammer against the iron anvil of the commandments in an effort to shape us through constant heating and repeated battering, into holier, heavenly matter. No doubt about it, there are times when we need a stern call to repentance. Certainly, there are some who may be reached only in this manner.</a:t>
            </a:r>
            <a:br>
              <a:rPr lang="en-US" dirty="0">
                <a:latin typeface="+mj-lt"/>
              </a:rPr>
            </a:br>
            <a:endParaRPr lang="en-US" dirty="0">
              <a:latin typeface="+mj-lt"/>
            </a:endParaRPr>
          </a:p>
          <a:p>
            <a:r>
              <a:rPr lang="en-US" dirty="0">
                <a:latin typeface="+mj-lt"/>
              </a:rPr>
              <a:t>“But perhaps there is a different metaphor. Maybe obedience is not so much the process of bending, twisting, and pounding our souls into something we are not. Instead, it is the process by which we discover what we truly are made of. Obedience is not  a punishment but as a liberating path to our divine destiny. And gradually, the corruption, dust, and limitations of this earth begin to fall away. Eventually, the priceless, eternal spirit of the heavenly being within us is revealed, and a radiance of goodness becomes our nature." </a:t>
            </a:r>
            <a:r>
              <a:rPr lang="en-US" sz="1400" dirty="0">
                <a:latin typeface="+mj-lt"/>
              </a:rPr>
              <a:t>(Pres Uchtdorf, April 2016 General Conference) </a:t>
            </a:r>
            <a:endParaRPr lang="en-US" sz="2000" dirty="0">
              <a:latin typeface="+mj-lt"/>
            </a:endParaRPr>
          </a:p>
        </p:txBody>
      </p:sp>
      <p:pic>
        <p:nvPicPr>
          <p:cNvPr id="2050" name="Picture 2" descr="Image result for god is love uchtdorf">
            <a:extLst>
              <a:ext uri="{FF2B5EF4-FFF2-40B4-BE49-F238E27FC236}">
                <a16:creationId xmlns:a16="http://schemas.microsoft.com/office/drawing/2014/main" id="{6B79362A-DF68-404D-911C-3E929134A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03" r="18101"/>
          <a:stretch/>
        </p:blipFill>
        <p:spPr bwMode="auto">
          <a:xfrm>
            <a:off x="0" y="0"/>
            <a:ext cx="34687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0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183737374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est Wall 2d 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extLst>
            <a:ext uri="{909E8E84-426E-40DD-AFC4-6F175D3DCCD1}">
              <a14:hiddenFill xmlns:a14="http://schemas.microsoft.com/office/drawing/2010/main">
                <a:solidFill>
                  <a:srgbClr val="FFFFFF"/>
                </a:solidFill>
              </a14:hiddenFill>
            </a:ext>
          </a:extLst>
        </p:spPr>
      </p:pic>
      <p:sp>
        <p:nvSpPr>
          <p:cNvPr id="2054" name="WordArt 6"/>
          <p:cNvSpPr>
            <a:spLocks noChangeArrowheads="1" noChangeShapeType="1" noTextEdit="1"/>
          </p:cNvSpPr>
          <p:nvPr/>
        </p:nvSpPr>
        <p:spPr bwMode="auto">
          <a:xfrm>
            <a:off x="576471" y="2895600"/>
            <a:ext cx="8030818"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gradFill rotWithShape="1">
                  <a:gsLst>
                    <a:gs pos="0">
                      <a:srgbClr val="0066CC"/>
                    </a:gs>
                    <a:gs pos="50000">
                      <a:srgbClr val="FFFFFF"/>
                    </a:gs>
                    <a:gs pos="100000">
                      <a:srgbClr val="0066CC"/>
                    </a:gs>
                  </a:gsLst>
                  <a:lin ang="5400000" scaled="1"/>
                </a:gradFill>
                <a:effectLst>
                  <a:outerShdw dist="35921" dir="2700000" algn="ctr" rotWithShape="0">
                    <a:srgbClr val="990000"/>
                  </a:outerShdw>
                </a:effectLst>
                <a:latin typeface="Impact" panose="020B0806030902050204" pitchFamily="34" charset="0"/>
              </a:rPr>
              <a:t>The History of Rome</a:t>
            </a:r>
          </a:p>
        </p:txBody>
      </p:sp>
    </p:spTree>
    <p:extLst>
      <p:ext uri="{BB962C8B-B14F-4D97-AF65-F5344CB8AC3E}">
        <p14:creationId xmlns:p14="http://schemas.microsoft.com/office/powerpoint/2010/main" val="267371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10200" y="3648013"/>
            <a:ext cx="3505200" cy="369332"/>
          </a:xfrm>
          <a:prstGeom prst="rect">
            <a:avLst/>
          </a:prstGeom>
        </p:spPr>
        <p:txBody>
          <a:bodyPr wrap="square">
            <a:spAutoFit/>
          </a:bodyPr>
          <a:lstStyle/>
          <a:p>
            <a:pPr marL="285750" indent="-285750" fontAlgn="base">
              <a:buFont typeface="Arial" panose="020B0604020202020204" pitchFamily="34" charset="0"/>
              <a:buChar char="•"/>
            </a:pPr>
            <a:endParaRPr lang="en-US" dirty="0"/>
          </a:p>
        </p:txBody>
      </p:sp>
      <p:sp>
        <p:nvSpPr>
          <p:cNvPr id="9" name="Rectangle 8"/>
          <p:cNvSpPr/>
          <p:nvPr/>
        </p:nvSpPr>
        <p:spPr>
          <a:xfrm>
            <a:off x="341244" y="5003141"/>
            <a:ext cx="8574156" cy="1477328"/>
          </a:xfrm>
          <a:prstGeom prst="rect">
            <a:avLst/>
          </a:prstGeom>
        </p:spPr>
        <p:txBody>
          <a:bodyPr wrap="square">
            <a:spAutoFit/>
          </a:bodyPr>
          <a:lstStyle/>
          <a:p>
            <a:pPr marL="285750" indent="-285750" fontAlgn="base">
              <a:buFont typeface="Arial" panose="020B0604020202020204" pitchFamily="34" charset="0"/>
              <a:buChar char="•"/>
            </a:pPr>
            <a:r>
              <a:rPr lang="en-US" dirty="0">
                <a:latin typeface="+mj-lt"/>
              </a:rPr>
              <a:t>Taught by Aristotle</a:t>
            </a:r>
          </a:p>
          <a:p>
            <a:pPr marL="285750" indent="-285750" fontAlgn="base">
              <a:buFont typeface="Arial" panose="020B0604020202020204" pitchFamily="34" charset="0"/>
              <a:buChar char="•"/>
            </a:pPr>
            <a:r>
              <a:rPr lang="en-US" dirty="0">
                <a:latin typeface="+mj-lt"/>
              </a:rPr>
              <a:t>Never lost a battle in 15 years</a:t>
            </a:r>
          </a:p>
          <a:p>
            <a:pPr marL="285750" indent="-285750" fontAlgn="base">
              <a:buFont typeface="Arial" panose="020B0604020202020204" pitchFamily="34" charset="0"/>
              <a:buChar char="•"/>
            </a:pPr>
            <a:r>
              <a:rPr lang="en-US" dirty="0">
                <a:latin typeface="+mj-lt"/>
              </a:rPr>
              <a:t>Conquered the known world by age 25</a:t>
            </a:r>
          </a:p>
          <a:p>
            <a:pPr marL="285750" indent="-285750">
              <a:buFont typeface="Arial" panose="020B0604020202020204" pitchFamily="34" charset="0"/>
              <a:buChar char="•"/>
            </a:pPr>
            <a:r>
              <a:rPr lang="en-US" dirty="0">
                <a:latin typeface="+mj-lt"/>
              </a:rPr>
              <a:t>Named 70 cities after himself—and one after his horse, Bucephalus.</a:t>
            </a:r>
          </a:p>
          <a:p>
            <a:pPr marL="285750" indent="-285750">
              <a:buFont typeface="Arial" panose="020B0604020202020204" pitchFamily="34" charset="0"/>
              <a:buChar char="•"/>
            </a:pPr>
            <a:r>
              <a:rPr lang="en-US" dirty="0">
                <a:latin typeface="+mj-lt"/>
              </a:rPr>
              <a:t>His body was preserved in a vat of honey.</a:t>
            </a:r>
          </a:p>
        </p:txBody>
      </p:sp>
      <p:sp>
        <p:nvSpPr>
          <p:cNvPr id="10" name="TextBox 9">
            <a:extLst>
              <a:ext uri="{FF2B5EF4-FFF2-40B4-BE49-F238E27FC236}">
                <a16:creationId xmlns:a16="http://schemas.microsoft.com/office/drawing/2014/main" id="{F077F2A6-DE66-4E53-83DE-D8C06691A04B}"/>
              </a:ext>
            </a:extLst>
          </p:cNvPr>
          <p:cNvSpPr txBox="1"/>
          <p:nvPr/>
        </p:nvSpPr>
        <p:spPr>
          <a:xfrm>
            <a:off x="0" y="383006"/>
            <a:ext cx="9144000" cy="646331"/>
          </a:xfrm>
          <a:prstGeom prst="rect">
            <a:avLst/>
          </a:prstGeom>
          <a:noFill/>
        </p:spPr>
        <p:txBody>
          <a:bodyPr wrap="square" rtlCol="0">
            <a:spAutoFit/>
          </a:bodyPr>
          <a:lstStyle/>
          <a:p>
            <a:pPr algn="ctr"/>
            <a:r>
              <a:rPr lang="en-US" sz="3600" b="1" dirty="0">
                <a:latin typeface="+mj-lt"/>
              </a:rPr>
              <a:t>Alexander “The Great”</a:t>
            </a:r>
          </a:p>
        </p:txBody>
      </p:sp>
      <p:pic>
        <p:nvPicPr>
          <p:cNvPr id="1026" name="Picture 2" descr="Alexander and Diogenes (Credit: Getty Images)">
            <a:extLst>
              <a:ext uri="{FF2B5EF4-FFF2-40B4-BE49-F238E27FC236}">
                <a16:creationId xmlns:a16="http://schemas.microsoft.com/office/drawing/2014/main" id="{F0BB88AF-29B5-4C79-8990-7144F8639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012" y="1138238"/>
            <a:ext cx="653415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2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796" y="1372504"/>
            <a:ext cx="5330687" cy="5016758"/>
          </a:xfrm>
          <a:prstGeom prst="rect">
            <a:avLst/>
          </a:prstGeom>
        </p:spPr>
        <p:txBody>
          <a:bodyPr wrap="square">
            <a:spAutoFit/>
          </a:bodyPr>
          <a:lstStyle/>
          <a:p>
            <a:pPr fontAlgn="base"/>
            <a:r>
              <a:rPr lang="en-US" sz="2000" dirty="0">
                <a:latin typeface="+mj-lt"/>
              </a:rPr>
              <a:t>356 BC - 323 BC</a:t>
            </a:r>
          </a:p>
          <a:p>
            <a:pPr marL="285750" indent="-285750" fontAlgn="base">
              <a:buFont typeface="Arial" panose="020B0604020202020204" pitchFamily="34" charset="0"/>
              <a:buChar char="•"/>
            </a:pPr>
            <a:r>
              <a:rPr lang="en-US" sz="2000" b="1" u="sng" dirty="0">
                <a:latin typeface="+mj-lt"/>
              </a:rPr>
              <a:t>HELENISM</a:t>
            </a:r>
            <a:r>
              <a:rPr lang="en-US" sz="2000" dirty="0">
                <a:latin typeface="+mj-lt"/>
              </a:rPr>
              <a:t> (Modern-Day </a:t>
            </a:r>
            <a:r>
              <a:rPr lang="en-US" sz="2000" b="1" dirty="0">
                <a:latin typeface="+mj-lt"/>
              </a:rPr>
              <a:t>Humanism</a:t>
            </a:r>
            <a:r>
              <a:rPr lang="en-US" sz="2000" dirty="0">
                <a:latin typeface="+mj-lt"/>
              </a:rPr>
              <a:t>)</a:t>
            </a:r>
          </a:p>
          <a:p>
            <a:pPr marL="742950" lvl="1" indent="-285750" fontAlgn="base">
              <a:buFont typeface="Arial" panose="020B0604020202020204" pitchFamily="34" charset="0"/>
              <a:buChar char="•"/>
            </a:pPr>
            <a:r>
              <a:rPr lang="en-US" sz="2000" dirty="0">
                <a:latin typeface="+mj-lt"/>
              </a:rPr>
              <a:t>Humans are the ultimate creation</a:t>
            </a:r>
          </a:p>
          <a:p>
            <a:pPr marL="742950" lvl="1" indent="-285750" fontAlgn="base">
              <a:buFont typeface="Arial" panose="020B0604020202020204" pitchFamily="34" charset="0"/>
              <a:buChar char="•"/>
            </a:pPr>
            <a:r>
              <a:rPr lang="en-US" sz="2000" dirty="0">
                <a:latin typeface="+mj-lt"/>
              </a:rPr>
              <a:t>Human mind is the source of all truth</a:t>
            </a:r>
          </a:p>
          <a:p>
            <a:pPr marL="1200150" lvl="2" indent="-285750" fontAlgn="base">
              <a:buFont typeface="Arial" panose="020B0604020202020204" pitchFamily="34" charset="0"/>
              <a:buChar char="•"/>
            </a:pPr>
            <a:r>
              <a:rPr lang="en-US" sz="2000" dirty="0">
                <a:latin typeface="+mj-lt"/>
              </a:rPr>
              <a:t>Aristotle, Socrates, Plato</a:t>
            </a:r>
          </a:p>
          <a:p>
            <a:pPr marL="742950" lvl="1" indent="-285750" fontAlgn="base">
              <a:buFont typeface="Arial" panose="020B0604020202020204" pitchFamily="34" charset="0"/>
              <a:buChar char="•"/>
            </a:pPr>
            <a:r>
              <a:rPr lang="en-US" sz="2000" dirty="0">
                <a:latin typeface="+mj-lt"/>
              </a:rPr>
              <a:t>Human body is the ultimate source of beauty</a:t>
            </a:r>
          </a:p>
          <a:p>
            <a:pPr marL="742950" lvl="1" indent="-285750" fontAlgn="base">
              <a:buFont typeface="Arial" panose="020B0604020202020204" pitchFamily="34" charset="0"/>
              <a:buChar char="•"/>
            </a:pPr>
            <a:r>
              <a:rPr lang="en-US" sz="2000" dirty="0">
                <a:latin typeface="+mj-lt"/>
              </a:rPr>
              <a:t>Human heart determines right/wrong</a:t>
            </a:r>
          </a:p>
          <a:p>
            <a:pPr marL="285750" indent="-285750" fontAlgn="base">
              <a:buFont typeface="Arial" panose="020B0604020202020204" pitchFamily="34" charset="0"/>
              <a:buChar char="•"/>
            </a:pPr>
            <a:r>
              <a:rPr lang="en-US" sz="2000" dirty="0">
                <a:latin typeface="+mj-lt"/>
              </a:rPr>
              <a:t>Major Institutions</a:t>
            </a:r>
          </a:p>
          <a:p>
            <a:pPr marL="742950" lvl="1" indent="-285750" fontAlgn="base">
              <a:buFont typeface="Arial" panose="020B0604020202020204" pitchFamily="34" charset="0"/>
              <a:buChar char="•"/>
            </a:pPr>
            <a:r>
              <a:rPr lang="en-US" sz="2000" dirty="0">
                <a:latin typeface="+mj-lt"/>
              </a:rPr>
              <a:t>Theatre (Art and Dramas)</a:t>
            </a:r>
          </a:p>
          <a:p>
            <a:pPr marL="742950" lvl="1" indent="-285750" fontAlgn="base">
              <a:buFont typeface="Arial" panose="020B0604020202020204" pitchFamily="34" charset="0"/>
              <a:buChar char="•"/>
            </a:pPr>
            <a:r>
              <a:rPr lang="en-US" sz="2000" dirty="0">
                <a:latin typeface="+mj-lt"/>
              </a:rPr>
              <a:t>Education (Gymnasium)</a:t>
            </a:r>
          </a:p>
          <a:p>
            <a:pPr marL="1200150" lvl="2" indent="-285750">
              <a:buFont typeface="Arial" panose="020B0604020202020204" pitchFamily="34" charset="0"/>
              <a:buChar char="•"/>
            </a:pPr>
            <a:r>
              <a:rPr lang="en-US" sz="2000" dirty="0">
                <a:latin typeface="+mj-lt"/>
              </a:rPr>
              <a:t>Etymology?</a:t>
            </a:r>
          </a:p>
          <a:p>
            <a:pPr marL="1657350" lvl="3" indent="-285750" fontAlgn="base">
              <a:buFont typeface="Arial" panose="020B0604020202020204" pitchFamily="34" charset="0"/>
              <a:buChar char="•"/>
            </a:pPr>
            <a:r>
              <a:rPr lang="en-US" sz="2000" i="1" dirty="0">
                <a:latin typeface="+mj-lt"/>
              </a:rPr>
              <a:t>To sweat in the nude</a:t>
            </a:r>
          </a:p>
          <a:p>
            <a:pPr marL="742950" lvl="1" indent="-285750" fontAlgn="base">
              <a:buFont typeface="Arial" panose="020B0604020202020204" pitchFamily="34" charset="0"/>
              <a:buChar char="•"/>
            </a:pPr>
            <a:r>
              <a:rPr lang="en-US" sz="2000" dirty="0">
                <a:latin typeface="+mj-lt"/>
              </a:rPr>
              <a:t>Sports (Arena)</a:t>
            </a:r>
          </a:p>
        </p:txBody>
      </p:sp>
      <p:sp>
        <p:nvSpPr>
          <p:cNvPr id="7" name="Rectangle 6"/>
          <p:cNvSpPr/>
          <p:nvPr/>
        </p:nvSpPr>
        <p:spPr>
          <a:xfrm>
            <a:off x="5410200" y="3648013"/>
            <a:ext cx="3505200" cy="369332"/>
          </a:xfrm>
          <a:prstGeom prst="rect">
            <a:avLst/>
          </a:prstGeom>
        </p:spPr>
        <p:txBody>
          <a:bodyPr wrap="square">
            <a:spAutoFit/>
          </a:bodyPr>
          <a:lstStyle/>
          <a:p>
            <a:pPr marL="285750" indent="-285750" fontAlgn="base">
              <a:buFont typeface="Arial" panose="020B0604020202020204" pitchFamily="34" charset="0"/>
              <a:buChar char="•"/>
            </a:pPr>
            <a:endParaRPr lang="en-US" dirty="0"/>
          </a:p>
        </p:txBody>
      </p:sp>
      <p:sp>
        <p:nvSpPr>
          <p:cNvPr id="8" name="Rectangle 7"/>
          <p:cNvSpPr/>
          <p:nvPr/>
        </p:nvSpPr>
        <p:spPr>
          <a:xfrm>
            <a:off x="5295900" y="1354169"/>
            <a:ext cx="3733800" cy="2862322"/>
          </a:xfrm>
          <a:prstGeom prst="rect">
            <a:avLst/>
          </a:prstGeom>
        </p:spPr>
        <p:txBody>
          <a:bodyPr wrap="square">
            <a:spAutoFit/>
          </a:bodyPr>
          <a:lstStyle/>
          <a:p>
            <a:pPr fontAlgn="base"/>
            <a:r>
              <a:rPr lang="en-US" sz="2000" b="1" u="sng" dirty="0">
                <a:solidFill>
                  <a:srgbClr val="FFFF00"/>
                </a:solidFill>
                <a:latin typeface="+mj-lt"/>
              </a:rPr>
              <a:t>Jewish Prohibitions</a:t>
            </a:r>
          </a:p>
          <a:p>
            <a:pPr marL="285750" indent="-285750" fontAlgn="base">
              <a:buFont typeface="Arial" panose="020B0604020202020204" pitchFamily="34" charset="0"/>
              <a:buChar char="•"/>
            </a:pPr>
            <a:r>
              <a:rPr lang="en-US" sz="2000" b="1" dirty="0">
                <a:solidFill>
                  <a:srgbClr val="FFFF00"/>
                </a:solidFill>
                <a:latin typeface="+mj-lt"/>
              </a:rPr>
              <a:t>Theatre (too much worldliness)</a:t>
            </a:r>
          </a:p>
          <a:p>
            <a:pPr marL="285750" indent="-285750" fontAlgn="base">
              <a:buFont typeface="Arial" panose="020B0604020202020204" pitchFamily="34" charset="0"/>
              <a:buChar char="•"/>
            </a:pPr>
            <a:r>
              <a:rPr lang="en-US" sz="2000" b="1" dirty="0">
                <a:solidFill>
                  <a:srgbClr val="FFFF00"/>
                </a:solidFill>
                <a:latin typeface="+mj-lt"/>
              </a:rPr>
              <a:t>Gymnasium (too much skin)</a:t>
            </a:r>
          </a:p>
          <a:p>
            <a:pPr marL="285750" indent="-285750" fontAlgn="base">
              <a:buFont typeface="Arial" panose="020B0604020202020204" pitchFamily="34" charset="0"/>
              <a:buChar char="•"/>
            </a:pPr>
            <a:r>
              <a:rPr lang="en-US" sz="2000" b="1" dirty="0">
                <a:solidFill>
                  <a:srgbClr val="FFFF00"/>
                </a:solidFill>
                <a:latin typeface="+mj-lt"/>
              </a:rPr>
              <a:t>Arena (too much violence)</a:t>
            </a:r>
          </a:p>
          <a:p>
            <a:pPr marL="285750" indent="-285750" fontAlgn="base">
              <a:buFont typeface="Arial" panose="020B0604020202020204" pitchFamily="34" charset="0"/>
              <a:buChar char="•"/>
            </a:pPr>
            <a:endParaRPr lang="en-US" sz="2000" b="1" dirty="0">
              <a:solidFill>
                <a:srgbClr val="FFFF00"/>
              </a:solidFill>
              <a:latin typeface="+mj-lt"/>
            </a:endParaRPr>
          </a:p>
          <a:p>
            <a:pPr marL="285750" indent="-285750" fontAlgn="base">
              <a:buFont typeface="Arial" panose="020B0604020202020204" pitchFamily="34" charset="0"/>
              <a:buChar char="•"/>
            </a:pPr>
            <a:endParaRPr lang="en-US" sz="2000" dirty="0">
              <a:solidFill>
                <a:srgbClr val="FFFF00"/>
              </a:solidFill>
              <a:latin typeface="+mj-lt"/>
            </a:endParaRPr>
          </a:p>
        </p:txBody>
      </p:sp>
      <p:sp>
        <p:nvSpPr>
          <p:cNvPr id="9" name="Rectangle 8"/>
          <p:cNvSpPr/>
          <p:nvPr/>
        </p:nvSpPr>
        <p:spPr>
          <a:xfrm>
            <a:off x="5295900" y="3648013"/>
            <a:ext cx="3733800" cy="1938992"/>
          </a:xfrm>
          <a:prstGeom prst="rect">
            <a:avLst/>
          </a:prstGeom>
        </p:spPr>
        <p:txBody>
          <a:bodyPr wrap="square">
            <a:spAutoFit/>
          </a:bodyPr>
          <a:lstStyle/>
          <a:p>
            <a:pPr fontAlgn="base"/>
            <a:r>
              <a:rPr lang="en-US" sz="2000" b="1" u="sng" dirty="0">
                <a:solidFill>
                  <a:srgbClr val="FFC000"/>
                </a:solidFill>
                <a:latin typeface="+mj-lt"/>
              </a:rPr>
              <a:t>Jewish Worship</a:t>
            </a:r>
          </a:p>
          <a:p>
            <a:pPr marL="285750" indent="-285750" fontAlgn="base">
              <a:buFont typeface="Arial" panose="020B0604020202020204" pitchFamily="34" charset="0"/>
              <a:buChar char="•"/>
            </a:pPr>
            <a:r>
              <a:rPr lang="en-US" sz="2000" b="1" dirty="0">
                <a:solidFill>
                  <a:srgbClr val="FFC000"/>
                </a:solidFill>
                <a:latin typeface="+mj-lt"/>
              </a:rPr>
              <a:t>Sabbath</a:t>
            </a:r>
          </a:p>
          <a:p>
            <a:pPr marL="285750" indent="-285750" fontAlgn="base">
              <a:buFont typeface="Arial" panose="020B0604020202020204" pitchFamily="34" charset="0"/>
              <a:buChar char="•"/>
            </a:pPr>
            <a:r>
              <a:rPr lang="en-US" sz="2000" b="1" dirty="0">
                <a:solidFill>
                  <a:srgbClr val="FFC000"/>
                </a:solidFill>
                <a:latin typeface="+mj-lt"/>
              </a:rPr>
              <a:t>Dress</a:t>
            </a:r>
          </a:p>
          <a:p>
            <a:pPr marL="285750" indent="-285750" fontAlgn="base">
              <a:buFont typeface="Arial" panose="020B0604020202020204" pitchFamily="34" charset="0"/>
              <a:buChar char="•"/>
            </a:pPr>
            <a:r>
              <a:rPr lang="en-US" sz="2000" b="1" dirty="0">
                <a:solidFill>
                  <a:srgbClr val="FFC000"/>
                </a:solidFill>
                <a:latin typeface="+mj-lt"/>
              </a:rPr>
              <a:t>Diet</a:t>
            </a:r>
          </a:p>
          <a:p>
            <a:pPr marL="285750" indent="-285750" fontAlgn="base">
              <a:buFont typeface="Arial" panose="020B0604020202020204" pitchFamily="34" charset="0"/>
              <a:buChar char="•"/>
            </a:pPr>
            <a:r>
              <a:rPr lang="en-US" sz="2000" b="1" dirty="0">
                <a:solidFill>
                  <a:srgbClr val="FFC000"/>
                </a:solidFill>
                <a:latin typeface="+mj-lt"/>
              </a:rPr>
              <a:t>Moral Cleanliness</a:t>
            </a:r>
          </a:p>
          <a:p>
            <a:pPr marL="285750" indent="-285750" fontAlgn="base">
              <a:buFont typeface="Arial" panose="020B0604020202020204" pitchFamily="34" charset="0"/>
              <a:buChar char="•"/>
            </a:pPr>
            <a:endParaRPr lang="en-US" sz="2000" dirty="0">
              <a:solidFill>
                <a:srgbClr val="FFC000"/>
              </a:solidFill>
              <a:latin typeface="+mj-lt"/>
            </a:endParaRPr>
          </a:p>
        </p:txBody>
      </p:sp>
      <p:sp>
        <p:nvSpPr>
          <p:cNvPr id="10" name="TextBox 9">
            <a:extLst>
              <a:ext uri="{FF2B5EF4-FFF2-40B4-BE49-F238E27FC236}">
                <a16:creationId xmlns:a16="http://schemas.microsoft.com/office/drawing/2014/main" id="{F077F2A6-DE66-4E53-83DE-D8C06691A04B}"/>
              </a:ext>
            </a:extLst>
          </p:cNvPr>
          <p:cNvSpPr txBox="1"/>
          <p:nvPr/>
        </p:nvSpPr>
        <p:spPr>
          <a:xfrm>
            <a:off x="0" y="383006"/>
            <a:ext cx="9144000" cy="646331"/>
          </a:xfrm>
          <a:prstGeom prst="rect">
            <a:avLst/>
          </a:prstGeom>
          <a:noFill/>
        </p:spPr>
        <p:txBody>
          <a:bodyPr wrap="square" rtlCol="0">
            <a:spAutoFit/>
          </a:bodyPr>
          <a:lstStyle/>
          <a:p>
            <a:pPr algn="ctr"/>
            <a:r>
              <a:rPr lang="en-US" sz="3600" b="1" dirty="0">
                <a:latin typeface="+mj-lt"/>
              </a:rPr>
              <a:t>Alexander “The Great”</a:t>
            </a:r>
          </a:p>
        </p:txBody>
      </p:sp>
      <p:pic>
        <p:nvPicPr>
          <p:cNvPr id="5122" name="Picture 2" descr="Image result for alexander the great">
            <a:extLst>
              <a:ext uri="{FF2B5EF4-FFF2-40B4-BE49-F238E27FC236}">
                <a16:creationId xmlns:a16="http://schemas.microsoft.com/office/drawing/2014/main" id="{4E6A6F03-87CE-496E-9145-3BABBB41D7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26639" y="70478"/>
            <a:ext cx="1029565" cy="130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8">
                                            <p:txEl>
                                              <p:pRg st="0" end="0"/>
                                            </p:txEl>
                                          </p:spTgt>
                                        </p:tgtEl>
                                        <p:attrNameLst>
                                          <p:attrName>style.visibility</p:attrName>
                                        </p:attrNameLst>
                                      </p:cBhvr>
                                      <p:to>
                                        <p:strVal val="visible"/>
                                      </p:to>
                                    </p:set>
                                    <p:animEffect transition="in" filter="fade">
                                      <p:cBhvr>
                                        <p:cTn id="85" dur="1000"/>
                                        <p:tgtEl>
                                          <p:spTgt spid="8">
                                            <p:txEl>
                                              <p:pRg st="0" end="0"/>
                                            </p:txEl>
                                          </p:spTgt>
                                        </p:tgtEl>
                                      </p:cBhvr>
                                    </p:animEffect>
                                    <p:anim calcmode="lin" valueType="num">
                                      <p:cBhvr>
                                        <p:cTn id="8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8">
                                            <p:txEl>
                                              <p:pRg st="1" end="1"/>
                                            </p:txEl>
                                          </p:spTgt>
                                        </p:tgtEl>
                                        <p:attrNameLst>
                                          <p:attrName>style.visibility</p:attrName>
                                        </p:attrNameLst>
                                      </p:cBhvr>
                                      <p:to>
                                        <p:strVal val="visible"/>
                                      </p:to>
                                    </p:set>
                                    <p:animEffect transition="in" filter="fade">
                                      <p:cBhvr>
                                        <p:cTn id="92" dur="1000"/>
                                        <p:tgtEl>
                                          <p:spTgt spid="8">
                                            <p:txEl>
                                              <p:pRg st="1" end="1"/>
                                            </p:txEl>
                                          </p:spTgt>
                                        </p:tgtEl>
                                      </p:cBhvr>
                                    </p:animEffect>
                                    <p:anim calcmode="lin" valueType="num">
                                      <p:cBhvr>
                                        <p:cTn id="9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8">
                                            <p:txEl>
                                              <p:pRg st="2" end="2"/>
                                            </p:txEl>
                                          </p:spTgt>
                                        </p:tgtEl>
                                        <p:attrNameLst>
                                          <p:attrName>style.visibility</p:attrName>
                                        </p:attrNameLst>
                                      </p:cBhvr>
                                      <p:to>
                                        <p:strVal val="visible"/>
                                      </p:to>
                                    </p:set>
                                    <p:animEffect transition="in" filter="fade">
                                      <p:cBhvr>
                                        <p:cTn id="99" dur="1000"/>
                                        <p:tgtEl>
                                          <p:spTgt spid="8">
                                            <p:txEl>
                                              <p:pRg st="2" end="2"/>
                                            </p:txEl>
                                          </p:spTgt>
                                        </p:tgtEl>
                                      </p:cBhvr>
                                    </p:animEffect>
                                    <p:anim calcmode="lin" valueType="num">
                                      <p:cBhvr>
                                        <p:cTn id="10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0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8">
                                            <p:txEl>
                                              <p:pRg st="3" end="3"/>
                                            </p:txEl>
                                          </p:spTgt>
                                        </p:tgtEl>
                                        <p:attrNameLst>
                                          <p:attrName>style.visibility</p:attrName>
                                        </p:attrNameLst>
                                      </p:cBhvr>
                                      <p:to>
                                        <p:strVal val="visible"/>
                                      </p:to>
                                    </p:set>
                                    <p:animEffect transition="in" filter="fade">
                                      <p:cBhvr>
                                        <p:cTn id="106" dur="1000"/>
                                        <p:tgtEl>
                                          <p:spTgt spid="8">
                                            <p:txEl>
                                              <p:pRg st="3" end="3"/>
                                            </p:txEl>
                                          </p:spTgt>
                                        </p:tgtEl>
                                      </p:cBhvr>
                                    </p:animEffect>
                                    <p:anim calcmode="lin" valueType="num">
                                      <p:cBhvr>
                                        <p:cTn id="10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0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9">
                                            <p:txEl>
                                              <p:pRg st="0" end="0"/>
                                            </p:txEl>
                                          </p:spTgt>
                                        </p:tgtEl>
                                        <p:attrNameLst>
                                          <p:attrName>style.visibility</p:attrName>
                                        </p:attrNameLst>
                                      </p:cBhvr>
                                      <p:to>
                                        <p:strVal val="visible"/>
                                      </p:to>
                                    </p:set>
                                    <p:animEffect transition="in" filter="fade">
                                      <p:cBhvr>
                                        <p:cTn id="113" dur="1000"/>
                                        <p:tgtEl>
                                          <p:spTgt spid="9">
                                            <p:txEl>
                                              <p:pRg st="0" end="0"/>
                                            </p:txEl>
                                          </p:spTgt>
                                        </p:tgtEl>
                                      </p:cBhvr>
                                    </p:animEffect>
                                    <p:anim calcmode="lin" valueType="num">
                                      <p:cBhvr>
                                        <p:cTn id="1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9">
                                            <p:txEl>
                                              <p:pRg st="1" end="1"/>
                                            </p:txEl>
                                          </p:spTgt>
                                        </p:tgtEl>
                                        <p:attrNameLst>
                                          <p:attrName>style.visibility</p:attrName>
                                        </p:attrNameLst>
                                      </p:cBhvr>
                                      <p:to>
                                        <p:strVal val="visible"/>
                                      </p:to>
                                    </p:set>
                                    <p:animEffect transition="in" filter="fade">
                                      <p:cBhvr>
                                        <p:cTn id="120" dur="1000"/>
                                        <p:tgtEl>
                                          <p:spTgt spid="9">
                                            <p:txEl>
                                              <p:pRg st="1" end="1"/>
                                            </p:txEl>
                                          </p:spTgt>
                                        </p:tgtEl>
                                      </p:cBhvr>
                                    </p:animEffect>
                                    <p:anim calcmode="lin" valueType="num">
                                      <p:cBhvr>
                                        <p:cTn id="12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2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9">
                                            <p:txEl>
                                              <p:pRg st="2" end="2"/>
                                            </p:txEl>
                                          </p:spTgt>
                                        </p:tgtEl>
                                        <p:attrNameLst>
                                          <p:attrName>style.visibility</p:attrName>
                                        </p:attrNameLst>
                                      </p:cBhvr>
                                      <p:to>
                                        <p:strVal val="visible"/>
                                      </p:to>
                                    </p:set>
                                    <p:animEffect transition="in" filter="fade">
                                      <p:cBhvr>
                                        <p:cTn id="127" dur="1000"/>
                                        <p:tgtEl>
                                          <p:spTgt spid="9">
                                            <p:txEl>
                                              <p:pRg st="2" end="2"/>
                                            </p:txEl>
                                          </p:spTgt>
                                        </p:tgtEl>
                                      </p:cBhvr>
                                    </p:animEffect>
                                    <p:anim calcmode="lin" valueType="num">
                                      <p:cBhvr>
                                        <p:cTn id="1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2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9">
                                            <p:txEl>
                                              <p:pRg st="3" end="3"/>
                                            </p:txEl>
                                          </p:spTgt>
                                        </p:tgtEl>
                                        <p:attrNameLst>
                                          <p:attrName>style.visibility</p:attrName>
                                        </p:attrNameLst>
                                      </p:cBhvr>
                                      <p:to>
                                        <p:strVal val="visible"/>
                                      </p:to>
                                    </p:set>
                                    <p:animEffect transition="in" filter="fade">
                                      <p:cBhvr>
                                        <p:cTn id="134" dur="1000"/>
                                        <p:tgtEl>
                                          <p:spTgt spid="9">
                                            <p:txEl>
                                              <p:pRg st="3" end="3"/>
                                            </p:txEl>
                                          </p:spTgt>
                                        </p:tgtEl>
                                      </p:cBhvr>
                                    </p:animEffect>
                                    <p:anim calcmode="lin" valueType="num">
                                      <p:cBhvr>
                                        <p:cTn id="1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3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9">
                                            <p:txEl>
                                              <p:pRg st="4" end="4"/>
                                            </p:txEl>
                                          </p:spTgt>
                                        </p:tgtEl>
                                        <p:attrNameLst>
                                          <p:attrName>style.visibility</p:attrName>
                                        </p:attrNameLst>
                                      </p:cBhvr>
                                      <p:to>
                                        <p:strVal val="visible"/>
                                      </p:to>
                                    </p:set>
                                    <p:animEffect transition="in" filter="fade">
                                      <p:cBhvr>
                                        <p:cTn id="141" dur="1000"/>
                                        <p:tgtEl>
                                          <p:spTgt spid="9">
                                            <p:txEl>
                                              <p:pRg st="4" end="4"/>
                                            </p:txEl>
                                          </p:spTgt>
                                        </p:tgtEl>
                                      </p:cBhvr>
                                    </p:animEffect>
                                    <p:anim calcmode="lin" valueType="num">
                                      <p:cBhvr>
                                        <p:cTn id="14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4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A530BC-3CBE-4B80-9D47-39B29A109A67}"/>
              </a:ext>
            </a:extLst>
          </p:cNvPr>
          <p:cNvSpPr txBox="1"/>
          <p:nvPr/>
        </p:nvSpPr>
        <p:spPr>
          <a:xfrm>
            <a:off x="178905" y="1029337"/>
            <a:ext cx="8835886" cy="4154984"/>
          </a:xfrm>
          <a:prstGeom prst="rect">
            <a:avLst/>
          </a:prstGeom>
          <a:noFill/>
        </p:spPr>
        <p:txBody>
          <a:bodyPr wrap="square" rtlCol="0">
            <a:spAutoFit/>
          </a:bodyPr>
          <a:lstStyle/>
          <a:p>
            <a:r>
              <a:rPr lang="en-US" sz="2400" dirty="0">
                <a:latin typeface="+mj-lt"/>
              </a:rPr>
              <a:t>44BC</a:t>
            </a:r>
          </a:p>
          <a:p>
            <a:pPr marL="285750" indent="-285750">
              <a:buFont typeface="Arial" panose="020B0604020202020204" pitchFamily="34" charset="0"/>
              <a:buChar char="•"/>
            </a:pPr>
            <a:r>
              <a:rPr lang="en-US" sz="2400" dirty="0">
                <a:latin typeface="+mj-lt"/>
              </a:rPr>
              <a:t>Who killed Julius Caesar? (hint: </a:t>
            </a:r>
            <a:r>
              <a:rPr lang="en-US" sz="2400" i="1" dirty="0">
                <a:latin typeface="+mj-lt"/>
              </a:rPr>
              <a:t>‘Et </a:t>
            </a:r>
            <a:r>
              <a:rPr lang="en-US" sz="2400" i="1" dirty="0" err="1">
                <a:latin typeface="+mj-lt"/>
              </a:rPr>
              <a:t>tu</a:t>
            </a:r>
            <a:r>
              <a:rPr lang="en-US" sz="2400" dirty="0">
                <a:latin typeface="+mj-lt"/>
              </a:rPr>
              <a:t>’)</a:t>
            </a:r>
          </a:p>
          <a:p>
            <a:pPr marL="285750" indent="-285750">
              <a:buFont typeface="Arial" panose="020B0604020202020204" pitchFamily="34" charset="0"/>
              <a:buChar char="•"/>
            </a:pPr>
            <a:r>
              <a:rPr lang="en-US" sz="2400" dirty="0">
                <a:latin typeface="+mj-lt"/>
              </a:rPr>
              <a:t>Octavius (Nephew) becomes first Emperor of the Roman Empire</a:t>
            </a:r>
          </a:p>
          <a:p>
            <a:pPr marL="285750" indent="-285750">
              <a:buFont typeface="Arial" panose="020B0604020202020204" pitchFamily="34" charset="0"/>
              <a:buChar char="•"/>
            </a:pPr>
            <a:r>
              <a:rPr lang="en-US" sz="2400" dirty="0">
                <a:latin typeface="+mj-lt"/>
              </a:rPr>
              <a:t>Changes his name to ‘Caesar Augustus’</a:t>
            </a:r>
          </a:p>
          <a:p>
            <a:pPr marL="742950" lvl="1" indent="-285750">
              <a:buFont typeface="Arial" panose="020B0604020202020204" pitchFamily="34" charset="0"/>
              <a:buChar char="•"/>
            </a:pPr>
            <a:r>
              <a:rPr lang="en-US" sz="2400" dirty="0">
                <a:latin typeface="+mj-lt"/>
              </a:rPr>
              <a:t>‘</a:t>
            </a:r>
            <a:r>
              <a:rPr lang="en-US" sz="2400" i="1" dirty="0">
                <a:latin typeface="+mj-lt"/>
              </a:rPr>
              <a:t>Augustus</a:t>
            </a:r>
            <a:r>
              <a:rPr lang="en-US" sz="2400" dirty="0">
                <a:latin typeface="+mj-lt"/>
              </a:rPr>
              <a:t>’ means ‘ ‘</a:t>
            </a:r>
            <a:r>
              <a:rPr lang="en-US" sz="2400" i="1" dirty="0">
                <a:latin typeface="+mj-lt"/>
              </a:rPr>
              <a:t>more than human</a:t>
            </a:r>
            <a:r>
              <a:rPr lang="en-US" sz="2400" dirty="0">
                <a:latin typeface="+mj-lt"/>
              </a:rPr>
              <a:t>’.</a:t>
            </a:r>
          </a:p>
          <a:p>
            <a:pPr marL="285750" indent="-285750">
              <a:buFont typeface="Arial" panose="020B0604020202020204" pitchFamily="34" charset="0"/>
              <a:buChar char="•"/>
            </a:pPr>
            <a:r>
              <a:rPr lang="en-US" sz="2400" dirty="0">
                <a:latin typeface="+mj-lt"/>
              </a:rPr>
              <a:t>Herod (Governor of Galilee) has 3 Options:</a:t>
            </a:r>
          </a:p>
          <a:p>
            <a:pPr marL="1200150" lvl="2" indent="-285750">
              <a:buFont typeface="Arial" panose="020B0604020202020204" pitchFamily="34" charset="0"/>
              <a:buChar char="•"/>
            </a:pPr>
            <a:r>
              <a:rPr lang="en-US" sz="2400" dirty="0">
                <a:latin typeface="+mj-lt"/>
              </a:rPr>
              <a:t>Take his life, run, hope Octavius ignores him</a:t>
            </a:r>
          </a:p>
          <a:p>
            <a:pPr marL="285750" indent="-285750">
              <a:buFont typeface="Arial" panose="020B0604020202020204" pitchFamily="34" charset="0"/>
              <a:buChar char="•"/>
            </a:pPr>
            <a:r>
              <a:rPr lang="en-US" sz="2400" dirty="0">
                <a:latin typeface="+mj-lt"/>
              </a:rPr>
              <a:t>Herod sails to Rhodes; pledges loyalty</a:t>
            </a:r>
          </a:p>
          <a:p>
            <a:pPr marL="285750" indent="-285750">
              <a:buFont typeface="Arial" panose="020B0604020202020204" pitchFamily="34" charset="0"/>
              <a:buChar char="•"/>
            </a:pPr>
            <a:r>
              <a:rPr lang="en-US" sz="2400" dirty="0">
                <a:latin typeface="+mj-lt"/>
              </a:rPr>
              <a:t>Makes him “King” of Judea, and also is given part of Decapolis to rule. </a:t>
            </a:r>
          </a:p>
        </p:txBody>
      </p:sp>
      <p:sp>
        <p:nvSpPr>
          <p:cNvPr id="6" name="TextBox 5">
            <a:extLst>
              <a:ext uri="{FF2B5EF4-FFF2-40B4-BE49-F238E27FC236}">
                <a16:creationId xmlns:a16="http://schemas.microsoft.com/office/drawing/2014/main" id="{0CD9A27B-F266-434C-8137-88712E6ED16E}"/>
              </a:ext>
            </a:extLst>
          </p:cNvPr>
          <p:cNvSpPr txBox="1"/>
          <p:nvPr/>
        </p:nvSpPr>
        <p:spPr>
          <a:xfrm>
            <a:off x="-69574" y="383006"/>
            <a:ext cx="9213574" cy="646331"/>
          </a:xfrm>
          <a:prstGeom prst="rect">
            <a:avLst/>
          </a:prstGeom>
          <a:noFill/>
        </p:spPr>
        <p:txBody>
          <a:bodyPr wrap="square" rtlCol="0">
            <a:spAutoFit/>
          </a:bodyPr>
          <a:lstStyle/>
          <a:p>
            <a:pPr algn="ctr"/>
            <a:r>
              <a:rPr lang="en-US" sz="3600" b="1" dirty="0">
                <a:latin typeface="+mj-lt"/>
              </a:rPr>
              <a:t>Julius Caesar</a:t>
            </a:r>
          </a:p>
        </p:txBody>
      </p:sp>
      <p:pic>
        <p:nvPicPr>
          <p:cNvPr id="7" name="Picture 4" descr="Image result for julius caesar">
            <a:extLst>
              <a:ext uri="{FF2B5EF4-FFF2-40B4-BE49-F238E27FC236}">
                <a16:creationId xmlns:a16="http://schemas.microsoft.com/office/drawing/2014/main" id="{DB77397C-C3C9-41E7-A628-B3052AE596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95"/>
          <a:stretch/>
        </p:blipFill>
        <p:spPr bwMode="auto">
          <a:xfrm>
            <a:off x="7593496" y="0"/>
            <a:ext cx="1550504" cy="157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297094D2-7E93-49B4-BAE6-90A25E077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178" y="1023730"/>
            <a:ext cx="6589643" cy="49322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914400" y="304800"/>
            <a:ext cx="7772400" cy="718930"/>
          </a:xfrm>
        </p:spPr>
        <p:txBody>
          <a:bodyPr>
            <a:normAutofit fontScale="90000"/>
          </a:bodyPr>
          <a:lstStyle/>
          <a:p>
            <a:pPr algn="ctr"/>
            <a:r>
              <a:rPr lang="en-US" dirty="0"/>
              <a:t>Decapolis</a:t>
            </a:r>
          </a:p>
        </p:txBody>
      </p:sp>
      <p:sp>
        <p:nvSpPr>
          <p:cNvPr id="2" name="Rectangle 1">
            <a:extLst>
              <a:ext uri="{FF2B5EF4-FFF2-40B4-BE49-F238E27FC236}">
                <a16:creationId xmlns:a16="http://schemas.microsoft.com/office/drawing/2014/main" id="{8A6F9B72-DAE1-42DA-B4EB-D6362D3D04A7}"/>
              </a:ext>
            </a:extLst>
          </p:cNvPr>
          <p:cNvSpPr/>
          <p:nvPr/>
        </p:nvSpPr>
        <p:spPr>
          <a:xfrm>
            <a:off x="3479565" y="6153090"/>
            <a:ext cx="2642070" cy="400110"/>
          </a:xfrm>
          <a:prstGeom prst="rect">
            <a:avLst/>
          </a:prstGeom>
        </p:spPr>
        <p:txBody>
          <a:bodyPr wrap="none">
            <a:spAutoFit/>
          </a:bodyPr>
          <a:lstStyle/>
          <a:p>
            <a:r>
              <a:rPr lang="en-US" sz="2000" dirty="0">
                <a:latin typeface="+mj-lt"/>
              </a:rPr>
              <a:t>Mark 5:1-13, 15-20</a:t>
            </a:r>
          </a:p>
        </p:txBody>
      </p:sp>
    </p:spTree>
    <p:extLst>
      <p:ext uri="{BB962C8B-B14F-4D97-AF65-F5344CB8AC3E}">
        <p14:creationId xmlns:p14="http://schemas.microsoft.com/office/powerpoint/2010/main" val="37632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3017" y="383006"/>
            <a:ext cx="6163979" cy="646331"/>
          </a:xfrm>
          <a:prstGeom prst="rect">
            <a:avLst/>
          </a:prstGeom>
          <a:noFill/>
        </p:spPr>
        <p:txBody>
          <a:bodyPr wrap="square" rtlCol="0">
            <a:spAutoFit/>
          </a:bodyPr>
          <a:lstStyle/>
          <a:p>
            <a:pPr algn="ctr"/>
            <a:r>
              <a:rPr lang="en-US" sz="3600" dirty="0">
                <a:latin typeface="+mj-lt"/>
              </a:rPr>
              <a:t>King Herod “The Great”</a:t>
            </a:r>
          </a:p>
        </p:txBody>
      </p:sp>
      <p:pic>
        <p:nvPicPr>
          <p:cNvPr id="1026" name="Picture 2" descr="Image result for herod">
            <a:extLst>
              <a:ext uri="{FF2B5EF4-FFF2-40B4-BE49-F238E27FC236}">
                <a16:creationId xmlns:a16="http://schemas.microsoft.com/office/drawing/2014/main" id="{EBA37006-DFF6-493B-9D2B-F754FF937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6997" y="139148"/>
            <a:ext cx="1677794" cy="15407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A530BC-3CBE-4B80-9D47-39B29A109A67}"/>
              </a:ext>
            </a:extLst>
          </p:cNvPr>
          <p:cNvSpPr txBox="1"/>
          <p:nvPr/>
        </p:nvSpPr>
        <p:spPr>
          <a:xfrm>
            <a:off x="248478" y="1212015"/>
            <a:ext cx="8448261"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Wanted a legacy</a:t>
            </a:r>
          </a:p>
          <a:p>
            <a:pPr marL="285750" indent="-285750">
              <a:buFont typeface="Arial" panose="020B0604020202020204" pitchFamily="34" charset="0"/>
              <a:buChar char="•"/>
            </a:pPr>
            <a:r>
              <a:rPr lang="en-US" sz="2400" dirty="0">
                <a:latin typeface="+mj-lt"/>
              </a:rPr>
              <a:t>Builds roads and aqueducts</a:t>
            </a:r>
          </a:p>
          <a:p>
            <a:pPr marL="285750" indent="-285750">
              <a:buFont typeface="Arial" panose="020B0604020202020204" pitchFamily="34" charset="0"/>
              <a:buChar char="•"/>
            </a:pPr>
            <a:r>
              <a:rPr lang="en-US" sz="2400" dirty="0">
                <a:latin typeface="+mj-lt"/>
              </a:rPr>
              <a:t>10 wives; executed multiple sons </a:t>
            </a:r>
          </a:p>
          <a:p>
            <a:pPr marL="285750" indent="-285750">
              <a:buFont typeface="Arial" panose="020B0604020202020204" pitchFamily="34" charset="0"/>
              <a:buChar char="•"/>
            </a:pPr>
            <a:r>
              <a:rPr lang="en-US" sz="2400" dirty="0">
                <a:latin typeface="+mj-lt"/>
              </a:rPr>
              <a:t>Age 70, suffering with painful kidney disease</a:t>
            </a:r>
          </a:p>
          <a:p>
            <a:pPr marL="285750" indent="-285750">
              <a:buFont typeface="Arial" panose="020B0604020202020204" pitchFamily="34" charset="0"/>
              <a:buChar char="•"/>
            </a:pPr>
            <a:r>
              <a:rPr lang="en-US" sz="2400" dirty="0">
                <a:latin typeface="+mj-lt"/>
              </a:rPr>
              <a:t>Imprisoned Rabbis and wealthy men and ordered their execution to take place...</a:t>
            </a:r>
          </a:p>
          <a:p>
            <a:r>
              <a:rPr lang="en-US" sz="2400" dirty="0">
                <a:latin typeface="+mj-lt"/>
              </a:rPr>
              <a:t>	…on the day he died (so somebody would mourn 	at his passing)</a:t>
            </a:r>
          </a:p>
          <a:p>
            <a:pPr marL="285750" indent="-285750">
              <a:buFont typeface="Arial" panose="020B0604020202020204" pitchFamily="34" charset="0"/>
              <a:buChar char="•"/>
            </a:pPr>
            <a:r>
              <a:rPr lang="en-US" sz="2400" dirty="0">
                <a:latin typeface="+mj-lt"/>
              </a:rPr>
              <a:t>Worst news ever…</a:t>
            </a:r>
          </a:p>
          <a:p>
            <a:pPr lvl="1"/>
            <a:r>
              <a:rPr lang="en-US" sz="2400" dirty="0">
                <a:latin typeface="+mj-lt"/>
              </a:rPr>
              <a:t>	Wise Men (Magi)</a:t>
            </a:r>
          </a:p>
          <a:p>
            <a:pPr lvl="3"/>
            <a:r>
              <a:rPr lang="en-US" sz="2400" b="1" dirty="0">
                <a:latin typeface="+mj-lt"/>
              </a:rPr>
              <a:t>5 miles away….</a:t>
            </a:r>
          </a:p>
          <a:p>
            <a:r>
              <a:rPr lang="en-US" sz="2400" dirty="0">
                <a:latin typeface="+mj-lt"/>
              </a:rPr>
              <a:t>		The New King is learning to walk</a:t>
            </a:r>
          </a:p>
          <a:p>
            <a:pPr marL="285750" indent="-285750">
              <a:buFont typeface="Arial" panose="020B0604020202020204" pitchFamily="34" charset="0"/>
              <a:buChar char="•"/>
            </a:pPr>
            <a:r>
              <a:rPr lang="en-US" sz="2400" dirty="0">
                <a:latin typeface="+mj-lt"/>
              </a:rPr>
              <a:t>Matthew 2:1-16 (Outsmarted)</a:t>
            </a:r>
          </a:p>
        </p:txBody>
      </p:sp>
    </p:spTree>
    <p:extLst>
      <p:ext uri="{BB962C8B-B14F-4D97-AF65-F5344CB8AC3E}">
        <p14:creationId xmlns:p14="http://schemas.microsoft.com/office/powerpoint/2010/main" val="12906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3017" y="383006"/>
            <a:ext cx="7046643" cy="646331"/>
          </a:xfrm>
          <a:prstGeom prst="rect">
            <a:avLst/>
          </a:prstGeom>
          <a:noFill/>
        </p:spPr>
        <p:txBody>
          <a:bodyPr wrap="square" rtlCol="0">
            <a:spAutoFit/>
          </a:bodyPr>
          <a:lstStyle/>
          <a:p>
            <a:pPr algn="ctr"/>
            <a:r>
              <a:rPr lang="en-US" sz="3600" dirty="0">
                <a:latin typeface="+mj-lt"/>
              </a:rPr>
              <a:t>Roman Emperors</a:t>
            </a:r>
          </a:p>
        </p:txBody>
      </p:sp>
      <p:sp>
        <p:nvSpPr>
          <p:cNvPr id="2" name="TextBox 1">
            <a:extLst>
              <a:ext uri="{FF2B5EF4-FFF2-40B4-BE49-F238E27FC236}">
                <a16:creationId xmlns:a16="http://schemas.microsoft.com/office/drawing/2014/main" id="{A5A530BC-3CBE-4B80-9D47-39B29A109A67}"/>
              </a:ext>
            </a:extLst>
          </p:cNvPr>
          <p:cNvSpPr txBox="1"/>
          <p:nvPr/>
        </p:nvSpPr>
        <p:spPr>
          <a:xfrm>
            <a:off x="248478" y="1029337"/>
            <a:ext cx="8776252" cy="5262979"/>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j-lt"/>
              </a:rPr>
              <a:t>Caesar Augustus</a:t>
            </a:r>
            <a:r>
              <a:rPr lang="en-US" sz="2400" dirty="0">
                <a:latin typeface="+mj-lt"/>
              </a:rPr>
              <a:t> died in 14AD, succeeded by his son </a:t>
            </a:r>
            <a:r>
              <a:rPr lang="en-US" sz="2400" b="1" dirty="0">
                <a:latin typeface="+mj-lt"/>
              </a:rPr>
              <a:t>Tiberius </a:t>
            </a:r>
            <a:r>
              <a:rPr lang="en-US" sz="2400" dirty="0">
                <a:latin typeface="+mj-lt"/>
              </a:rPr>
              <a:t>(executed John the Baptist)</a:t>
            </a:r>
          </a:p>
          <a:p>
            <a:pPr marL="342900" indent="-342900">
              <a:buFont typeface="Arial" panose="020B0604020202020204" pitchFamily="34" charset="0"/>
              <a:buChar char="•"/>
            </a:pPr>
            <a:r>
              <a:rPr lang="en-US" sz="2400" b="1" dirty="0">
                <a:latin typeface="+mj-lt"/>
              </a:rPr>
              <a:t>Tiberius</a:t>
            </a:r>
            <a:r>
              <a:rPr lang="en-US" sz="2400" dirty="0">
                <a:latin typeface="+mj-lt"/>
              </a:rPr>
              <a:t> was succeeded in 41AD by his uncle, </a:t>
            </a:r>
            <a:r>
              <a:rPr lang="en-US" sz="2400" b="1" dirty="0">
                <a:latin typeface="+mj-lt"/>
              </a:rPr>
              <a:t>Claudius </a:t>
            </a:r>
            <a:r>
              <a:rPr lang="en-US" sz="2400" dirty="0">
                <a:latin typeface="+mj-lt"/>
              </a:rPr>
              <a:t>(expelled the Jews from Rome)</a:t>
            </a:r>
          </a:p>
          <a:p>
            <a:pPr marL="342900" indent="-342900">
              <a:buFont typeface="Arial" panose="020B0604020202020204" pitchFamily="34" charset="0"/>
              <a:buChar char="•"/>
            </a:pPr>
            <a:r>
              <a:rPr lang="en-US" sz="2400" b="1" dirty="0">
                <a:latin typeface="+mj-lt"/>
              </a:rPr>
              <a:t>Claudius</a:t>
            </a:r>
            <a:r>
              <a:rPr lang="en-US" sz="2400" dirty="0">
                <a:latin typeface="+mj-lt"/>
              </a:rPr>
              <a:t> was succeeded by </a:t>
            </a:r>
            <a:r>
              <a:rPr lang="en-US" sz="2400" b="1" dirty="0">
                <a:latin typeface="+mj-lt"/>
              </a:rPr>
              <a:t>Nero</a:t>
            </a:r>
            <a:r>
              <a:rPr lang="en-US" sz="2400" dirty="0">
                <a:latin typeface="+mj-lt"/>
              </a:rPr>
              <a:t> in 54AD (a brutal psychopath, blaming/killing Christians for the Great Fire of </a:t>
            </a:r>
            <a:r>
              <a:rPr lang="en-US" sz="2400" b="1" dirty="0">
                <a:latin typeface="+mj-lt"/>
              </a:rPr>
              <a:t>Rome</a:t>
            </a:r>
            <a:r>
              <a:rPr lang="en-US" sz="2400" dirty="0">
                <a:latin typeface="+mj-lt"/>
              </a:rPr>
              <a:t> in 64AD; Paul and Peter were executed by Nero)</a:t>
            </a:r>
          </a:p>
          <a:p>
            <a:pPr marL="342900" indent="-342900">
              <a:buFont typeface="Arial" panose="020B0604020202020204" pitchFamily="34" charset="0"/>
              <a:buChar char="•"/>
            </a:pPr>
            <a:r>
              <a:rPr lang="en-US" sz="2400" b="1" dirty="0">
                <a:latin typeface="+mj-lt"/>
              </a:rPr>
              <a:t>Nero</a:t>
            </a:r>
            <a:r>
              <a:rPr lang="en-US" sz="2400" dirty="0">
                <a:latin typeface="+mj-lt"/>
              </a:rPr>
              <a:t> committed suicide in 68AD and was succeeded by </a:t>
            </a:r>
            <a:r>
              <a:rPr lang="en-US" sz="2400" b="1" dirty="0">
                <a:latin typeface="+mj-lt"/>
              </a:rPr>
              <a:t>Vespasian</a:t>
            </a:r>
          </a:p>
          <a:p>
            <a:pPr marL="342900" indent="-342900">
              <a:buFont typeface="Arial" panose="020B0604020202020204" pitchFamily="34" charset="0"/>
              <a:buChar char="•"/>
            </a:pPr>
            <a:r>
              <a:rPr lang="en-US" sz="2400" b="1" dirty="0">
                <a:latin typeface="+mj-lt"/>
              </a:rPr>
              <a:t>Vespasian</a:t>
            </a:r>
            <a:r>
              <a:rPr lang="en-US" sz="2400" dirty="0">
                <a:latin typeface="+mj-lt"/>
              </a:rPr>
              <a:t> was succeeded by </a:t>
            </a:r>
            <a:r>
              <a:rPr lang="en-US" sz="2400" b="1" dirty="0">
                <a:latin typeface="+mj-lt"/>
              </a:rPr>
              <a:t>Titus,</a:t>
            </a:r>
            <a:r>
              <a:rPr lang="en-US" sz="2400" dirty="0">
                <a:latin typeface="+mj-lt"/>
              </a:rPr>
              <a:t> who destroyed the </a:t>
            </a:r>
            <a:r>
              <a:rPr lang="en-US" sz="2400" b="1" dirty="0">
                <a:latin typeface="+mj-lt"/>
              </a:rPr>
              <a:t>Temple</a:t>
            </a:r>
            <a:r>
              <a:rPr lang="en-US" sz="2400" dirty="0">
                <a:latin typeface="+mj-lt"/>
              </a:rPr>
              <a:t> in </a:t>
            </a:r>
            <a:r>
              <a:rPr lang="en-US" sz="2400" b="1" dirty="0">
                <a:latin typeface="+mj-lt"/>
              </a:rPr>
              <a:t>Jerusalem</a:t>
            </a:r>
            <a:r>
              <a:rPr lang="en-US" sz="2400" dirty="0">
                <a:latin typeface="+mj-lt"/>
              </a:rPr>
              <a:t> in 70AD.</a:t>
            </a:r>
          </a:p>
          <a:p>
            <a:pPr marL="342900" indent="-342900">
              <a:buFont typeface="Arial" panose="020B0604020202020204" pitchFamily="34" charset="0"/>
              <a:buChar char="•"/>
            </a:pPr>
            <a:r>
              <a:rPr lang="en-US" sz="2400" b="1" dirty="0">
                <a:latin typeface="+mj-lt"/>
              </a:rPr>
              <a:t>Titus</a:t>
            </a:r>
            <a:r>
              <a:rPr lang="en-US" sz="2400" dirty="0">
                <a:latin typeface="+mj-lt"/>
              </a:rPr>
              <a:t> was followed by his brother </a:t>
            </a:r>
            <a:r>
              <a:rPr lang="en-US" sz="2400" b="1" dirty="0">
                <a:latin typeface="+mj-lt"/>
              </a:rPr>
              <a:t>Domitian </a:t>
            </a:r>
            <a:r>
              <a:rPr lang="en-US" sz="2400" dirty="0">
                <a:latin typeface="+mj-lt"/>
              </a:rPr>
              <a:t>(who ordered the death of John).</a:t>
            </a:r>
          </a:p>
        </p:txBody>
      </p:sp>
    </p:spTree>
    <p:extLst>
      <p:ext uri="{BB962C8B-B14F-4D97-AF65-F5344CB8AC3E}">
        <p14:creationId xmlns:p14="http://schemas.microsoft.com/office/powerpoint/2010/main" val="237344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269672" y="411577"/>
            <a:ext cx="5645727"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alibri" panose="020F050202020403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alibri" panose="020F050202020403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alibri" panose="020F050202020403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defRPr/>
            </a:pPr>
            <a:r>
              <a:rPr lang="en-US" altLang="en-US" dirty="0">
                <a:latin typeface="+mj-lt"/>
              </a:rPr>
              <a:t>“During this time, all the Apostles except John had been killed. </a:t>
            </a:r>
            <a:r>
              <a:rPr lang="en-US" dirty="0">
                <a:latin typeface="+mj-lt"/>
              </a:rPr>
              <a:t>John</a:t>
            </a:r>
            <a:r>
              <a:rPr lang="en-US" b="1" dirty="0">
                <a:latin typeface="+mj-lt"/>
              </a:rPr>
              <a:t> </a:t>
            </a:r>
            <a:r>
              <a:rPr lang="en-US" dirty="0">
                <a:latin typeface="+mj-lt"/>
              </a:rPr>
              <a:t>was banished to Patmos after being plunged into boiling</a:t>
            </a:r>
            <a:r>
              <a:rPr lang="en-US" b="1" dirty="0">
                <a:latin typeface="+mj-lt"/>
              </a:rPr>
              <a:t> </a:t>
            </a:r>
            <a:r>
              <a:rPr lang="en-US" dirty="0">
                <a:latin typeface="+mj-lt"/>
              </a:rPr>
              <a:t>oil in Rome by Domitian. He did not suffer anything from it. It is said that all in the audience of the  Colosseum were converted to Christianity upon witnessing this miracle.</a:t>
            </a:r>
            <a:r>
              <a:rPr lang="en-US" altLang="en-US" dirty="0">
                <a:latin typeface="+mj-lt"/>
              </a:rPr>
              <a:t>” </a:t>
            </a:r>
            <a:r>
              <a:rPr lang="en-US" altLang="en-US" sz="1800" dirty="0">
                <a:latin typeface="+mj-lt"/>
              </a:rPr>
              <a:t>(New Testament Seminary Student Manual, 2015).</a:t>
            </a:r>
          </a:p>
        </p:txBody>
      </p:sp>
      <p:pic>
        <p:nvPicPr>
          <p:cNvPr id="2050" name="Picture 2" descr="Image result for luke skywalker brush dust off shoulder">
            <a:extLst>
              <a:ext uri="{FF2B5EF4-FFF2-40B4-BE49-F238E27FC236}">
                <a16:creationId xmlns:a16="http://schemas.microsoft.com/office/drawing/2014/main" id="{A9BBDBB4-6E6A-4ED6-A437-231325B682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20600"/>
            <a:ext cx="3189366" cy="35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18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24309</TotalTime>
  <Words>420</Words>
  <Application>Microsoft Office PowerPoint</Application>
  <PresentationFormat>On-screen Show (4:3)</PresentationFormat>
  <Paragraphs>104</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Bookman Old Style</vt:lpstr>
      <vt:lpstr>Calibri</vt:lpstr>
      <vt:lpstr>Impact</vt:lpstr>
      <vt:lpstr>Rockwell</vt:lpstr>
      <vt:lpstr>Times New Roman</vt:lpstr>
      <vt:lpstr>Tw Cen MT</vt:lpstr>
      <vt:lpstr>Vladimir Script</vt:lpstr>
      <vt:lpstr>Damask</vt:lpstr>
      <vt:lpstr>The Book of Revelation</vt:lpstr>
      <vt:lpstr>PowerPoint Presentation</vt:lpstr>
      <vt:lpstr>PowerPoint Presentation</vt:lpstr>
      <vt:lpstr>PowerPoint Presentation</vt:lpstr>
      <vt:lpstr>PowerPoint Presentation</vt:lpstr>
      <vt:lpstr>Decapolis</vt:lpstr>
      <vt:lpstr>PowerPoint Presentation</vt:lpstr>
      <vt:lpstr>PowerPoint Presentation</vt:lpstr>
      <vt:lpstr>PowerPoint Presentation</vt:lpstr>
      <vt:lpstr>PowerPoint Presentation</vt:lpstr>
      <vt:lpstr>PowerPoint Presentation</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D. Richards</cp:lastModifiedBy>
  <cp:revision>410</cp:revision>
  <dcterms:created xsi:type="dcterms:W3CDTF">2006-07-12T19:00:47Z</dcterms:created>
  <dcterms:modified xsi:type="dcterms:W3CDTF">2018-01-08T21:22:26Z</dcterms:modified>
</cp:coreProperties>
</file>