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96" r:id="rId5"/>
    <p:sldId id="275" r:id="rId6"/>
    <p:sldId id="297" r:id="rId7"/>
    <p:sldId id="298" r:id="rId8"/>
    <p:sldId id="276" r:id="rId9"/>
    <p:sldId id="264" r:id="rId10"/>
    <p:sldId id="299" r:id="rId11"/>
    <p:sldId id="277" r:id="rId12"/>
    <p:sldId id="265" r:id="rId13"/>
    <p:sldId id="300" r:id="rId14"/>
    <p:sldId id="278" r:id="rId15"/>
    <p:sldId id="266" r:id="rId16"/>
    <p:sldId id="301" r:id="rId17"/>
    <p:sldId id="279" r:id="rId18"/>
    <p:sldId id="267" r:id="rId19"/>
    <p:sldId id="302" r:id="rId20"/>
    <p:sldId id="280" r:id="rId21"/>
    <p:sldId id="268" r:id="rId22"/>
    <p:sldId id="303" r:id="rId23"/>
    <p:sldId id="281" r:id="rId24"/>
    <p:sldId id="269" r:id="rId25"/>
    <p:sldId id="304" r:id="rId26"/>
    <p:sldId id="282" r:id="rId27"/>
    <p:sldId id="270" r:id="rId28"/>
    <p:sldId id="305" r:id="rId29"/>
    <p:sldId id="283" r:id="rId30"/>
    <p:sldId id="272" r:id="rId31"/>
    <p:sldId id="306" r:id="rId32"/>
    <p:sldId id="284" r:id="rId33"/>
    <p:sldId id="271" r:id="rId34"/>
    <p:sldId id="260" r:id="rId35"/>
    <p:sldId id="273" r:id="rId36"/>
    <p:sldId id="261" r:id="rId37"/>
    <p:sldId id="27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0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E92716-C181-4C9B-B616-5C63F8AE64BF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4.15?lang=eng#1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7.17?lang=eng#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7.17?lang=eng#16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3.5?lang=eng#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3.5?lang=eng#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luke/24.36-39?lang=eng#3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luke/24.36-39?lang=eng#3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22.36-39?lang=eng#3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22.36-39?lang=eng#35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16.15-19?lang=eng#1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16.15-19?lang=eng#1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11.28-30?lang=eng#2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11.28-30?lang=eng#27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7.3?lang=eng#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5.14-16?lang=eng#1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matt/5.14-16?lang=eng#13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1-cor/2.5,9-11?lang=eng#4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acts/3.19-21?lang=eng#1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7.3?lang=eng#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5.16?lang=eng#15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5.16?lang=eng#15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Changbc\Desktop\Documents\Music\iTunes\iTunes%20Music\Owl%20City\Ocean%20Eyes\09%20Fireflies.m4a" TargetMode="External"/><Relationship Id="rId1" Type="http://schemas.microsoft.com/office/2007/relationships/media" Target="file:///C:\Users\Changbc\Desktop\Documents\Music\iTunes\iTunes%20Music\Owl%20City\Ocean%20Eyes\09%20Fireflies.m4a" TargetMode="Externa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ds.org/scriptures/nt/john/14.15?lang=eng#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497" y="2895600"/>
            <a:ext cx="2895600" cy="2743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800"/>
            <a:ext cx="91440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New Testament </a:t>
            </a:r>
          </a:p>
          <a:p>
            <a:pPr algn="ctr"/>
            <a:r>
              <a:rPr lang="en-US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Doctrinal Mastery</a:t>
            </a:r>
          </a:p>
        </p:txBody>
      </p:sp>
      <p:pic>
        <p:nvPicPr>
          <p:cNvPr id="15362" name="Picture 2" descr="http://4.bp.blogspot.com/-mHD9ofzfSCw/T9X48--jcfI/AAAAAAAAAuQ/7losIg0rGWo/s1600/surf-the-mirroe-make-new-friends-3148-1299599211-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854" y="2133600"/>
            <a:ext cx="5341605" cy="4023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candy bar?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come from a large or a small family? How many member are there and what number are you?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 you curl your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tounge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your bellybutton an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innie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outie?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John 14:15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908094280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effectLst/>
                <a:hlinkClick r:id="rId2"/>
              </a:rPr>
              <a:t>John 7:17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80914-89D5-4ADA-A693-75051A70B3D8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5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greatest fear?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Favorite flavor of gum?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 you have on your fridge door?</a:t>
            </a:r>
          </a:p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last thing you took a picture of?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effectLst/>
                <a:hlinkClick r:id="rId2"/>
              </a:rPr>
              <a:t>John 7:17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251479454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9500"/>
                            </p:stCondLst>
                            <p:childTnLst>
                              <p:par>
                                <p:cTn id="399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87000"/>
                            </p:stCondLst>
                            <p:childTnLst>
                              <p:par>
                                <p:cTn id="404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14500"/>
                            </p:stCondLst>
                            <p:childTnLst>
                              <p:par>
                                <p:cTn id="409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14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8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10972800" cy="128552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John 3:5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2FAF51-8E2F-4C7B-8229-BDA4CAA19857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5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Best vacation ever?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Dream vacation?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Would you rather trade some intelligence for looks or looks for intelligence?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Favorite sandwich?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John 3:5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401212717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1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Luke 24:36–39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D76115-E7C8-49F7-A96B-4B5F85F4552A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5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are you closest to in your family? Why?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family tradition do you have now that you want to keep when you have your own family?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Would you rather trade some intelligence for looks or looks for intelligence?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Luke 24:36–39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708029615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Instructions: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Introduce yourself and make sure you know the other person’s name.</a:t>
            </a:r>
          </a:p>
          <a:p>
            <a:r>
              <a:rPr lang="en-US" sz="3200" b="1" dirty="0"/>
              <a:t>Find the doctrinal mastery reference and mark it.</a:t>
            </a:r>
          </a:p>
          <a:p>
            <a:r>
              <a:rPr lang="en-US" sz="3200" b="1" dirty="0"/>
              <a:t>Talk to each other and answer the questions.</a:t>
            </a:r>
          </a:p>
          <a:p>
            <a:r>
              <a:rPr lang="en-US" sz="3200" b="1" dirty="0"/>
              <a:t>Move to the next desk and repeat it.                                        </a:t>
            </a:r>
          </a:p>
          <a:p>
            <a:r>
              <a:rPr lang="en-US" sz="3200" b="1" dirty="0"/>
              <a:t>Have Fun!</a:t>
            </a:r>
          </a:p>
        </p:txBody>
      </p:sp>
      <p:pic>
        <p:nvPicPr>
          <p:cNvPr id="14338" name="Picture 2" descr="http://t1.gstatic.com/images?q=tbn:ANd9GcTUzwfPT9-KuoKul5BQU17_y5-qAKwL9Nw57IFbwmFf7CrjBt28MYo8zbqG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4243546"/>
            <a:ext cx="2133600" cy="2346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3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Matthew 22:36–39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D5CAA-4EC5-4782-B82E-DD39D1D2B1F2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4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 of the 5 senses would you say is your strongest?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color is your toothbrush?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What’s the longest you've gone without sleep?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Favorite scar?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Matthew 22:36–39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42475984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7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Matthew 16:15–19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49FB2-2F6D-4886-AA14-45AC09400222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4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temple do you want to get married in?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is your favorite speaker in General Conference?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Have you ever been in a newspaper?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was the last movie you saw?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Matthew 16:15–19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756211190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3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Matthew 11:28–30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F5C520-5B64-4E66-A75D-32F20D56C457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4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 you think is the best thing about serving a mission?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could choose to serve a mission anywhere, where would you choose and why?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prefer sunrises or sunsets?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many Pillows do you sleep with?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Matthew 11:28–30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53806893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4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John 17:3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BFBFC5-D890-414E-8B6C-31B0585CB7E0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Click="0" advTm="6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Matthew 5:14–16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8E6300-F815-43E2-BD13-C14712A455AC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341606858"/>
      </p:ext>
    </p:extLst>
  </p:cSld>
  <p:clrMapOvr>
    <a:masterClrMapping/>
  </p:clrMapOvr>
  <p:transition advClick="0" advTm="45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were you born and what is your birthday?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knock-knock joke?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What’s your favorite shake flavor?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have any unusual fears or phobias?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Matthew 5:14–16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074188767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Done.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5000">
        <p:sndAc>
          <p:stSnd>
            <p:snd r:embed="rId4" name="chimes.wav"/>
          </p:stSnd>
        </p:sndAc>
      </p:transition>
    </mc:Choice>
    <mc:Fallback xmlns="">
      <p:transition spd="slow" advClick="0" advTm="5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latin typeface="Oswald" panose="02000503000000000000" pitchFamily="2" charset="0"/>
              </a:rPr>
              <a:t>Thank you for marking your doctrinal mastery references (and getting to know a few people too)</a:t>
            </a:r>
          </a:p>
        </p:txBody>
      </p:sp>
      <p:pic>
        <p:nvPicPr>
          <p:cNvPr id="1026" name="Picture 2" descr="Image result for new friend">
            <a:extLst>
              <a:ext uri="{FF2B5EF4-FFF2-40B4-BE49-F238E27FC236}">
                <a16:creationId xmlns:a16="http://schemas.microsoft.com/office/drawing/2014/main" id="{5E89D6E5-D662-43DA-834F-897E426D6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9551" y="1882808"/>
            <a:ext cx="4272897" cy="45720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3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1 Corinthians 2:5, 9–11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345119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least favorite class at the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are you thinking about doing after high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have any superstitions?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 is your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pokemon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2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0">
        <p:sndAc>
          <p:stSnd>
            <p:snd r:embed="rId4" name="chimes.wav"/>
          </p:stSnd>
        </p:sndAc>
      </p:transition>
    </mc:Choice>
    <mc:Fallback>
      <p:transition spd="slow" advClick="0" advTm="20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Acts 3:19–21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14600"/>
            <a:ext cx="8229600" cy="337499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kind of pizza?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could be an animal what would you be?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long does it take you to get ready?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 you think the greatest invention has been?</a:t>
            </a:r>
          </a:p>
        </p:txBody>
      </p:sp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4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0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0">
        <p:sndAc>
          <p:stSnd>
            <p:snd r:embed="rId4" name="chimes.wav"/>
          </p:stSnd>
        </p:sndAc>
      </p:transition>
    </mc:Choice>
    <mc:Fallback>
      <p:transition spd="slow" advClick="0" advTm="20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" name="Title 1">
            <a:extLst>
              <a:ext uri="{FF2B5EF4-FFF2-40B4-BE49-F238E27FC236}">
                <a16:creationId xmlns:a16="http://schemas.microsoft.com/office/drawing/2014/main" id="{C1CB3F2C-B018-4B91-BC4B-42E88DC2FE19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effectLst/>
                <a:hlinkClick r:id="rId2"/>
              </a:rPr>
              <a:t>John 17:3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subject in school?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Would you ever go bungee jumping, cliff diving, or sky diving?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What’s your favorite type of foreign food?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What’s your most used word?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ED76FE4-CD93-4F06-AF99-308150AD616A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47238537"/>
      </p:ext>
    </p:extLst>
  </p:cSld>
  <p:clrMapOvr>
    <a:masterClrMapping/>
  </p:clrMapOvr>
  <p:transition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5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30000">
        <p:sndAc>
          <p:stSnd>
            <p:snd r:embed="rId4" name="chimes.wav"/>
          </p:stSnd>
        </p:sndAc>
      </p:transition>
    </mc:Choice>
    <mc:Fallback>
      <p:transition spd="slow" advClick="0" advTm="30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>
                <a:effectLst/>
                <a:hlinkClick r:id="rId2"/>
              </a:rPr>
              <a:t>John 15:16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448938578"/>
      </p:ext>
    </p:extLst>
  </p:cSld>
  <p:clrMapOvr>
    <a:masterClrMapping/>
  </p:clrMapOvr>
  <p:transition advClick="0" advTm="5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2484012" y="4663701"/>
            <a:ext cx="1168400" cy="1912938"/>
            <a:chOff x="275" y="2008"/>
            <a:chExt cx="795" cy="127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3723849" y="4666876"/>
            <a:ext cx="1168400" cy="1912938"/>
            <a:chOff x="275" y="2008"/>
            <a:chExt cx="795" cy="1276"/>
          </a:xfrm>
        </p:grpSpPr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5149424" y="4663701"/>
            <a:ext cx="1168400" cy="1912938"/>
            <a:chOff x="275" y="2008"/>
            <a:chExt cx="795" cy="1276"/>
          </a:xfrm>
        </p:grpSpPr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16" name="Group 24"/>
          <p:cNvGrpSpPr>
            <a:grpSpLocks/>
          </p:cNvGrpSpPr>
          <p:nvPr/>
        </p:nvGrpSpPr>
        <p:grpSpPr bwMode="auto">
          <a:xfrm>
            <a:off x="6387674" y="4666876"/>
            <a:ext cx="1168400" cy="1912938"/>
            <a:chOff x="275" y="2008"/>
            <a:chExt cx="795" cy="127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0" name="AutoShape 28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0" name="Group 48"/>
          <p:cNvGrpSpPr>
            <a:grpSpLocks/>
          </p:cNvGrpSpPr>
          <p:nvPr/>
        </p:nvGrpSpPr>
        <p:grpSpPr bwMode="auto">
          <a:xfrm>
            <a:off x="3723849" y="4884364"/>
            <a:ext cx="1168400" cy="1473200"/>
            <a:chOff x="4580" y="1878"/>
            <a:chExt cx="736" cy="928"/>
          </a:xfrm>
        </p:grpSpPr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2484012" y="4884364"/>
            <a:ext cx="1168400" cy="1473200"/>
            <a:chOff x="4580" y="1878"/>
            <a:chExt cx="736" cy="928"/>
          </a:xfrm>
        </p:grpSpPr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387674" y="4885951"/>
            <a:ext cx="11684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76" name="Group 84"/>
          <p:cNvGrpSpPr>
            <a:grpSpLocks/>
          </p:cNvGrpSpPr>
          <p:nvPr/>
        </p:nvGrpSpPr>
        <p:grpSpPr bwMode="auto">
          <a:xfrm>
            <a:off x="6387674" y="4885952"/>
            <a:ext cx="1168400" cy="1482725"/>
            <a:chOff x="4580" y="1878"/>
            <a:chExt cx="736" cy="934"/>
          </a:xfrm>
        </p:grpSpPr>
        <p:sp>
          <p:nvSpPr>
            <p:cNvPr id="59477" name="Rectangle 8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8" name="Text Box 86"/>
            <p:cNvSpPr txBox="1">
              <a:spLocks noChangeArrowheads="1"/>
            </p:cNvSpPr>
            <p:nvPr/>
          </p:nvSpPr>
          <p:spPr bwMode="auto">
            <a:xfrm>
              <a:off x="4580" y="1884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79" name="Group 87"/>
          <p:cNvGrpSpPr>
            <a:grpSpLocks/>
          </p:cNvGrpSpPr>
          <p:nvPr/>
        </p:nvGrpSpPr>
        <p:grpSpPr bwMode="auto">
          <a:xfrm>
            <a:off x="5149424" y="4882776"/>
            <a:ext cx="1168400" cy="1473200"/>
            <a:chOff x="4580" y="1878"/>
            <a:chExt cx="736" cy="928"/>
          </a:xfrm>
        </p:grpSpPr>
        <p:sp>
          <p:nvSpPr>
            <p:cNvPr id="59480" name="Rectangle 8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57" name="Group 265"/>
          <p:cNvGrpSpPr>
            <a:grpSpLocks/>
          </p:cNvGrpSpPr>
          <p:nvPr/>
        </p:nvGrpSpPr>
        <p:grpSpPr bwMode="auto">
          <a:xfrm>
            <a:off x="4943049" y="5274890"/>
            <a:ext cx="120650" cy="693737"/>
            <a:chOff x="1939" y="2444"/>
            <a:chExt cx="81" cy="463"/>
          </a:xfrm>
        </p:grpSpPr>
        <p:sp>
          <p:nvSpPr>
            <p:cNvPr id="59658" name="Rectangle 266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59" name="Rectangle 267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0" name="Group 268"/>
          <p:cNvGrpSpPr>
            <a:grpSpLocks/>
          </p:cNvGrpSpPr>
          <p:nvPr/>
        </p:nvGrpSpPr>
        <p:grpSpPr bwMode="auto">
          <a:xfrm>
            <a:off x="7624337" y="5274890"/>
            <a:ext cx="120650" cy="693737"/>
            <a:chOff x="1939" y="2444"/>
            <a:chExt cx="81" cy="463"/>
          </a:xfrm>
        </p:grpSpPr>
        <p:sp>
          <p:nvSpPr>
            <p:cNvPr id="59661" name="Rectangle 269"/>
            <p:cNvSpPr>
              <a:spLocks noChangeArrowheads="1"/>
            </p:cNvSpPr>
            <p:nvPr/>
          </p:nvSpPr>
          <p:spPr bwMode="auto">
            <a:xfrm>
              <a:off x="1941" y="2828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62" name="Rectangle 270"/>
            <p:cNvSpPr>
              <a:spLocks noChangeArrowheads="1"/>
            </p:cNvSpPr>
            <p:nvPr/>
          </p:nvSpPr>
          <p:spPr bwMode="auto">
            <a:xfrm>
              <a:off x="1939" y="2444"/>
              <a:ext cx="79" cy="7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8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663" name="Group 271"/>
          <p:cNvGrpSpPr>
            <a:grpSpLocks/>
          </p:cNvGrpSpPr>
          <p:nvPr/>
        </p:nvGrpSpPr>
        <p:grpSpPr bwMode="auto">
          <a:xfrm>
            <a:off x="2487188" y="4670051"/>
            <a:ext cx="7731125" cy="1905000"/>
            <a:chOff x="445" y="1744"/>
            <a:chExt cx="4870" cy="1200"/>
          </a:xfrm>
        </p:grpSpPr>
        <p:grpSp>
          <p:nvGrpSpPr>
            <p:cNvPr id="59664" name="Group 272"/>
            <p:cNvGrpSpPr>
              <a:grpSpLocks/>
            </p:cNvGrpSpPr>
            <p:nvPr/>
          </p:nvGrpSpPr>
          <p:grpSpPr bwMode="auto">
            <a:xfrm>
              <a:off x="445" y="1744"/>
              <a:ext cx="734" cy="1200"/>
              <a:chOff x="448" y="1746"/>
              <a:chExt cx="724" cy="1188"/>
            </a:xfrm>
          </p:grpSpPr>
          <p:grpSp>
            <p:nvGrpSpPr>
              <p:cNvPr id="59665" name="Group 27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66" name="Freeform 27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67" name="Freeform 27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68" name="Freeform 27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69" name="Group 277"/>
            <p:cNvGrpSpPr>
              <a:grpSpLocks/>
            </p:cNvGrpSpPr>
            <p:nvPr/>
          </p:nvGrpSpPr>
          <p:grpSpPr bwMode="auto">
            <a:xfrm>
              <a:off x="1225" y="1744"/>
              <a:ext cx="734" cy="1200"/>
              <a:chOff x="448" y="1746"/>
              <a:chExt cx="724" cy="1188"/>
            </a:xfrm>
          </p:grpSpPr>
          <p:grpSp>
            <p:nvGrpSpPr>
              <p:cNvPr id="59670" name="Group 27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1" name="Freeform 27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2" name="Freeform 28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3" name="Freeform 28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4" name="Group 282"/>
            <p:cNvGrpSpPr>
              <a:grpSpLocks/>
            </p:cNvGrpSpPr>
            <p:nvPr/>
          </p:nvGrpSpPr>
          <p:grpSpPr bwMode="auto">
            <a:xfrm flipH="1">
              <a:off x="4581" y="1744"/>
              <a:ext cx="734" cy="1200"/>
              <a:chOff x="448" y="1746"/>
              <a:chExt cx="724" cy="1188"/>
            </a:xfrm>
          </p:grpSpPr>
          <p:grpSp>
            <p:nvGrpSpPr>
              <p:cNvPr id="59675" name="Group 283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76" name="Freeform 284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77" name="Freeform 285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78" name="Freeform 286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679" name="Group 287"/>
            <p:cNvGrpSpPr>
              <a:grpSpLocks/>
            </p:cNvGrpSpPr>
            <p:nvPr/>
          </p:nvGrpSpPr>
          <p:grpSpPr bwMode="auto">
            <a:xfrm flipH="1">
              <a:off x="3799" y="1744"/>
              <a:ext cx="734" cy="1200"/>
              <a:chOff x="448" y="1746"/>
              <a:chExt cx="724" cy="1188"/>
            </a:xfrm>
          </p:grpSpPr>
          <p:grpSp>
            <p:nvGrpSpPr>
              <p:cNvPr id="59680" name="Group 288"/>
              <p:cNvGrpSpPr>
                <a:grpSpLocks/>
              </p:cNvGrpSpPr>
              <p:nvPr/>
            </p:nvGrpSpPr>
            <p:grpSpPr bwMode="auto">
              <a:xfrm>
                <a:off x="454" y="1752"/>
                <a:ext cx="712" cy="1176"/>
                <a:chOff x="454" y="1752"/>
                <a:chExt cx="712" cy="1176"/>
              </a:xfrm>
            </p:grpSpPr>
            <p:sp>
              <p:nvSpPr>
                <p:cNvPr id="59681" name="Freeform 289"/>
                <p:cNvSpPr>
                  <a:spLocks/>
                </p:cNvSpPr>
                <p:nvPr/>
              </p:nvSpPr>
              <p:spPr bwMode="auto">
                <a:xfrm>
                  <a:off x="454" y="1752"/>
                  <a:ext cx="16" cy="1172"/>
                </a:xfrm>
                <a:custGeom>
                  <a:avLst/>
                  <a:gdLst>
                    <a:gd name="T0" fmla="*/ 0 w 16"/>
                    <a:gd name="T1" fmla="*/ 0 h 1172"/>
                    <a:gd name="T2" fmla="*/ 0 w 16"/>
                    <a:gd name="T3" fmla="*/ 1018 h 1172"/>
                    <a:gd name="T4" fmla="*/ 0 w 16"/>
                    <a:gd name="T5" fmla="*/ 1172 h 1172"/>
                    <a:gd name="T6" fmla="*/ 16 w 16"/>
                    <a:gd name="T7" fmla="*/ 1156 h 1172"/>
                    <a:gd name="T8" fmla="*/ 16 w 16"/>
                    <a:gd name="T9" fmla="*/ 1018 h 1172"/>
                    <a:gd name="T10" fmla="*/ 16 w 16"/>
                    <a:gd name="T11" fmla="*/ 0 h 1172"/>
                    <a:gd name="T12" fmla="*/ 0 w 16"/>
                    <a:gd name="T13" fmla="*/ 0 h 1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172">
                      <a:moveTo>
                        <a:pt x="0" y="0"/>
                      </a:moveTo>
                      <a:lnTo>
                        <a:pt x="0" y="1018"/>
                      </a:lnTo>
                      <a:lnTo>
                        <a:pt x="0" y="1172"/>
                      </a:lnTo>
                      <a:lnTo>
                        <a:pt x="16" y="1156"/>
                      </a:lnTo>
                      <a:lnTo>
                        <a:pt x="16" y="1018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23232">
                        <a:gamma/>
                        <a:shade val="66275"/>
                        <a:invGamma/>
                      </a:srgbClr>
                    </a:gs>
                    <a:gs pos="100000">
                      <a:srgbClr val="32323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82" name="Freeform 290"/>
                <p:cNvSpPr>
                  <a:spLocks/>
                </p:cNvSpPr>
                <p:nvPr/>
              </p:nvSpPr>
              <p:spPr bwMode="auto">
                <a:xfrm>
                  <a:off x="458" y="2912"/>
                  <a:ext cx="708" cy="16"/>
                </a:xfrm>
                <a:custGeom>
                  <a:avLst/>
                  <a:gdLst>
                    <a:gd name="T0" fmla="*/ 358 w 358"/>
                    <a:gd name="T1" fmla="*/ 1 h 8"/>
                    <a:gd name="T2" fmla="*/ 24 w 358"/>
                    <a:gd name="T3" fmla="*/ 1 h 8"/>
                    <a:gd name="T4" fmla="*/ 8 w 358"/>
                    <a:gd name="T5" fmla="*/ 1 h 8"/>
                    <a:gd name="T6" fmla="*/ 0 w 358"/>
                    <a:gd name="T7" fmla="*/ 8 h 8"/>
                    <a:gd name="T8" fmla="*/ 24 w 358"/>
                    <a:gd name="T9" fmla="*/ 8 h 8"/>
                    <a:gd name="T10" fmla="*/ 358 w 358"/>
                    <a:gd name="T11" fmla="*/ 8 h 8"/>
                    <a:gd name="T12" fmla="*/ 358 w 358"/>
                    <a:gd name="T13" fmla="*/ 0 h 8"/>
                    <a:gd name="T14" fmla="*/ 358 w 358"/>
                    <a:gd name="T15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8" h="8">
                      <a:moveTo>
                        <a:pt x="358" y="1"/>
                      </a:moveTo>
                      <a:cubicBezTo>
                        <a:pt x="24" y="1"/>
                        <a:pt x="24" y="1"/>
                        <a:pt x="24" y="1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58" y="8"/>
                        <a:pt x="358" y="8"/>
                        <a:pt x="358" y="8"/>
                      </a:cubicBezTo>
                      <a:cubicBezTo>
                        <a:pt x="358" y="0"/>
                        <a:pt x="358" y="0"/>
                        <a:pt x="358" y="0"/>
                      </a:cubicBezTo>
                      <a:cubicBezTo>
                        <a:pt x="358" y="0"/>
                        <a:pt x="358" y="1"/>
                        <a:pt x="358" y="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15151"/>
                    </a:gs>
                    <a:gs pos="100000">
                      <a:srgbClr val="515151">
                        <a:gamma/>
                        <a:shade val="76471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683" name="Freeform 291"/>
              <p:cNvSpPr>
                <a:spLocks noEditPoints="1"/>
              </p:cNvSpPr>
              <p:nvPr/>
            </p:nvSpPr>
            <p:spPr bwMode="auto">
              <a:xfrm>
                <a:off x="448" y="1746"/>
                <a:ext cx="724" cy="1188"/>
              </a:xfrm>
              <a:custGeom>
                <a:avLst/>
                <a:gdLst>
                  <a:gd name="T0" fmla="*/ 366 w 366"/>
                  <a:gd name="T1" fmla="*/ 599 h 600"/>
                  <a:gd name="T2" fmla="*/ 366 w 366"/>
                  <a:gd name="T3" fmla="*/ 517 h 600"/>
                  <a:gd name="T4" fmla="*/ 366 w 366"/>
                  <a:gd name="T5" fmla="*/ 2 h 600"/>
                  <a:gd name="T6" fmla="*/ 365 w 366"/>
                  <a:gd name="T7" fmla="*/ 0 h 600"/>
                  <a:gd name="T8" fmla="*/ 365 w 366"/>
                  <a:gd name="T9" fmla="*/ 0 h 600"/>
                  <a:gd name="T10" fmla="*/ 29 w 366"/>
                  <a:gd name="T11" fmla="*/ 0 h 600"/>
                  <a:gd name="T12" fmla="*/ 2 w 366"/>
                  <a:gd name="T13" fmla="*/ 0 h 600"/>
                  <a:gd name="T14" fmla="*/ 0 w 366"/>
                  <a:gd name="T15" fmla="*/ 1 h 600"/>
                  <a:gd name="T16" fmla="*/ 0 w 366"/>
                  <a:gd name="T17" fmla="*/ 2 h 600"/>
                  <a:gd name="T18" fmla="*/ 0 w 366"/>
                  <a:gd name="T19" fmla="*/ 517 h 600"/>
                  <a:gd name="T20" fmla="*/ 0 w 366"/>
                  <a:gd name="T21" fmla="*/ 599 h 600"/>
                  <a:gd name="T22" fmla="*/ 2 w 366"/>
                  <a:gd name="T23" fmla="*/ 600 h 600"/>
                  <a:gd name="T24" fmla="*/ 2 w 366"/>
                  <a:gd name="T25" fmla="*/ 600 h 600"/>
                  <a:gd name="T26" fmla="*/ 2 w 366"/>
                  <a:gd name="T27" fmla="*/ 600 h 600"/>
                  <a:gd name="T28" fmla="*/ 29 w 366"/>
                  <a:gd name="T29" fmla="*/ 600 h 600"/>
                  <a:gd name="T30" fmla="*/ 365 w 366"/>
                  <a:gd name="T31" fmla="*/ 600 h 600"/>
                  <a:gd name="T32" fmla="*/ 366 w 366"/>
                  <a:gd name="T33" fmla="*/ 599 h 600"/>
                  <a:gd name="T34" fmla="*/ 366 w 366"/>
                  <a:gd name="T35" fmla="*/ 599 h 600"/>
                  <a:gd name="T36" fmla="*/ 3 w 366"/>
                  <a:gd name="T37" fmla="*/ 517 h 600"/>
                  <a:gd name="T38" fmla="*/ 3 w 366"/>
                  <a:gd name="T39" fmla="*/ 3 h 600"/>
                  <a:gd name="T40" fmla="*/ 11 w 366"/>
                  <a:gd name="T41" fmla="*/ 3 h 600"/>
                  <a:gd name="T42" fmla="*/ 11 w 366"/>
                  <a:gd name="T43" fmla="*/ 517 h 600"/>
                  <a:gd name="T44" fmla="*/ 11 w 366"/>
                  <a:gd name="T45" fmla="*/ 587 h 600"/>
                  <a:gd name="T46" fmla="*/ 3 w 366"/>
                  <a:gd name="T47" fmla="*/ 595 h 600"/>
                  <a:gd name="T48" fmla="*/ 3 w 366"/>
                  <a:gd name="T49" fmla="*/ 517 h 600"/>
                  <a:gd name="T50" fmla="*/ 363 w 366"/>
                  <a:gd name="T51" fmla="*/ 597 h 600"/>
                  <a:gd name="T52" fmla="*/ 29 w 366"/>
                  <a:gd name="T53" fmla="*/ 597 h 600"/>
                  <a:gd name="T54" fmla="*/ 5 w 366"/>
                  <a:gd name="T55" fmla="*/ 597 h 600"/>
                  <a:gd name="T56" fmla="*/ 13 w 366"/>
                  <a:gd name="T57" fmla="*/ 590 h 600"/>
                  <a:gd name="T58" fmla="*/ 29 w 366"/>
                  <a:gd name="T59" fmla="*/ 590 h 600"/>
                  <a:gd name="T60" fmla="*/ 363 w 366"/>
                  <a:gd name="T61" fmla="*/ 590 h 600"/>
                  <a:gd name="T62" fmla="*/ 363 w 366"/>
                  <a:gd name="T63" fmla="*/ 589 h 600"/>
                  <a:gd name="T64" fmla="*/ 363 w 366"/>
                  <a:gd name="T65" fmla="*/ 597 h 600"/>
                  <a:gd name="T66" fmla="*/ 363 w 366"/>
                  <a:gd name="T67" fmla="*/ 517 h 600"/>
                  <a:gd name="T68" fmla="*/ 363 w 366"/>
                  <a:gd name="T69" fmla="*/ 587 h 600"/>
                  <a:gd name="T70" fmla="*/ 363 w 366"/>
                  <a:gd name="T71" fmla="*/ 587 h 600"/>
                  <a:gd name="T72" fmla="*/ 29 w 366"/>
                  <a:gd name="T73" fmla="*/ 587 h 600"/>
                  <a:gd name="T74" fmla="*/ 14 w 366"/>
                  <a:gd name="T75" fmla="*/ 587 h 600"/>
                  <a:gd name="T76" fmla="*/ 14 w 366"/>
                  <a:gd name="T77" fmla="*/ 517 h 600"/>
                  <a:gd name="T78" fmla="*/ 14 w 366"/>
                  <a:gd name="T79" fmla="*/ 3 h 600"/>
                  <a:gd name="T80" fmla="*/ 29 w 366"/>
                  <a:gd name="T81" fmla="*/ 3 h 600"/>
                  <a:gd name="T82" fmla="*/ 363 w 366"/>
                  <a:gd name="T83" fmla="*/ 3 h 600"/>
                  <a:gd name="T84" fmla="*/ 363 w 366"/>
                  <a:gd name="T85" fmla="*/ 51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6" h="600">
                    <a:moveTo>
                      <a:pt x="366" y="599"/>
                    </a:moveTo>
                    <a:cubicBezTo>
                      <a:pt x="366" y="517"/>
                      <a:pt x="366" y="517"/>
                      <a:pt x="366" y="517"/>
                    </a:cubicBezTo>
                    <a:cubicBezTo>
                      <a:pt x="366" y="2"/>
                      <a:pt x="366" y="2"/>
                      <a:pt x="366" y="2"/>
                    </a:cubicBezTo>
                    <a:cubicBezTo>
                      <a:pt x="366" y="1"/>
                      <a:pt x="366" y="1"/>
                      <a:pt x="365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0" y="599"/>
                      <a:pt x="0" y="599"/>
                      <a:pt x="0" y="599"/>
                    </a:cubicBezTo>
                    <a:cubicBezTo>
                      <a:pt x="0" y="600"/>
                      <a:pt x="1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" y="600"/>
                      <a:pt x="2" y="600"/>
                      <a:pt x="2" y="600"/>
                    </a:cubicBezTo>
                    <a:cubicBezTo>
                      <a:pt x="29" y="600"/>
                      <a:pt x="29" y="600"/>
                      <a:pt x="29" y="600"/>
                    </a:cubicBezTo>
                    <a:cubicBezTo>
                      <a:pt x="365" y="600"/>
                      <a:pt x="365" y="600"/>
                      <a:pt x="365" y="600"/>
                    </a:cubicBezTo>
                    <a:cubicBezTo>
                      <a:pt x="366" y="600"/>
                      <a:pt x="366" y="600"/>
                      <a:pt x="366" y="599"/>
                    </a:cubicBezTo>
                    <a:cubicBezTo>
                      <a:pt x="366" y="599"/>
                      <a:pt x="366" y="599"/>
                      <a:pt x="366" y="599"/>
                    </a:cubicBezTo>
                    <a:close/>
                    <a:moveTo>
                      <a:pt x="3" y="517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517"/>
                      <a:pt x="11" y="517"/>
                      <a:pt x="11" y="517"/>
                    </a:cubicBezTo>
                    <a:cubicBezTo>
                      <a:pt x="11" y="587"/>
                      <a:pt x="11" y="587"/>
                      <a:pt x="11" y="587"/>
                    </a:cubicBezTo>
                    <a:cubicBezTo>
                      <a:pt x="3" y="595"/>
                      <a:pt x="3" y="595"/>
                      <a:pt x="3" y="595"/>
                    </a:cubicBezTo>
                    <a:lnTo>
                      <a:pt x="3" y="517"/>
                    </a:lnTo>
                    <a:close/>
                    <a:moveTo>
                      <a:pt x="363" y="597"/>
                    </a:moveTo>
                    <a:cubicBezTo>
                      <a:pt x="29" y="597"/>
                      <a:pt x="29" y="597"/>
                      <a:pt x="29" y="597"/>
                    </a:cubicBezTo>
                    <a:cubicBezTo>
                      <a:pt x="5" y="597"/>
                      <a:pt x="5" y="597"/>
                      <a:pt x="5" y="597"/>
                    </a:cubicBezTo>
                    <a:cubicBezTo>
                      <a:pt x="13" y="590"/>
                      <a:pt x="13" y="590"/>
                      <a:pt x="13" y="590"/>
                    </a:cubicBezTo>
                    <a:cubicBezTo>
                      <a:pt x="29" y="590"/>
                      <a:pt x="29" y="590"/>
                      <a:pt x="29" y="590"/>
                    </a:cubicBezTo>
                    <a:cubicBezTo>
                      <a:pt x="363" y="590"/>
                      <a:pt x="363" y="590"/>
                      <a:pt x="363" y="590"/>
                    </a:cubicBezTo>
                    <a:cubicBezTo>
                      <a:pt x="363" y="590"/>
                      <a:pt x="363" y="589"/>
                      <a:pt x="363" y="589"/>
                    </a:cubicBezTo>
                    <a:lnTo>
                      <a:pt x="363" y="597"/>
                    </a:lnTo>
                    <a:close/>
                    <a:moveTo>
                      <a:pt x="363" y="517"/>
                    </a:moveTo>
                    <a:cubicBezTo>
                      <a:pt x="363" y="587"/>
                      <a:pt x="363" y="587"/>
                      <a:pt x="363" y="587"/>
                    </a:cubicBezTo>
                    <a:cubicBezTo>
                      <a:pt x="363" y="587"/>
                      <a:pt x="363" y="587"/>
                      <a:pt x="363" y="587"/>
                    </a:cubicBezTo>
                    <a:cubicBezTo>
                      <a:pt x="29" y="587"/>
                      <a:pt x="29" y="587"/>
                      <a:pt x="29" y="587"/>
                    </a:cubicBezTo>
                    <a:cubicBezTo>
                      <a:pt x="14" y="587"/>
                      <a:pt x="14" y="587"/>
                      <a:pt x="14" y="587"/>
                    </a:cubicBezTo>
                    <a:cubicBezTo>
                      <a:pt x="14" y="517"/>
                      <a:pt x="14" y="517"/>
                      <a:pt x="14" y="517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363" y="3"/>
                      <a:pt x="363" y="3"/>
                      <a:pt x="363" y="3"/>
                    </a:cubicBezTo>
                    <a:lnTo>
                      <a:pt x="363" y="517"/>
                    </a:lnTo>
                    <a:close/>
                  </a:path>
                </a:pathLst>
              </a:custGeom>
              <a:solidFill>
                <a:srgbClr val="1C1C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84" name="Rectangle 292"/>
            <p:cNvSpPr>
              <a:spLocks noChangeArrowheads="1"/>
            </p:cNvSpPr>
            <p:nvPr/>
          </p:nvSpPr>
          <p:spPr bwMode="auto">
            <a:xfrm>
              <a:off x="2126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85" name="Rectangle 293"/>
            <p:cNvSpPr>
              <a:spLocks noChangeArrowheads="1"/>
            </p:cNvSpPr>
            <p:nvPr/>
          </p:nvSpPr>
          <p:spPr bwMode="auto">
            <a:xfrm>
              <a:off x="2909" y="2922"/>
              <a:ext cx="726" cy="22"/>
            </a:xfrm>
            <a:prstGeom prst="rect">
              <a:avLst/>
            </a:prstGeom>
            <a:solidFill>
              <a:srgbClr val="4D4D4D"/>
            </a:solidFill>
            <a:ln w="11430">
              <a:solidFill>
                <a:srgbClr val="1C1C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" name="Content Placeholder 2">
            <a:extLst>
              <a:ext uri="{FF2B5EF4-FFF2-40B4-BE49-F238E27FC236}">
                <a16:creationId xmlns:a16="http://schemas.microsoft.com/office/drawing/2014/main" id="{9EFAA4C9-5215-44EB-9F01-A23DCCFC6435}"/>
              </a:ext>
            </a:extLst>
          </p:cNvPr>
          <p:cNvSpPr txBox="1">
            <a:spLocks/>
          </p:cNvSpPr>
          <p:nvPr/>
        </p:nvSpPr>
        <p:spPr>
          <a:xfrm>
            <a:off x="605264" y="1666526"/>
            <a:ext cx="10972800" cy="3581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month of the year? Why?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favorite movie?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was the last book you read?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could learn any language fluently what would it be?</a:t>
            </a:r>
          </a:p>
        </p:txBody>
      </p:sp>
      <p:sp>
        <p:nvSpPr>
          <p:cNvPr id="280" name="Title 1">
            <a:extLst>
              <a:ext uri="{FF2B5EF4-FFF2-40B4-BE49-F238E27FC236}">
                <a16:creationId xmlns:a16="http://schemas.microsoft.com/office/drawing/2014/main" id="{5E185F8E-287E-40E4-B86D-33795C4C4006}"/>
              </a:ext>
            </a:extLst>
          </p:cNvPr>
          <p:cNvSpPr txBox="1">
            <a:spLocks/>
          </p:cNvSpPr>
          <p:nvPr/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>
                <a:effectLst/>
                <a:hlinkClick r:id="rId2"/>
              </a:rPr>
              <a:t>John 15:16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597675A-5518-4F3F-8DA0-34245C71C83F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4144106107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7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4" name="chimes.wav"/>
          </p:stSnd>
        </p:sndAc>
      </p:transition>
    </mc:Choice>
    <mc:Fallback xmlns="">
      <p:transition spd="slow" advClick="0" advTm="2000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John 14:15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726B21-2464-46C6-9BE3-3474B9B9C856}"/>
              </a:ext>
            </a:extLst>
          </p:cNvPr>
          <p:cNvSpPr/>
          <p:nvPr/>
        </p:nvSpPr>
        <p:spPr>
          <a:xfrm>
            <a:off x="7086600" y="428401"/>
            <a:ext cx="419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rPr>
              <a:t>Mark this verse and ask your neighbor their name</a:t>
            </a:r>
          </a:p>
        </p:txBody>
      </p:sp>
    </p:spTree>
  </p:cSld>
  <p:clrMapOvr>
    <a:masterClrMapping/>
  </p:clrMapOvr>
  <p:transition advTm="5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1448</Words>
  <Application>Microsoft Office PowerPoint</Application>
  <PresentationFormat>Widescreen</PresentationFormat>
  <Paragraphs>821</Paragraphs>
  <Slides>37</Slides>
  <Notes>0</Notes>
  <HiddenSlides>4</HiddenSlides>
  <MMClips>13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Arial Narrow</vt:lpstr>
      <vt:lpstr>Bell MT</vt:lpstr>
      <vt:lpstr>Century Gothic</vt:lpstr>
      <vt:lpstr>Oswald</vt:lpstr>
      <vt:lpstr>Verdana</vt:lpstr>
      <vt:lpstr>Wingdings 2</vt:lpstr>
      <vt:lpstr>Verve</vt:lpstr>
      <vt:lpstr>Mark  &amp;  Meet</vt:lpstr>
      <vt:lpstr>Instructions:</vt:lpstr>
      <vt:lpstr>John 17:3</vt:lpstr>
      <vt:lpstr>PowerPoint Presentation</vt:lpstr>
      <vt:lpstr>ROTATE!</vt:lpstr>
      <vt:lpstr>PowerPoint Presentation</vt:lpstr>
      <vt:lpstr>PowerPoint Presentation</vt:lpstr>
      <vt:lpstr>ROTATE!</vt:lpstr>
      <vt:lpstr>John 14:15</vt:lpstr>
      <vt:lpstr>PowerPoint Presentation</vt:lpstr>
      <vt:lpstr>ROTATE!</vt:lpstr>
      <vt:lpstr>John 7:17</vt:lpstr>
      <vt:lpstr>PowerPoint Presentation</vt:lpstr>
      <vt:lpstr>ROTATE!</vt:lpstr>
      <vt:lpstr>John 3:5</vt:lpstr>
      <vt:lpstr>PowerPoint Presentation</vt:lpstr>
      <vt:lpstr>ROTATE!</vt:lpstr>
      <vt:lpstr>Luke 24:36–39</vt:lpstr>
      <vt:lpstr>PowerPoint Presentation</vt:lpstr>
      <vt:lpstr>ROTATE!</vt:lpstr>
      <vt:lpstr>Matthew 22:36–39</vt:lpstr>
      <vt:lpstr>PowerPoint Presentation</vt:lpstr>
      <vt:lpstr>ROTATE!</vt:lpstr>
      <vt:lpstr>Matthew 16:15–19</vt:lpstr>
      <vt:lpstr>PowerPoint Presentation</vt:lpstr>
      <vt:lpstr>ROTATE!</vt:lpstr>
      <vt:lpstr>Matthew 11:28–30</vt:lpstr>
      <vt:lpstr>PowerPoint Presentation</vt:lpstr>
      <vt:lpstr>ROTATE!</vt:lpstr>
      <vt:lpstr>Matthew 5:14–16</vt:lpstr>
      <vt:lpstr>PowerPoint Presentation</vt:lpstr>
      <vt:lpstr>Done.</vt:lpstr>
      <vt:lpstr>Thank you for marking your doctrinal mastery references (and getting to know a few people too)</vt:lpstr>
      <vt:lpstr>1 Corinthians 2:5, 9–11</vt:lpstr>
      <vt:lpstr>ROTATE!</vt:lpstr>
      <vt:lpstr>Acts 3:19–21</vt:lpstr>
      <vt:lpstr>ROTATE!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 &amp;  Meet</dc:title>
  <dc:creator>Eric Richards</dc:creator>
  <cp:lastModifiedBy>Eric Richards</cp:lastModifiedBy>
  <cp:revision>7</cp:revision>
  <dcterms:created xsi:type="dcterms:W3CDTF">2019-08-29T14:10:50Z</dcterms:created>
  <dcterms:modified xsi:type="dcterms:W3CDTF">2019-08-30T14:46:47Z</dcterms:modified>
</cp:coreProperties>
</file>