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57" r:id="rId3"/>
    <p:sldId id="283" r:id="rId4"/>
    <p:sldId id="287" r:id="rId5"/>
    <p:sldId id="297" r:id="rId6"/>
    <p:sldId id="289" r:id="rId7"/>
    <p:sldId id="290" r:id="rId8"/>
    <p:sldId id="291" r:id="rId9"/>
    <p:sldId id="298" r:id="rId10"/>
    <p:sldId id="299" r:id="rId11"/>
    <p:sldId id="300" r:id="rId12"/>
    <p:sldId id="301" r:id="rId13"/>
    <p:sldId id="258" r:id="rId14"/>
    <p:sldId id="259" r:id="rId15"/>
    <p:sldId id="302" r:id="rId16"/>
    <p:sldId id="260" r:id="rId17"/>
    <p:sldId id="261" r:id="rId18"/>
    <p:sldId id="282" r:id="rId19"/>
    <p:sldId id="286" r:id="rId20"/>
    <p:sldId id="271"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320" y="6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35DFAB-71E5-4D73-93C1-271D25E8FA29}" type="datetimeFigureOut">
              <a:rPr lang="en-US" smtClean="0"/>
              <a:pPr/>
              <a:t>11/18/2016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1F8D44-5989-4CF6-AC9B-ADB872FEBBAD}" type="slidenum">
              <a:rPr lang="en-US" smtClean="0"/>
              <a:pPr/>
              <a:t>‹#›</a:t>
            </a:fld>
            <a:endParaRPr lang="en-US"/>
          </a:p>
        </p:txBody>
      </p:sp>
    </p:spTree>
    <p:extLst>
      <p:ext uri="{BB962C8B-B14F-4D97-AF65-F5344CB8AC3E}">
        <p14:creationId xmlns:p14="http://schemas.microsoft.com/office/powerpoint/2010/main" val="946184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a:t>Click to edit Master title style</a:t>
            </a:r>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19" name="Date Placeholder 18"/>
          <p:cNvSpPr>
            <a:spLocks noGrp="1"/>
          </p:cNvSpPr>
          <p:nvPr>
            <p:ph type="dt" sz="half" idx="10"/>
          </p:nvPr>
        </p:nvSpPr>
        <p:spPr/>
        <p:txBody>
          <a:bodyPr/>
          <a:lstStyle/>
          <a:p>
            <a:fld id="{2E959BD6-4D48-4890-8078-FC514A6CC8C7}" type="datetimeFigureOut">
              <a:rPr lang="en-US" smtClean="0"/>
              <a:pPr/>
              <a:t>11/18/2016</a:t>
            </a:fld>
            <a:endParaRPr lang="en-US"/>
          </a:p>
        </p:txBody>
      </p:sp>
      <p:sp>
        <p:nvSpPr>
          <p:cNvPr id="8" name="Footer Placeholder 7"/>
          <p:cNvSpPr>
            <a:spLocks noGrp="1"/>
          </p:cNvSpPr>
          <p:nvPr>
            <p:ph type="ftr" sz="quarter" idx="11"/>
          </p:nvPr>
        </p:nvSpPr>
        <p:spPr/>
        <p:txBody>
          <a:bodyPr/>
          <a:lstStyle/>
          <a:p>
            <a:endParaRPr lang="en-US"/>
          </a:p>
        </p:txBody>
      </p:sp>
      <p:sp>
        <p:nvSpPr>
          <p:cNvPr id="11" name="Slide Number Placeholder 10"/>
          <p:cNvSpPr>
            <a:spLocks noGrp="1"/>
          </p:cNvSpPr>
          <p:nvPr>
            <p:ph type="sldNum" sz="quarter" idx="12"/>
          </p:nvPr>
        </p:nvSpPr>
        <p:spPr/>
        <p:txBody>
          <a:bodyPr/>
          <a:lstStyle/>
          <a:p>
            <a:fld id="{F614D35E-A6ED-435D-902F-59C025DFAE7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a:t>Click to edit Master title style</a:t>
            </a:r>
          </a:p>
        </p:txBody>
      </p:sp>
      <p:sp>
        <p:nvSpPr>
          <p:cNvPr id="3" name="Vertical Text Placeholder 2"/>
          <p:cNvSpPr>
            <a:spLocks noGrp="1"/>
          </p:cNvSpPr>
          <p:nvPr>
            <p:ph type="body" orient="vert" idx="1"/>
          </p:nvPr>
        </p:nvSpPr>
        <p:spPr>
          <a:xfrm>
            <a:off x="502920" y="530352"/>
            <a:ext cx="8183880" cy="4187952"/>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E959BD6-4D48-4890-8078-FC514A6CC8C7}" type="datetimeFigureOut">
              <a:rPr lang="en-US" smtClean="0"/>
              <a:pPr/>
              <a:t>11/18/2016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14D35E-A6ED-435D-902F-59C025DFAE7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533400" y="533402"/>
            <a:ext cx="5943600" cy="525780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E959BD6-4D48-4890-8078-FC514A6CC8C7}" type="datetimeFigureOut">
              <a:rPr lang="en-US" smtClean="0"/>
              <a:pPr/>
              <a:t>11/18/2016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14D35E-A6ED-435D-902F-59C025DFAE7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a:t>Click to edit Master title style</a:t>
            </a:r>
          </a:p>
        </p:txBody>
      </p:sp>
      <p:sp>
        <p:nvSpPr>
          <p:cNvPr id="3" name="Content Placeholder 2"/>
          <p:cNvSpPr>
            <a:spLocks noGrp="1"/>
          </p:cNvSpPr>
          <p:nvPr>
            <p:ph idx="1"/>
          </p:nvPr>
        </p:nvSpPr>
        <p:spPr>
          <a:xfrm>
            <a:off x="502920" y="530352"/>
            <a:ext cx="8183880" cy="41879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E959BD6-4D48-4890-8078-FC514A6CC8C7}" type="datetimeFigureOut">
              <a:rPr lang="en-US" smtClean="0"/>
              <a:pPr/>
              <a:t>11/18/2016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14D35E-A6ED-435D-902F-59C025DFAE7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a:t>Click to edit Master title style</a:t>
            </a:r>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E959BD6-4D48-4890-8078-FC514A6CC8C7}" type="datetimeFigureOut">
              <a:rPr lang="en-US" smtClean="0"/>
              <a:pPr/>
              <a:t>11/18/2016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14D35E-A6ED-435D-902F-59C025DFAE7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E959BD6-4D48-4890-8078-FC514A6CC8C7}" type="datetimeFigureOut">
              <a:rPr lang="en-US" smtClean="0"/>
              <a:pPr/>
              <a:t>11/18/2016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14D35E-A6ED-435D-902F-59C025DFAE7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a:t>Click to edit Master title style</a:t>
            </a:r>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2E959BD6-4D48-4890-8078-FC514A6CC8C7}" type="datetimeFigureOut">
              <a:rPr lang="en-US" smtClean="0"/>
              <a:pPr/>
              <a:t>11/18/2016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14D35E-A6ED-435D-902F-59C025DFAE7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2E959BD6-4D48-4890-8078-FC514A6CC8C7}" type="datetimeFigureOut">
              <a:rPr lang="en-US" smtClean="0"/>
              <a:pPr/>
              <a:t>11/18/2016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14D35E-A6ED-435D-902F-59C025DFAE7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2E959BD6-4D48-4890-8078-FC514A6CC8C7}" type="datetimeFigureOut">
              <a:rPr lang="en-US" smtClean="0"/>
              <a:pPr/>
              <a:t>11/18/2016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14D35E-A6ED-435D-902F-59C025DFAE7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a:t>Click to edit Master title style</a:t>
            </a:r>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E959BD6-4D48-4890-8078-FC514A6CC8C7}" type="datetimeFigureOut">
              <a:rPr lang="en-US" smtClean="0"/>
              <a:pPr/>
              <a:t>11/18/2016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14D35E-A6ED-435D-902F-59C025DFAE7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a:t>Click to edit Master title style</a:t>
            </a:r>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E959BD6-4D48-4890-8078-FC514A6CC8C7}" type="datetimeFigureOut">
              <a:rPr lang="en-US" smtClean="0"/>
              <a:pPr/>
              <a:t>11/18/2016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14D35E-A6ED-435D-902F-59C025DFAE73}"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a:t>Click icon to add picture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p>
            <a:r>
              <a:rPr kumimoji="0" lang="en-US"/>
              <a:t>Click to edit Master title style</a:t>
            </a:r>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2E959BD6-4D48-4890-8078-FC514A6CC8C7}" type="datetimeFigureOut">
              <a:rPr lang="en-US" smtClean="0"/>
              <a:pPr/>
              <a:t>11/18/2016</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F614D35E-A6ED-435D-902F-59C025DFAE7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ideo" Target="file:///C:\Users\Brotherichards\OneDrive%20-%20LDS%20Church\Large%20Files\New%20Testament%20Videos\10%20Ten%20Virgins.mp4" TargetMode="External"/><Relationship Id="rId1" Type="http://schemas.microsoft.com/office/2007/relationships/media" Target="file:///C:\Users\Brotherichards\OneDrive%20-%20LDS%20Church\Large%20Files\New%20Testament%20Videos\10%20Ten%20Virgins.mp4" TargetMode="Externa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s://www.lds.org/liahona/2014/04/youth/the-confidence-of-worthiness.p18?lang=en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lds.org/liahona/2014/04/youth/the-confidence-of-worthiness.p13-16?lang=en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Three parables</a:t>
            </a:r>
          </a:p>
        </p:txBody>
      </p:sp>
      <p:sp>
        <p:nvSpPr>
          <p:cNvPr id="3" name="Subtitle 2"/>
          <p:cNvSpPr>
            <a:spLocks noGrp="1"/>
          </p:cNvSpPr>
          <p:nvPr>
            <p:ph type="subTitle" idx="1"/>
          </p:nvPr>
        </p:nvSpPr>
        <p:spPr>
          <a:xfrm>
            <a:off x="722376" y="3685032"/>
            <a:ext cx="7772400" cy="1648968"/>
          </a:xfrm>
        </p:spPr>
        <p:txBody>
          <a:bodyPr>
            <a:normAutofit/>
          </a:bodyPr>
          <a:lstStyle/>
          <a:p>
            <a:r>
              <a:rPr lang="en-US" sz="2800" dirty="0">
                <a:solidFill>
                  <a:schemeClr val="tx1"/>
                </a:solidFill>
              </a:rPr>
              <a:t>Matthew 25</a:t>
            </a:r>
          </a:p>
          <a:p>
            <a:r>
              <a:rPr lang="en-US" dirty="0"/>
              <a:t>Parable of the sheep &amp; goats</a:t>
            </a:r>
          </a:p>
          <a:p>
            <a:r>
              <a:rPr lang="en-US" dirty="0"/>
              <a:t>Parable of the Talents</a:t>
            </a:r>
          </a:p>
          <a:p>
            <a:r>
              <a:rPr lang="en-US" dirty="0"/>
              <a:t>Parable of the 10 Virgins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dirty="0"/>
              <a:t>Matthew 25 – Elder </a:t>
            </a:r>
            <a:r>
              <a:rPr lang="en-US" dirty="0" err="1"/>
              <a:t>Bednar</a:t>
            </a:r>
            <a:endParaRPr lang="en-US" dirty="0">
              <a:solidFill>
                <a:schemeClr val="bg1"/>
              </a:solidFill>
              <a:cs typeface="Times New Roman" charset="0"/>
            </a:endParaRPr>
          </a:p>
        </p:txBody>
      </p:sp>
    </p:spTree>
    <p:extLst>
      <p:ext uri="{BB962C8B-B14F-4D97-AF65-F5344CB8AC3E}">
        <p14:creationId xmlns:p14="http://schemas.microsoft.com/office/powerpoint/2010/main" val="3652385630"/>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dirty="0"/>
              <a:t>Matthew 25 – Elder </a:t>
            </a:r>
            <a:r>
              <a:rPr lang="en-US" dirty="0" err="1"/>
              <a:t>Bednar</a:t>
            </a:r>
            <a:endParaRPr lang="en-US" dirty="0">
              <a:solidFill>
                <a:schemeClr val="bg1"/>
              </a:solidFill>
              <a:cs typeface="Times New Roman" charset="0"/>
            </a:endParaRPr>
          </a:p>
        </p:txBody>
      </p:sp>
      <p:pic>
        <p:nvPicPr>
          <p:cNvPr id="4" name="10 Ten Virgins">
            <a:hlinkClick r:id="" action="ppaction://media"/>
          </p:cNvPr>
          <p:cNvPicPr>
            <a:picLocks noChangeAspect="1"/>
          </p:cNvPicPr>
          <p:nvPr>
            <a:videoFile r:link="rId2"/>
            <p:extLst>
              <p:ext uri="{DAA4B4D4-6D71-4841-9C94-3DE7FCFB9230}">
                <p14:media xmlns:p14="http://schemas.microsoft.com/office/powerpoint/2010/main" r:link="rId1"/>
              </p:ext>
            </p:extLst>
          </p:nvPr>
        </p:nvPicPr>
        <p:blipFill>
          <a:blip r:embed="rId4"/>
          <a:stretch>
            <a:fillRect/>
          </a:stretch>
        </p:blipFill>
        <p:spPr>
          <a:xfrm>
            <a:off x="838200" y="1219200"/>
            <a:ext cx="7391400" cy="3974620"/>
          </a:xfrm>
          <a:prstGeom prst="rect">
            <a:avLst/>
          </a:prstGeom>
        </p:spPr>
      </p:pic>
    </p:spTree>
    <p:extLst>
      <p:ext uri="{BB962C8B-B14F-4D97-AF65-F5344CB8AC3E}">
        <p14:creationId xmlns:p14="http://schemas.microsoft.com/office/powerpoint/2010/main" val="3945009521"/>
      </p:ext>
    </p:extLst>
  </p:cSld>
  <p:clrMapOvr>
    <a:masterClrMapping/>
  </p:clrMapOvr>
  <p:transition/>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fullScrn="1">
              <p:cMediaNode vol="80000">
                <p:cTn id="7" fill="hold" display="0">
                  <p:stCondLst>
                    <p:cond delay="indefinite"/>
                  </p:stCondLst>
                </p:cTn>
                <p:tgtEl>
                  <p:spTgt spid="4"/>
                </p:tgtEl>
              </p:cMediaNode>
            </p:video>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Matthew 25</a:t>
            </a:r>
          </a:p>
        </p:txBody>
      </p:sp>
      <p:sp>
        <p:nvSpPr>
          <p:cNvPr id="3" name="Content Placeholder 2"/>
          <p:cNvSpPr>
            <a:spLocks noGrp="1"/>
          </p:cNvSpPr>
          <p:nvPr>
            <p:ph idx="1"/>
          </p:nvPr>
        </p:nvSpPr>
        <p:spPr>
          <a:xfrm>
            <a:off x="502920" y="1069848"/>
            <a:ext cx="8183880" cy="4187952"/>
          </a:xfrm>
        </p:spPr>
        <p:txBody>
          <a:bodyPr>
            <a:normAutofit/>
          </a:bodyPr>
          <a:lstStyle/>
          <a:p>
            <a:r>
              <a:rPr lang="en-US" dirty="0">
                <a:solidFill>
                  <a:schemeClr val="tx1">
                    <a:lumMod val="50000"/>
                    <a:lumOff val="50000"/>
                  </a:schemeClr>
                </a:solidFill>
              </a:rPr>
              <a:t>What does the oil represent?  </a:t>
            </a:r>
          </a:p>
          <a:p>
            <a:pPr lvl="1"/>
            <a:r>
              <a:rPr lang="en-US" dirty="0">
                <a:solidFill>
                  <a:schemeClr val="tx1">
                    <a:lumMod val="50000"/>
                    <a:lumOff val="50000"/>
                  </a:schemeClr>
                </a:solidFill>
              </a:rPr>
              <a:t>D&amp;C 45:56-57</a:t>
            </a:r>
          </a:p>
          <a:p>
            <a:r>
              <a:rPr lang="en-US" dirty="0">
                <a:solidFill>
                  <a:schemeClr val="tx1">
                    <a:lumMod val="50000"/>
                    <a:lumOff val="50000"/>
                  </a:schemeClr>
                </a:solidFill>
              </a:rPr>
              <a:t>What do the lamps represent?</a:t>
            </a:r>
          </a:p>
          <a:p>
            <a:r>
              <a:rPr lang="en-US" dirty="0">
                <a:solidFill>
                  <a:schemeClr val="tx1">
                    <a:lumMod val="50000"/>
                    <a:lumOff val="50000"/>
                  </a:schemeClr>
                </a:solidFill>
              </a:rPr>
              <a:t>Oil = Conversion through the Holy Ghost</a:t>
            </a:r>
          </a:p>
          <a:p>
            <a:r>
              <a:rPr lang="en-US" dirty="0">
                <a:solidFill>
                  <a:schemeClr val="tx1">
                    <a:lumMod val="50000"/>
                    <a:lumOff val="50000"/>
                  </a:schemeClr>
                </a:solidFill>
              </a:rPr>
              <a:t>Lamps = Testimony of the Gospel</a:t>
            </a:r>
          </a:p>
          <a:p>
            <a:r>
              <a:rPr lang="en-US" dirty="0"/>
              <a:t>What is the symbolism of the marketplace?</a:t>
            </a:r>
          </a:p>
        </p:txBody>
      </p:sp>
      <p:pic>
        <p:nvPicPr>
          <p:cNvPr id="4" name="Picture 2" descr="C:\Users\RichardsED\Desktop\Dropbox\1 ERIC MAIN\1 New Testament\1 Harmony of the Gospels\3 The Last Week\#31 Matt 25 Three Parables\oil-lamp.jpg"/>
          <p:cNvPicPr>
            <a:picLocks noChangeAspect="1" noChangeArrowheads="1"/>
          </p:cNvPicPr>
          <p:nvPr/>
        </p:nvPicPr>
        <p:blipFill>
          <a:blip r:embed="rId2" cstate="print">
            <a:lum contrast="40000"/>
          </a:blip>
          <a:srcRect/>
          <a:stretch>
            <a:fillRect/>
          </a:stretch>
        </p:blipFill>
        <p:spPr bwMode="auto">
          <a:xfrm>
            <a:off x="7010400" y="5105400"/>
            <a:ext cx="1779587" cy="138412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779369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Matthew 25</a:t>
            </a:r>
          </a:p>
        </p:txBody>
      </p:sp>
      <p:sp>
        <p:nvSpPr>
          <p:cNvPr id="3" name="Content Placeholder 2"/>
          <p:cNvSpPr>
            <a:spLocks noGrp="1"/>
          </p:cNvSpPr>
          <p:nvPr>
            <p:ph idx="1"/>
          </p:nvPr>
        </p:nvSpPr>
        <p:spPr/>
        <p:txBody>
          <a:bodyPr>
            <a:normAutofit fontScale="92500"/>
          </a:bodyPr>
          <a:lstStyle/>
          <a:p>
            <a:pPr algn="ctr">
              <a:buNone/>
            </a:pPr>
            <a:r>
              <a:rPr lang="en-US" sz="3600" b="1" dirty="0">
                <a:effectLst>
                  <a:outerShdw blurRad="38100" dist="38100" dir="2700000" algn="tl">
                    <a:srgbClr val="000000">
                      <a:alpha val="43137"/>
                    </a:srgbClr>
                  </a:outerShdw>
                </a:effectLst>
              </a:rPr>
              <a:t>Parable of the talents</a:t>
            </a:r>
          </a:p>
          <a:p>
            <a:endParaRPr lang="en-US" dirty="0"/>
          </a:p>
          <a:p>
            <a:r>
              <a:rPr lang="en-US" dirty="0"/>
              <a:t>Write down 10 things you are good at - don’t be afraid to brag a bit.  </a:t>
            </a:r>
          </a:p>
          <a:p>
            <a:r>
              <a:rPr lang="en-US" dirty="0"/>
              <a:t>What is the difference between talent and ability?</a:t>
            </a:r>
          </a:p>
          <a:p>
            <a:r>
              <a:rPr lang="en-US" dirty="0"/>
              <a:t>Cross Reference to D&amp;C 60:2 and Matt 5:14-16.</a:t>
            </a:r>
          </a:p>
          <a:p>
            <a:pPr lvl="1"/>
            <a:r>
              <a:rPr lang="en-US" dirty="0"/>
              <a:t>An ability becomes a talent when we turn it over to the Lord.  </a:t>
            </a:r>
          </a:p>
          <a:p>
            <a:r>
              <a:rPr lang="en-US" dirty="0"/>
              <a:t>How many talents do you have from your list of 10 abilities?</a:t>
            </a:r>
          </a:p>
        </p:txBody>
      </p:sp>
      <p:pic>
        <p:nvPicPr>
          <p:cNvPr id="2050" name="Picture 2" descr="C:\Users\RichardsED\Desktop\Parable of the Talents - Matt 25 14-30.jpg"/>
          <p:cNvPicPr>
            <a:picLocks noChangeAspect="1" noChangeArrowheads="1"/>
          </p:cNvPicPr>
          <p:nvPr/>
        </p:nvPicPr>
        <p:blipFill>
          <a:blip r:embed="rId2" cstate="print"/>
          <a:srcRect/>
          <a:stretch>
            <a:fillRect/>
          </a:stretch>
        </p:blipFill>
        <p:spPr bwMode="auto">
          <a:xfrm>
            <a:off x="6629400" y="4454139"/>
            <a:ext cx="2133600" cy="1967298"/>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Matthew 25</a:t>
            </a:r>
          </a:p>
        </p:txBody>
      </p:sp>
      <p:sp>
        <p:nvSpPr>
          <p:cNvPr id="3" name="Content Placeholder 2"/>
          <p:cNvSpPr>
            <a:spLocks noGrp="1"/>
          </p:cNvSpPr>
          <p:nvPr>
            <p:ph idx="1"/>
          </p:nvPr>
        </p:nvSpPr>
        <p:spPr/>
        <p:txBody>
          <a:bodyPr>
            <a:normAutofit/>
          </a:bodyPr>
          <a:lstStyle/>
          <a:p>
            <a:pPr algn="ctr">
              <a:buNone/>
            </a:pPr>
            <a:r>
              <a:rPr lang="en-US" b="1" dirty="0">
                <a:effectLst>
                  <a:outerShdw blurRad="38100" dist="38100" dir="2700000" algn="tl">
                    <a:srgbClr val="000000">
                      <a:alpha val="43137"/>
                    </a:srgbClr>
                  </a:outerShdw>
                </a:effectLst>
              </a:rPr>
              <a:t>Parable of the talents</a:t>
            </a:r>
          </a:p>
          <a:p>
            <a:endParaRPr lang="en-US" dirty="0"/>
          </a:p>
          <a:p>
            <a:r>
              <a:rPr lang="en-US" dirty="0"/>
              <a:t>Name people in the (real or scriptural) who turned their abilities into talents to forward the gospel cause.</a:t>
            </a:r>
          </a:p>
        </p:txBody>
      </p:sp>
      <p:pic>
        <p:nvPicPr>
          <p:cNvPr id="5" name="Picture 2" descr="C:\Users\RichardsED\Desktop\Parable of the Talents - Matt 25 14-30.jpg"/>
          <p:cNvPicPr>
            <a:picLocks noChangeAspect="1" noChangeArrowheads="1"/>
          </p:cNvPicPr>
          <p:nvPr/>
        </p:nvPicPr>
        <p:blipFill>
          <a:blip r:embed="rId2" cstate="print"/>
          <a:srcRect/>
          <a:stretch>
            <a:fillRect/>
          </a:stretch>
        </p:blipFill>
        <p:spPr bwMode="auto">
          <a:xfrm>
            <a:off x="6629400" y="4454139"/>
            <a:ext cx="2133600" cy="1967298"/>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655733" y="240804"/>
            <a:ext cx="7488267" cy="6124754"/>
          </a:xfrm>
          <a:prstGeom prst="rect">
            <a:avLst/>
          </a:prstGeom>
        </p:spPr>
        <p:txBody>
          <a:bodyPr wrap="square">
            <a:spAutoFit/>
          </a:bodyPr>
          <a:lstStyle/>
          <a:p>
            <a:pPr fontAlgn="base"/>
            <a:r>
              <a:rPr lang="en-US" sz="2800" dirty="0"/>
              <a:t>	“We spend so much time and energy comparing ourselves to others—usually comparing our weaknesses to their strengths. This drives us to create expectations for ourselves that are impossible to meet. As a result, we never celebrate our good efforts because they seem to be less than what someone else does...</a:t>
            </a:r>
          </a:p>
          <a:p>
            <a:pPr fontAlgn="base"/>
            <a:r>
              <a:rPr lang="en-US" sz="2800" dirty="0"/>
              <a:t>	“God wants to help us to eventually turn all of our weaknesses into strengths,</a:t>
            </a:r>
            <a:r>
              <a:rPr lang="en-US" sz="2800" baseline="30000" dirty="0"/>
              <a:t> </a:t>
            </a:r>
            <a:r>
              <a:rPr lang="en-US" sz="2800" dirty="0"/>
              <a:t>but He knows that this is a long-term goal. He wants us to become perfect,</a:t>
            </a:r>
            <a:r>
              <a:rPr lang="en-US" sz="2800" baseline="30000" dirty="0"/>
              <a:t> </a:t>
            </a:r>
            <a:r>
              <a:rPr lang="en-US" sz="2800" dirty="0"/>
              <a:t>and if we stay on the path of discipleship, one day we will. It’s OK that you’re not quite there yet. Keep working on it, but stop punishing yourself </a:t>
            </a:r>
            <a:r>
              <a:rPr lang="en-US" dirty="0"/>
              <a:t>(President </a:t>
            </a:r>
            <a:r>
              <a:rPr lang="en-US" dirty="0" err="1"/>
              <a:t>Uchtdorf</a:t>
            </a:r>
            <a:r>
              <a:rPr lang="en-US" dirty="0"/>
              <a:t>, October 2011)</a:t>
            </a:r>
          </a:p>
        </p:txBody>
      </p:sp>
      <p:pic>
        <p:nvPicPr>
          <p:cNvPr id="5" name="Picture 2" descr="C:\Users\richardsed\Desktop\uchtdorfdfapril08_large.jpg"/>
          <p:cNvPicPr>
            <a:picLocks noChangeAspect="1" noChangeArrowheads="1"/>
          </p:cNvPicPr>
          <p:nvPr/>
        </p:nvPicPr>
        <p:blipFill>
          <a:blip r:embed="rId2" cstate="print"/>
          <a:srcRect/>
          <a:stretch>
            <a:fillRect/>
          </a:stretch>
        </p:blipFill>
        <p:spPr bwMode="auto">
          <a:xfrm>
            <a:off x="268892" y="1604376"/>
            <a:ext cx="1386841" cy="1733551"/>
          </a:xfrm>
          <a:prstGeom prst="rect">
            <a:avLst/>
          </a:prstGeom>
          <a:noFill/>
        </p:spPr>
      </p:pic>
    </p:spTree>
    <p:extLst>
      <p:ext uri="{BB962C8B-B14F-4D97-AF65-F5344CB8AC3E}">
        <p14:creationId xmlns:p14="http://schemas.microsoft.com/office/powerpoint/2010/main" val="3156691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Matthew 25</a:t>
            </a:r>
          </a:p>
        </p:txBody>
      </p:sp>
      <p:sp>
        <p:nvSpPr>
          <p:cNvPr id="3" name="Content Placeholder 2"/>
          <p:cNvSpPr>
            <a:spLocks noGrp="1"/>
          </p:cNvSpPr>
          <p:nvPr>
            <p:ph idx="1"/>
          </p:nvPr>
        </p:nvSpPr>
        <p:spPr>
          <a:xfrm>
            <a:off x="502920" y="990600"/>
            <a:ext cx="8183880" cy="4187952"/>
          </a:xfrm>
        </p:spPr>
        <p:txBody>
          <a:bodyPr>
            <a:normAutofit/>
          </a:bodyPr>
          <a:lstStyle/>
          <a:p>
            <a:pPr>
              <a:buNone/>
            </a:pPr>
            <a:r>
              <a:rPr lang="en-US" dirty="0"/>
              <a:t>	President Faust explained, “This church does not necessarily attract great people but more often makes ordinary people great.  A major reason this church has grown from its humble beginnings to its current strength is the faithfulness and devotion of millions of humble and devoted [members] who have only five loaves and two small fishes to offer in the service of the Master.”</a:t>
            </a:r>
          </a:p>
        </p:txBody>
      </p:sp>
      <p:pic>
        <p:nvPicPr>
          <p:cNvPr id="4" name="Picture 2" descr="C:\Users\RichardsED\Desktop\Parable of the Talents - Matt 25 14-30.jpg"/>
          <p:cNvPicPr>
            <a:picLocks noChangeAspect="1" noChangeArrowheads="1"/>
          </p:cNvPicPr>
          <p:nvPr/>
        </p:nvPicPr>
        <p:blipFill>
          <a:blip r:embed="rId2" cstate="print"/>
          <a:srcRect/>
          <a:stretch>
            <a:fillRect/>
          </a:stretch>
        </p:blipFill>
        <p:spPr bwMode="auto">
          <a:xfrm>
            <a:off x="6629400" y="4454139"/>
            <a:ext cx="2133600" cy="1967298"/>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Matthew 25</a:t>
            </a:r>
          </a:p>
        </p:txBody>
      </p:sp>
      <p:sp>
        <p:nvSpPr>
          <p:cNvPr id="3" name="Content Placeholder 2"/>
          <p:cNvSpPr>
            <a:spLocks noGrp="1"/>
          </p:cNvSpPr>
          <p:nvPr>
            <p:ph idx="1"/>
          </p:nvPr>
        </p:nvSpPr>
        <p:spPr>
          <a:xfrm>
            <a:off x="502920" y="381000"/>
            <a:ext cx="8183880" cy="5181600"/>
          </a:xfrm>
        </p:spPr>
        <p:txBody>
          <a:bodyPr>
            <a:normAutofit fontScale="85000" lnSpcReduction="20000"/>
          </a:bodyPr>
          <a:lstStyle/>
          <a:p>
            <a:pPr algn="ctr">
              <a:buNone/>
            </a:pPr>
            <a:r>
              <a:rPr lang="en-US" dirty="0"/>
              <a:t>Does God really reap where he hasn’t sown? Why?</a:t>
            </a:r>
          </a:p>
          <a:p>
            <a:pPr algn="ctr">
              <a:buNone/>
            </a:pPr>
            <a:r>
              <a:rPr lang="en-US" dirty="0"/>
              <a:t>(He looks for our works to bless his other children; if we bury our talents, NOBODY is blessed; at least go sell it or leave it on the road for another to find it, but DO NOT bury it!)</a:t>
            </a:r>
          </a:p>
          <a:p>
            <a:pPr algn="ctr">
              <a:buNone/>
            </a:pPr>
            <a:r>
              <a:rPr lang="en-US" dirty="0"/>
              <a:t>Does God care what career you enter? </a:t>
            </a:r>
          </a:p>
          <a:p>
            <a:pPr algn="ctr">
              <a:buNone/>
            </a:pPr>
            <a:endParaRPr lang="en-US" dirty="0"/>
          </a:p>
          <a:p>
            <a:pPr algn="ctr">
              <a:buNone/>
            </a:pPr>
            <a:r>
              <a:rPr lang="en-US" dirty="0"/>
              <a:t>How to discover talents:</a:t>
            </a:r>
          </a:p>
          <a:p>
            <a:pPr algn="ctr">
              <a:buNone/>
            </a:pPr>
            <a:r>
              <a:rPr lang="en-US" dirty="0"/>
              <a:t>Friends tell you</a:t>
            </a:r>
            <a:br>
              <a:rPr lang="en-US" dirty="0"/>
            </a:br>
            <a:r>
              <a:rPr lang="en-US" dirty="0"/>
              <a:t>Patriarchal blessings</a:t>
            </a:r>
            <a:br>
              <a:rPr lang="en-US" dirty="0"/>
            </a:br>
            <a:r>
              <a:rPr lang="en-US" dirty="0"/>
              <a:t>Spirit nags you</a:t>
            </a:r>
            <a:br>
              <a:rPr lang="en-US" dirty="0"/>
            </a:br>
            <a:r>
              <a:rPr lang="en-US" dirty="0"/>
              <a:t>Trial and error</a:t>
            </a:r>
            <a:br>
              <a:rPr lang="en-US" dirty="0"/>
            </a:br>
            <a:br>
              <a:rPr lang="en-US" dirty="0"/>
            </a:br>
            <a:r>
              <a:rPr lang="en-US" dirty="0"/>
              <a:t>Why do people hesitate to develop talents?</a:t>
            </a:r>
            <a:br>
              <a:rPr lang="en-US" dirty="0"/>
            </a:br>
            <a:r>
              <a:rPr lang="en-US" dirty="0"/>
              <a:t>Fear</a:t>
            </a:r>
            <a:br>
              <a:rPr lang="en-US" dirty="0"/>
            </a:br>
            <a:r>
              <a:rPr lang="en-US" dirty="0"/>
              <a:t>Comparison</a:t>
            </a:r>
            <a:br>
              <a:rPr lang="en-US" dirty="0"/>
            </a:br>
            <a:endParaRPr lang="en-US" dirty="0"/>
          </a:p>
        </p:txBody>
      </p:sp>
      <p:pic>
        <p:nvPicPr>
          <p:cNvPr id="4" name="Picture 2" descr="C:\Users\RichardsED\Desktop\Parable of the Talents - Matt 25 14-30.jpg"/>
          <p:cNvPicPr>
            <a:picLocks noChangeAspect="1" noChangeArrowheads="1"/>
          </p:cNvPicPr>
          <p:nvPr/>
        </p:nvPicPr>
        <p:blipFill>
          <a:blip r:embed="rId2" cstate="print"/>
          <a:srcRect/>
          <a:stretch>
            <a:fillRect/>
          </a:stretch>
        </p:blipFill>
        <p:spPr bwMode="auto">
          <a:xfrm>
            <a:off x="6629400" y="4454139"/>
            <a:ext cx="2133600" cy="1967298"/>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Matthew 25</a:t>
            </a:r>
          </a:p>
        </p:txBody>
      </p:sp>
      <p:sp>
        <p:nvSpPr>
          <p:cNvPr id="3" name="Content Placeholder 2"/>
          <p:cNvSpPr>
            <a:spLocks noGrp="1"/>
          </p:cNvSpPr>
          <p:nvPr>
            <p:ph idx="1"/>
          </p:nvPr>
        </p:nvSpPr>
        <p:spPr/>
        <p:txBody>
          <a:bodyPr/>
          <a:lstStyle/>
          <a:p>
            <a:pPr algn="ctr">
              <a:buNone/>
            </a:pPr>
            <a:r>
              <a:rPr lang="en-US" b="1" dirty="0">
                <a:effectLst>
                  <a:outerShdw blurRad="38100" dist="38100" dir="2700000" algn="tl">
                    <a:srgbClr val="000000">
                      <a:alpha val="43137"/>
                    </a:srgbClr>
                  </a:outerShdw>
                </a:effectLst>
              </a:rPr>
              <a:t>Parable of the sheep and goats</a:t>
            </a:r>
          </a:p>
          <a:p>
            <a:endParaRPr lang="en-US" dirty="0"/>
          </a:p>
          <a:p>
            <a:r>
              <a:rPr lang="en-US" dirty="0"/>
              <a:t>How does the parable in Matt 25:31-34 fit with the parable in Matt 25:35-40?</a:t>
            </a:r>
          </a:p>
          <a:p>
            <a:r>
              <a:rPr lang="en-US" dirty="0"/>
              <a:t>Is it completely easy to tell If you are a sheep or a goat?</a:t>
            </a:r>
          </a:p>
        </p:txBody>
      </p:sp>
      <p:pic>
        <p:nvPicPr>
          <p:cNvPr id="1026" name="Picture 2" descr="C:\Users\RichardsED\Desktop\6a00e54ecc070b88330177444f3010970d-320wi.jpg"/>
          <p:cNvPicPr>
            <a:picLocks noChangeAspect="1" noChangeArrowheads="1"/>
          </p:cNvPicPr>
          <p:nvPr/>
        </p:nvPicPr>
        <p:blipFill>
          <a:blip r:embed="rId2" cstate="print"/>
          <a:srcRect/>
          <a:stretch>
            <a:fillRect/>
          </a:stretch>
        </p:blipFill>
        <p:spPr bwMode="auto">
          <a:xfrm>
            <a:off x="4724400" y="3733800"/>
            <a:ext cx="4064000" cy="2743200"/>
          </a:xfrm>
          <a:prstGeom prst="rect">
            <a:avLst/>
          </a:prstGeom>
          <a:ln>
            <a:solidFill>
              <a:schemeClr val="accent1"/>
            </a:solid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5261542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00200" y="838200"/>
            <a:ext cx="6858000" cy="4247317"/>
          </a:xfrm>
          <a:prstGeom prst="rect">
            <a:avLst/>
          </a:prstGeom>
        </p:spPr>
        <p:txBody>
          <a:bodyPr wrap="square">
            <a:spAutoFit/>
          </a:bodyPr>
          <a:lstStyle/>
          <a:p>
            <a:r>
              <a:rPr lang="en-US" dirty="0">
                <a:solidFill>
                  <a:srgbClr val="333333"/>
                </a:solidFill>
                <a:latin typeface="Open Sans"/>
              </a:rPr>
              <a:t>“‘No one who has not faced what I faced that night will ever know the shame I felt and the sorrow I bore for not feeling worthy to use the priesthood I held. It is an even more painful memory for me because it was my own little brother who needed me and my beloved nonmember parents who were so fearful and who had a right to expect more of me. But as I stand before you today, I can promise you this,’ he said. ‘I am not perfect, but from that night onward I have never done anything that would keep me from going before the Lord with confidence and asking for His help when it is needed. Personal worthiness is a battle in this world in which we live,’ he acknowledged, ‘but it is a battle I am winning. I have felt the finger of condemnation pointing at me once in my life, and I don’t intend to feel it ever again if I can do anything about it. And, of course,’ he concluded, ‘I can do </a:t>
            </a:r>
            <a:r>
              <a:rPr lang="en-US" i="1" dirty="0">
                <a:solidFill>
                  <a:srgbClr val="333333"/>
                </a:solidFill>
                <a:latin typeface="Open Sans"/>
              </a:rPr>
              <a:t>everything</a:t>
            </a:r>
            <a:r>
              <a:rPr lang="en-US" dirty="0">
                <a:solidFill>
                  <a:srgbClr val="333333"/>
                </a:solidFill>
                <a:latin typeface="Open Sans"/>
              </a:rPr>
              <a:t> about it’” (</a:t>
            </a:r>
            <a:r>
              <a:rPr lang="en-US" dirty="0">
                <a:solidFill>
                  <a:srgbClr val="0091BC"/>
                </a:solidFill>
                <a:latin typeface="Open Sans"/>
                <a:hlinkClick r:id="rId2"/>
              </a:rPr>
              <a:t>“The Confidence of Worthiness,”</a:t>
            </a:r>
            <a:r>
              <a:rPr lang="en-US" dirty="0">
                <a:solidFill>
                  <a:srgbClr val="333333"/>
                </a:solidFill>
                <a:latin typeface="Open Sans"/>
              </a:rPr>
              <a:t> 59).</a:t>
            </a:r>
            <a:endParaRPr lang="en-US" dirty="0"/>
          </a:p>
        </p:txBody>
      </p:sp>
      <p:pic>
        <p:nvPicPr>
          <p:cNvPr id="2050" name="Picture 2" descr="Elder Jeffrey R. Holla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457200"/>
            <a:ext cx="1095375" cy="1457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358596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971800" y="685800"/>
            <a:ext cx="5638800" cy="5355312"/>
          </a:xfrm>
          <a:prstGeom prst="rect">
            <a:avLst/>
          </a:prstGeom>
        </p:spPr>
        <p:txBody>
          <a:bodyPr wrap="square">
            <a:spAutoFit/>
          </a:bodyPr>
          <a:lstStyle/>
          <a:p>
            <a:pPr fontAlgn="base"/>
            <a:r>
              <a:rPr lang="en-US" dirty="0">
                <a:solidFill>
                  <a:srgbClr val="333333"/>
                </a:solidFill>
                <a:latin typeface="Open Sans"/>
              </a:rPr>
              <a:t>“[A young returned missionary shared during a testimony meeting] He … told of coming home from a date shortly after he had been ordained an elder at age 18. Something had happened on this date of which he was not proud. He did not go into any details, nor should he have done so in a public setting. To this day I do not know the nature of the incident, but it was significant enough to him to have affected his spirit and his self-esteem.</a:t>
            </a:r>
          </a:p>
          <a:p>
            <a:pPr fontAlgn="base"/>
            <a:r>
              <a:rPr lang="en-US" dirty="0">
                <a:solidFill>
                  <a:srgbClr val="333333"/>
                </a:solidFill>
                <a:latin typeface="Open Sans"/>
              </a:rPr>
              <a:t>“As he sat in his car for a while in the driveway of his own home, thinking things through and feeling genuine sorrow for whatever had happened, his nonmember mother came running frantically from the house straight to his car. In an instant she conveyed that this boy’s younger brother had just fallen in the home, had hit his head sharply and was having some kind of seizure or convulsion. The nonmember father had immediately called for an ambulance, but it would take some time at best for help to come.</a:t>
            </a:r>
            <a:endParaRPr lang="en-US" b="0" i="0" dirty="0">
              <a:solidFill>
                <a:srgbClr val="333333"/>
              </a:solidFill>
              <a:effectLst/>
              <a:latin typeface="Open Sans"/>
            </a:endParaRPr>
          </a:p>
        </p:txBody>
      </p:sp>
      <p:pic>
        <p:nvPicPr>
          <p:cNvPr id="1026" name="Picture 2" descr="http://www.ldschurchnewsarchive.com/media/photos/2011/51133-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997" y="838200"/>
            <a:ext cx="2828925" cy="2857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Application</a:t>
            </a:r>
          </a:p>
        </p:txBody>
      </p:sp>
      <p:sp>
        <p:nvSpPr>
          <p:cNvPr id="3" name="Subtitle 2"/>
          <p:cNvSpPr>
            <a:spLocks noGrp="1"/>
          </p:cNvSpPr>
          <p:nvPr>
            <p:ph type="subTitle" idx="1"/>
          </p:nvPr>
        </p:nvSpPr>
        <p:spPr>
          <a:xfrm>
            <a:off x="457200" y="3685032"/>
            <a:ext cx="8037576" cy="2639568"/>
          </a:xfrm>
        </p:spPr>
        <p:txBody>
          <a:bodyPr>
            <a:normAutofit/>
          </a:bodyPr>
          <a:lstStyle/>
          <a:p>
            <a:pPr algn="l"/>
            <a:r>
              <a:rPr lang="en-US" sz="2800" dirty="0">
                <a:solidFill>
                  <a:schemeClr val="tx1"/>
                </a:solidFill>
              </a:rPr>
              <a:t>Matthew 25</a:t>
            </a:r>
          </a:p>
          <a:p>
            <a:pPr algn="l"/>
            <a:r>
              <a:rPr lang="en-US" sz="2600" dirty="0"/>
              <a:t>Can the Lord easily tell if you are you a sheep or a goat?</a:t>
            </a:r>
          </a:p>
          <a:p>
            <a:pPr algn="l"/>
            <a:r>
              <a:rPr lang="en-US" sz="2600" dirty="0"/>
              <a:t>What abilities are you willing to turn over to the Lord?</a:t>
            </a:r>
          </a:p>
          <a:p>
            <a:pPr algn="l"/>
            <a:r>
              <a:rPr lang="en-US" sz="2800" dirty="0"/>
              <a:t>What are you are doing to add oil to your personal store?</a:t>
            </a:r>
            <a:endParaRPr lang="en-US" sz="2600" dirty="0"/>
          </a:p>
        </p:txBody>
      </p:sp>
      <p:pic>
        <p:nvPicPr>
          <p:cNvPr id="5" name="Picture 2" descr="C:\Users\RichardsED\Desktop\image019.jpg"/>
          <p:cNvPicPr>
            <a:picLocks noChangeAspect="1" noChangeArrowheads="1"/>
          </p:cNvPicPr>
          <p:nvPr/>
        </p:nvPicPr>
        <p:blipFill>
          <a:blip r:embed="rId2" cstate="print"/>
          <a:srcRect l="8152" t="13044" r="8696" b="19130"/>
          <a:stretch>
            <a:fillRect/>
          </a:stretch>
        </p:blipFill>
        <p:spPr bwMode="auto">
          <a:xfrm>
            <a:off x="2514600" y="609600"/>
            <a:ext cx="4343400" cy="221428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951922" y="685800"/>
            <a:ext cx="5658678" cy="2831544"/>
          </a:xfrm>
          <a:prstGeom prst="rect">
            <a:avLst/>
          </a:prstGeom>
        </p:spPr>
        <p:txBody>
          <a:bodyPr wrap="square">
            <a:spAutoFit/>
          </a:bodyPr>
          <a:lstStyle/>
          <a:p>
            <a:pPr fontAlgn="base"/>
            <a:r>
              <a:rPr lang="en-US" dirty="0"/>
              <a:t>“‘Come and do something,’ she cried. ‘Isn’t there something you do in your Church at times like this? You have their priesthood. Come and do something.’ …</a:t>
            </a:r>
          </a:p>
          <a:p>
            <a:pPr fontAlgn="base"/>
            <a:r>
              <a:rPr lang="en-US" dirty="0"/>
              <a:t>“… On this night when someone he loved dearly needed his faith and his strength, this young man could not respond. Given the feelings he had just been wrestling with and the compromise he felt he had just made—whatever that was—he could not bring himself to go before the Lord and ask for the blessing that was needed” </a:t>
            </a:r>
            <a:r>
              <a:rPr lang="en-US" sz="1200" dirty="0"/>
              <a:t>(</a:t>
            </a:r>
            <a:r>
              <a:rPr lang="en-US" sz="1200" dirty="0">
                <a:hlinkClick r:id="rId2"/>
              </a:rPr>
              <a:t>“The Confidence of Worthiness,”</a:t>
            </a:r>
            <a:r>
              <a:rPr lang="en-US" sz="1200" i="1" dirty="0"/>
              <a:t> Liahona,</a:t>
            </a:r>
            <a:r>
              <a:rPr lang="en-US" sz="1200" dirty="0"/>
              <a:t> Apr. 2014, 58–59).</a:t>
            </a:r>
          </a:p>
        </p:txBody>
      </p:sp>
      <p:pic>
        <p:nvPicPr>
          <p:cNvPr id="3" name="Picture 2" descr="http://www.ldschurchnewsarchive.com/media/photos/2011/51133-m.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997" y="838200"/>
            <a:ext cx="2828925"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0907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Matthew 25</a:t>
            </a:r>
          </a:p>
        </p:txBody>
      </p:sp>
      <p:pic>
        <p:nvPicPr>
          <p:cNvPr id="3074" name="Picture 2" descr="C:\Users\RichardsED\Desktop\image019.jpg"/>
          <p:cNvPicPr>
            <a:picLocks noChangeAspect="1" noChangeArrowheads="1"/>
          </p:cNvPicPr>
          <p:nvPr/>
        </p:nvPicPr>
        <p:blipFill>
          <a:blip r:embed="rId2" cstate="print"/>
          <a:srcRect l="8152" t="13044" r="8696" b="19130"/>
          <a:stretch>
            <a:fillRect/>
          </a:stretch>
        </p:blipFill>
        <p:spPr bwMode="auto">
          <a:xfrm>
            <a:off x="1371600" y="1143000"/>
            <a:ext cx="6400800" cy="3263153"/>
          </a:xfrm>
          <a:prstGeom prst="rect">
            <a:avLst/>
          </a:prstGeom>
          <a:noFill/>
        </p:spPr>
      </p:pic>
    </p:spTree>
    <p:extLst>
      <p:ext uri="{BB962C8B-B14F-4D97-AF65-F5344CB8AC3E}">
        <p14:creationId xmlns:p14="http://schemas.microsoft.com/office/powerpoint/2010/main" val="1557583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Matthew 25</a:t>
            </a:r>
          </a:p>
        </p:txBody>
      </p:sp>
      <p:sp>
        <p:nvSpPr>
          <p:cNvPr id="3" name="Content Placeholder 2"/>
          <p:cNvSpPr>
            <a:spLocks noGrp="1"/>
          </p:cNvSpPr>
          <p:nvPr>
            <p:ph idx="1"/>
          </p:nvPr>
        </p:nvSpPr>
        <p:spPr>
          <a:xfrm>
            <a:off x="502920" y="1069848"/>
            <a:ext cx="8183880" cy="4187952"/>
          </a:xfrm>
        </p:spPr>
        <p:txBody>
          <a:bodyPr>
            <a:normAutofit/>
          </a:bodyPr>
          <a:lstStyle/>
          <a:p>
            <a:r>
              <a:rPr lang="en-US" dirty="0"/>
              <a:t>How many were there?</a:t>
            </a:r>
          </a:p>
          <a:p>
            <a:r>
              <a:rPr lang="en-US" dirty="0"/>
              <a:t>How many were wise?</a:t>
            </a:r>
          </a:p>
          <a:p>
            <a:r>
              <a:rPr lang="en-US" dirty="0"/>
              <a:t>How many were foolish?</a:t>
            </a:r>
          </a:p>
          <a:p>
            <a:r>
              <a:rPr lang="en-US" dirty="0"/>
              <a:t>How many had oil?</a:t>
            </a:r>
          </a:p>
          <a:p>
            <a:r>
              <a:rPr lang="en-US" dirty="0"/>
              <a:t>How many had enough oil (in vessels?)</a:t>
            </a:r>
          </a:p>
          <a:p>
            <a:r>
              <a:rPr lang="en-US" dirty="0"/>
              <a:t>How many were sleeping when the bridegroom came?</a:t>
            </a:r>
          </a:p>
          <a:p>
            <a:r>
              <a:rPr lang="en-US" dirty="0"/>
              <a:t>Matthew 25:1-13</a:t>
            </a:r>
          </a:p>
        </p:txBody>
      </p:sp>
      <p:pic>
        <p:nvPicPr>
          <p:cNvPr id="4" name="Picture 2" descr="C:\Users\RichardsED\Desktop\Dropbox\1 ERIC MAIN\1 New Testament\1 Harmony of the Gospels\3 The Last Week\#31 Matt 25 Three Parables\oil-lamp.jpg"/>
          <p:cNvPicPr>
            <a:picLocks noChangeAspect="1" noChangeArrowheads="1"/>
          </p:cNvPicPr>
          <p:nvPr/>
        </p:nvPicPr>
        <p:blipFill>
          <a:blip r:embed="rId2" cstate="print">
            <a:lum contrast="40000"/>
          </a:blip>
          <a:srcRect/>
          <a:stretch>
            <a:fillRect/>
          </a:stretch>
        </p:blipFill>
        <p:spPr bwMode="auto">
          <a:xfrm>
            <a:off x="7010400" y="5105400"/>
            <a:ext cx="1779587" cy="138412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057095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dirty="0"/>
              <a:t>Matthew 25</a:t>
            </a:r>
            <a:endParaRPr lang="en-US" dirty="0">
              <a:solidFill>
                <a:schemeClr val="bg1"/>
              </a:solidFill>
              <a:cs typeface="Times New Roman" charset="0"/>
            </a:endParaRPr>
          </a:p>
        </p:txBody>
      </p:sp>
      <p:sp>
        <p:nvSpPr>
          <p:cNvPr id="17411" name="Rectangle 3"/>
          <p:cNvSpPr>
            <a:spLocks noGrp="1" noChangeArrowheads="1"/>
          </p:cNvSpPr>
          <p:nvPr>
            <p:ph type="body" idx="1"/>
          </p:nvPr>
        </p:nvSpPr>
        <p:spPr>
          <a:xfrm>
            <a:off x="2971800" y="1143000"/>
            <a:ext cx="5669280" cy="3584448"/>
          </a:xfrm>
        </p:spPr>
        <p:txBody>
          <a:bodyPr>
            <a:normAutofit lnSpcReduction="10000"/>
          </a:bodyPr>
          <a:lstStyle/>
          <a:p>
            <a:pPr eaLnBrk="1" hangingPunct="1">
              <a:buFontTx/>
              <a:buNone/>
            </a:pPr>
            <a:r>
              <a:rPr lang="en-US" dirty="0">
                <a:cs typeface="Times New Roman" charset="0"/>
              </a:rPr>
              <a:t>		The arithmetic of this parable is chilling. The ten virgins obviously represent members of Christ's Church, for all were invited to the wedding feast and all knew what was required to be admitted when the bridegroom came. But only half were ready when he came. </a:t>
            </a:r>
            <a:r>
              <a:rPr lang="en-US" sz="1600" dirty="0">
                <a:cs typeface="Times New Roman" charset="0"/>
              </a:rPr>
              <a:t>(Elder </a:t>
            </a:r>
            <a:r>
              <a:rPr lang="en-US" sz="1600" dirty="0" err="1">
                <a:cs typeface="Times New Roman" charset="0"/>
              </a:rPr>
              <a:t>Dallin</a:t>
            </a:r>
            <a:r>
              <a:rPr lang="en-US" sz="1600" dirty="0">
                <a:cs typeface="Times New Roman" charset="0"/>
              </a:rPr>
              <a:t> H. Oaks, CR April 2004, 6)</a:t>
            </a:r>
            <a:r>
              <a:rPr lang="en-US" sz="1600" dirty="0"/>
              <a:t> </a:t>
            </a:r>
          </a:p>
        </p:txBody>
      </p:sp>
      <p:pic>
        <p:nvPicPr>
          <p:cNvPr id="4098" name="Picture 2" descr="C:\Users\RichardsED\Desktop\Dropbox\1 ERIC MAIN\Apostle Pictures\OAKS\dallin-h-oaks-large.jpg"/>
          <p:cNvPicPr>
            <a:picLocks noChangeAspect="1" noChangeArrowheads="1"/>
          </p:cNvPicPr>
          <p:nvPr/>
        </p:nvPicPr>
        <p:blipFill>
          <a:blip r:embed="rId2" cstate="print"/>
          <a:srcRect/>
          <a:stretch>
            <a:fillRect/>
          </a:stretch>
        </p:blipFill>
        <p:spPr bwMode="auto">
          <a:xfrm>
            <a:off x="609600" y="1295400"/>
            <a:ext cx="2533650" cy="3171826"/>
          </a:xfrm>
          <a:prstGeom prst="rect">
            <a:avLst/>
          </a:prstGeom>
          <a:noFill/>
        </p:spPr>
      </p:pic>
      <p:pic>
        <p:nvPicPr>
          <p:cNvPr id="5" name="Picture 2" descr="C:\Users\RichardsED\Desktop\Dropbox\1 ERIC MAIN\1 New Testament\1 Harmony of the Gospels\3 The Last Week\#31 Matt 25 Three Parables\oil-lamp.jpg"/>
          <p:cNvPicPr>
            <a:picLocks noChangeAspect="1" noChangeArrowheads="1"/>
          </p:cNvPicPr>
          <p:nvPr/>
        </p:nvPicPr>
        <p:blipFill>
          <a:blip r:embed="rId3" cstate="print">
            <a:lum contrast="40000"/>
          </a:blip>
          <a:srcRect/>
          <a:stretch>
            <a:fillRect/>
          </a:stretch>
        </p:blipFill>
        <p:spPr bwMode="auto">
          <a:xfrm>
            <a:off x="7010400" y="5105400"/>
            <a:ext cx="1779587" cy="138412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99257311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Matthew 25</a:t>
            </a:r>
          </a:p>
        </p:txBody>
      </p:sp>
      <p:sp>
        <p:nvSpPr>
          <p:cNvPr id="3" name="Content Placeholder 2"/>
          <p:cNvSpPr>
            <a:spLocks noGrp="1"/>
          </p:cNvSpPr>
          <p:nvPr>
            <p:ph idx="1"/>
          </p:nvPr>
        </p:nvSpPr>
        <p:spPr>
          <a:xfrm>
            <a:off x="502920" y="1069848"/>
            <a:ext cx="8183880" cy="4187952"/>
          </a:xfrm>
        </p:spPr>
        <p:txBody>
          <a:bodyPr>
            <a:normAutofit/>
          </a:bodyPr>
          <a:lstStyle/>
          <a:p>
            <a:r>
              <a:rPr lang="en-US" dirty="0"/>
              <a:t>Why was the Lord so ‘mean’?</a:t>
            </a:r>
          </a:p>
          <a:p>
            <a:r>
              <a:rPr lang="en-US" dirty="0"/>
              <a:t>Were the ones with oil ‘mean’?</a:t>
            </a:r>
          </a:p>
        </p:txBody>
      </p:sp>
      <p:pic>
        <p:nvPicPr>
          <p:cNvPr id="4" name="Picture 2" descr="C:\Users\RichardsED\Desktop\Dropbox\1 ERIC MAIN\1 New Testament\1 Harmony of the Gospels\3 The Last Week\#31 Matt 25 Three Parables\oil-lamp.jpg"/>
          <p:cNvPicPr>
            <a:picLocks noChangeAspect="1" noChangeArrowheads="1"/>
          </p:cNvPicPr>
          <p:nvPr/>
        </p:nvPicPr>
        <p:blipFill>
          <a:blip r:embed="rId2" cstate="print">
            <a:lum contrast="40000"/>
          </a:blip>
          <a:srcRect/>
          <a:stretch>
            <a:fillRect/>
          </a:stretch>
        </p:blipFill>
        <p:spPr bwMode="auto">
          <a:xfrm>
            <a:off x="7010400" y="5105400"/>
            <a:ext cx="1779587" cy="138412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437520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Matthew 25</a:t>
            </a:r>
          </a:p>
        </p:txBody>
      </p:sp>
      <p:sp>
        <p:nvSpPr>
          <p:cNvPr id="3" name="Content Placeholder 2"/>
          <p:cNvSpPr>
            <a:spLocks noGrp="1"/>
          </p:cNvSpPr>
          <p:nvPr>
            <p:ph idx="1"/>
          </p:nvPr>
        </p:nvSpPr>
        <p:spPr>
          <a:xfrm>
            <a:off x="1481856" y="533400"/>
            <a:ext cx="7204944" cy="4724400"/>
          </a:xfrm>
        </p:spPr>
        <p:txBody>
          <a:bodyPr>
            <a:normAutofit fontScale="85000" lnSpcReduction="10000"/>
          </a:bodyPr>
          <a:lstStyle/>
          <a:p>
            <a:pPr marL="0" indent="0" fontAlgn="base">
              <a:buNone/>
            </a:pPr>
            <a:r>
              <a:rPr lang="en-US" dirty="0"/>
              <a:t>“This was not selfishness or unkindness. The kind of oil that is needed to illuminate the way and light up the darkness is not shareable. How can one share obedience to the principle of tithing; a mind at peace from righteous living; an accumulation of knowledge? How can one share faith or testimony? How can one share attitudes or chastity, or the experience of a mission? How can one share temple privileges? Each must obtain that kind of oil for himself. …</a:t>
            </a:r>
          </a:p>
          <a:p>
            <a:pPr marL="0" indent="0" fontAlgn="base">
              <a:buNone/>
            </a:pPr>
            <a:r>
              <a:rPr lang="en-US" dirty="0"/>
              <a:t>“In the parable, oil can be purchased at the market. In our lives the oil of preparedness is accumulated drop by drop in righteous living. … Each act of dedication and obedience is a drop added to our store” </a:t>
            </a:r>
            <a:r>
              <a:rPr lang="en-US" sz="2100" dirty="0"/>
              <a:t>(</a:t>
            </a:r>
            <a:r>
              <a:rPr lang="en-US" sz="2100" i="1" dirty="0"/>
              <a:t>Faith Precedes the Miracle</a:t>
            </a:r>
            <a:r>
              <a:rPr lang="en-US" sz="2100" dirty="0"/>
              <a:t>[1972], 255–56).</a:t>
            </a:r>
          </a:p>
        </p:txBody>
      </p:sp>
      <p:pic>
        <p:nvPicPr>
          <p:cNvPr id="4" name="Picture 2" descr="C:\Users\RichardsED\Desktop\Dropbox\1 ERIC MAIN\1 New Testament\1 Harmony of the Gospels\3 The Last Week\#31 Matt 25 Three Parables\oil-lamp.jpg"/>
          <p:cNvPicPr>
            <a:picLocks noChangeAspect="1" noChangeArrowheads="1"/>
          </p:cNvPicPr>
          <p:nvPr/>
        </p:nvPicPr>
        <p:blipFill>
          <a:blip r:embed="rId2" cstate="print">
            <a:lum contrast="40000"/>
          </a:blip>
          <a:srcRect/>
          <a:stretch>
            <a:fillRect/>
          </a:stretch>
        </p:blipFill>
        <p:spPr bwMode="auto">
          <a:xfrm>
            <a:off x="7010400" y="5105400"/>
            <a:ext cx="1779587" cy="1384123"/>
          </a:xfrm>
          <a:prstGeom prst="rect">
            <a:avLst/>
          </a:prstGeom>
          <a:ln>
            <a:noFill/>
          </a:ln>
          <a:effectLst>
            <a:outerShdw blurRad="292100" dist="139700" dir="2700000" algn="tl" rotWithShape="0">
              <a:srgbClr val="333333">
                <a:alpha val="65000"/>
              </a:srgbClr>
            </a:outerShdw>
          </a:effectLst>
        </p:spPr>
      </p:pic>
      <p:pic>
        <p:nvPicPr>
          <p:cNvPr id="1026" name="Picture 2" descr="President Spencer W. Kimbal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6481" y="533400"/>
            <a:ext cx="1095375" cy="1457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6265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Matthew 25</a:t>
            </a:r>
          </a:p>
        </p:txBody>
      </p:sp>
      <p:sp>
        <p:nvSpPr>
          <p:cNvPr id="3" name="Content Placeholder 2"/>
          <p:cNvSpPr>
            <a:spLocks noGrp="1"/>
          </p:cNvSpPr>
          <p:nvPr>
            <p:ph idx="1"/>
          </p:nvPr>
        </p:nvSpPr>
        <p:spPr>
          <a:xfrm>
            <a:off x="502920" y="1069848"/>
            <a:ext cx="8183880" cy="4187952"/>
          </a:xfrm>
        </p:spPr>
        <p:txBody>
          <a:bodyPr>
            <a:normAutofit/>
          </a:bodyPr>
          <a:lstStyle/>
          <a:p>
            <a:r>
              <a:rPr lang="en-US" dirty="0"/>
              <a:t>What does the oil represent?  </a:t>
            </a:r>
          </a:p>
          <a:p>
            <a:pPr lvl="1"/>
            <a:r>
              <a:rPr lang="en-US" dirty="0"/>
              <a:t>D&amp;C 45:56-57</a:t>
            </a:r>
          </a:p>
          <a:p>
            <a:r>
              <a:rPr lang="en-US" dirty="0"/>
              <a:t>What do the lamps represent?</a:t>
            </a:r>
          </a:p>
          <a:p>
            <a:r>
              <a:rPr lang="en-US" b="1" dirty="0"/>
              <a:t>Oil = Conversion through the Holy Ghost</a:t>
            </a:r>
          </a:p>
          <a:p>
            <a:r>
              <a:rPr lang="en-US" b="1" dirty="0"/>
              <a:t>Lamps = Testimony of the Gospel</a:t>
            </a:r>
            <a:endParaRPr lang="en-US" dirty="0"/>
          </a:p>
          <a:p>
            <a:endParaRPr lang="en-US" dirty="0"/>
          </a:p>
        </p:txBody>
      </p:sp>
      <p:pic>
        <p:nvPicPr>
          <p:cNvPr id="4" name="Picture 2" descr="C:\Users\RichardsED\Desktop\Dropbox\1 ERIC MAIN\1 New Testament\1 Harmony of the Gospels\3 The Last Week\#31 Matt 25 Three Parables\oil-lamp.jpg"/>
          <p:cNvPicPr>
            <a:picLocks noChangeAspect="1" noChangeArrowheads="1"/>
          </p:cNvPicPr>
          <p:nvPr/>
        </p:nvPicPr>
        <p:blipFill>
          <a:blip r:embed="rId2" cstate="print">
            <a:lum contrast="40000"/>
          </a:blip>
          <a:srcRect/>
          <a:stretch>
            <a:fillRect/>
          </a:stretch>
        </p:blipFill>
        <p:spPr bwMode="auto">
          <a:xfrm>
            <a:off x="7010400" y="5105400"/>
            <a:ext cx="1779587" cy="138412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919627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454</TotalTime>
  <Words>772</Words>
  <Application>Microsoft Office PowerPoint</Application>
  <PresentationFormat>On-screen Show (4:3)</PresentationFormat>
  <Paragraphs>75</Paragraphs>
  <Slides>20</Slides>
  <Notes>0</Notes>
  <HiddenSlides>1</HiddenSlides>
  <MMClips>1</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Calibri</vt:lpstr>
      <vt:lpstr>Consolas</vt:lpstr>
      <vt:lpstr>Corbel</vt:lpstr>
      <vt:lpstr>Open Sans</vt:lpstr>
      <vt:lpstr>Times New Roman</vt:lpstr>
      <vt:lpstr>Verdana</vt:lpstr>
      <vt:lpstr>Wingdings 2</vt:lpstr>
      <vt:lpstr>Aspect</vt:lpstr>
      <vt:lpstr>Three parables</vt:lpstr>
      <vt:lpstr>PowerPoint Presentation</vt:lpstr>
      <vt:lpstr>PowerPoint Presentation</vt:lpstr>
      <vt:lpstr>Matthew 25</vt:lpstr>
      <vt:lpstr>Matthew 25</vt:lpstr>
      <vt:lpstr>Matthew 25</vt:lpstr>
      <vt:lpstr>Matthew 25</vt:lpstr>
      <vt:lpstr>Matthew 25</vt:lpstr>
      <vt:lpstr>Matthew 25</vt:lpstr>
      <vt:lpstr>Matthew 25 – Elder Bednar</vt:lpstr>
      <vt:lpstr>Matthew 25 – Elder Bednar</vt:lpstr>
      <vt:lpstr>Matthew 25</vt:lpstr>
      <vt:lpstr>Matthew 25</vt:lpstr>
      <vt:lpstr>Matthew 25</vt:lpstr>
      <vt:lpstr>PowerPoint Presentation</vt:lpstr>
      <vt:lpstr>Matthew 25</vt:lpstr>
      <vt:lpstr>Matthew 25</vt:lpstr>
      <vt:lpstr>Matthew 25</vt:lpstr>
      <vt:lpstr>PowerPoint Presentation</vt:lpstr>
      <vt:lpstr>Application</vt:lpstr>
    </vt:vector>
  </TitlesOfParts>
  <Company>LDS Church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Three parables</dc:title>
  <dc:creator>RichardsED</dc:creator>
  <cp:lastModifiedBy>Eric D. Richards</cp:lastModifiedBy>
  <cp:revision>21</cp:revision>
  <dcterms:created xsi:type="dcterms:W3CDTF">2012-11-02T14:00:44Z</dcterms:created>
  <dcterms:modified xsi:type="dcterms:W3CDTF">2016-11-18T19:12:09Z</dcterms:modified>
</cp:coreProperties>
</file>