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56" r:id="rId2"/>
    <p:sldId id="257" r:id="rId3"/>
    <p:sldId id="299" r:id="rId4"/>
    <p:sldId id="259" r:id="rId5"/>
    <p:sldId id="260" r:id="rId6"/>
    <p:sldId id="263"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5" r:id="rId21"/>
    <p:sldId id="309" r:id="rId22"/>
    <p:sldId id="307" r:id="rId23"/>
    <p:sldId id="308" r:id="rId24"/>
    <p:sldId id="312" r:id="rId25"/>
    <p:sldId id="319" r:id="rId26"/>
    <p:sldId id="313" r:id="rId27"/>
    <p:sldId id="314" r:id="rId28"/>
    <p:sldId id="315" r:id="rId29"/>
    <p:sldId id="276" r:id="rId30"/>
    <p:sldId id="306" r:id="rId31"/>
    <p:sldId id="310" r:id="rId32"/>
    <p:sldId id="277" r:id="rId33"/>
    <p:sldId id="311" r:id="rId34"/>
    <p:sldId id="287" r:id="rId35"/>
    <p:sldId id="288" r:id="rId36"/>
    <p:sldId id="289" r:id="rId37"/>
    <p:sldId id="290" r:id="rId38"/>
    <p:sldId id="291" r:id="rId39"/>
    <p:sldId id="318" r:id="rId40"/>
    <p:sldId id="316" r:id="rId41"/>
    <p:sldId id="317" r:id="rId42"/>
    <p:sldId id="296" r:id="rId43"/>
    <p:sldId id="305" r:id="rId44"/>
    <p:sldId id="320" r:id="rId4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0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06C7073-6E2C-472A-9493-E65924A930D1}" type="datetimeFigureOut">
              <a:rPr lang="en-US" smtClean="0"/>
              <a:t>11/10/2016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DDF5B6D-3A11-4202-A1D6-05453F6D1D32}" type="slidenum">
              <a:rPr lang="en-US" smtClean="0"/>
              <a:t>‹#›</a:t>
            </a:fld>
            <a:endParaRPr lang="en-US"/>
          </a:p>
        </p:txBody>
      </p:sp>
    </p:spTree>
    <p:extLst>
      <p:ext uri="{BB962C8B-B14F-4D97-AF65-F5344CB8AC3E}">
        <p14:creationId xmlns:p14="http://schemas.microsoft.com/office/powerpoint/2010/main" val="4162832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F4F0E66-434D-435E-BA13-AF97B848F96D}" type="datetimeFigureOut">
              <a:rPr lang="en-US" smtClean="0"/>
              <a:t>11/10/2016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0EAED78-ED97-4A35-A39F-1FD40451A422}" type="slidenum">
              <a:rPr lang="en-US" smtClean="0"/>
              <a:t>‹#›</a:t>
            </a:fld>
            <a:endParaRPr lang="en-US"/>
          </a:p>
        </p:txBody>
      </p:sp>
    </p:spTree>
    <p:extLst>
      <p:ext uri="{BB962C8B-B14F-4D97-AF65-F5344CB8AC3E}">
        <p14:creationId xmlns:p14="http://schemas.microsoft.com/office/powerpoint/2010/main" val="2250555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4</a:t>
            </a:fld>
            <a:endParaRPr lang="en-US"/>
          </a:p>
        </p:txBody>
      </p:sp>
    </p:spTree>
    <p:extLst>
      <p:ext uri="{BB962C8B-B14F-4D97-AF65-F5344CB8AC3E}">
        <p14:creationId xmlns:p14="http://schemas.microsoft.com/office/powerpoint/2010/main" val="1766921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13</a:t>
            </a:fld>
            <a:endParaRPr lang="en-US"/>
          </a:p>
        </p:txBody>
      </p:sp>
    </p:spTree>
    <p:extLst>
      <p:ext uri="{BB962C8B-B14F-4D97-AF65-F5344CB8AC3E}">
        <p14:creationId xmlns:p14="http://schemas.microsoft.com/office/powerpoint/2010/main" val="377744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14</a:t>
            </a:fld>
            <a:endParaRPr lang="en-US"/>
          </a:p>
        </p:txBody>
      </p:sp>
    </p:spTree>
    <p:extLst>
      <p:ext uri="{BB962C8B-B14F-4D97-AF65-F5344CB8AC3E}">
        <p14:creationId xmlns:p14="http://schemas.microsoft.com/office/powerpoint/2010/main" val="2171415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15</a:t>
            </a:fld>
            <a:endParaRPr lang="en-US"/>
          </a:p>
        </p:txBody>
      </p:sp>
    </p:spTree>
    <p:extLst>
      <p:ext uri="{BB962C8B-B14F-4D97-AF65-F5344CB8AC3E}">
        <p14:creationId xmlns:p14="http://schemas.microsoft.com/office/powerpoint/2010/main" val="4021092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16</a:t>
            </a:fld>
            <a:endParaRPr lang="en-US"/>
          </a:p>
        </p:txBody>
      </p:sp>
    </p:spTree>
    <p:extLst>
      <p:ext uri="{BB962C8B-B14F-4D97-AF65-F5344CB8AC3E}">
        <p14:creationId xmlns:p14="http://schemas.microsoft.com/office/powerpoint/2010/main" val="11391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17</a:t>
            </a:fld>
            <a:endParaRPr lang="en-US"/>
          </a:p>
        </p:txBody>
      </p:sp>
    </p:spTree>
    <p:extLst>
      <p:ext uri="{BB962C8B-B14F-4D97-AF65-F5344CB8AC3E}">
        <p14:creationId xmlns:p14="http://schemas.microsoft.com/office/powerpoint/2010/main" val="30637477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18</a:t>
            </a:fld>
            <a:endParaRPr lang="en-US"/>
          </a:p>
        </p:txBody>
      </p:sp>
    </p:spTree>
    <p:extLst>
      <p:ext uri="{BB962C8B-B14F-4D97-AF65-F5344CB8AC3E}">
        <p14:creationId xmlns:p14="http://schemas.microsoft.com/office/powerpoint/2010/main" val="1701026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19</a:t>
            </a:fld>
            <a:endParaRPr lang="en-US"/>
          </a:p>
        </p:txBody>
      </p:sp>
    </p:spTree>
    <p:extLst>
      <p:ext uri="{BB962C8B-B14F-4D97-AF65-F5344CB8AC3E}">
        <p14:creationId xmlns:p14="http://schemas.microsoft.com/office/powerpoint/2010/main" val="1586502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20</a:t>
            </a:fld>
            <a:endParaRPr lang="en-US"/>
          </a:p>
        </p:txBody>
      </p:sp>
    </p:spTree>
    <p:extLst>
      <p:ext uri="{BB962C8B-B14F-4D97-AF65-F5344CB8AC3E}">
        <p14:creationId xmlns:p14="http://schemas.microsoft.com/office/powerpoint/2010/main" val="749866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21</a:t>
            </a:fld>
            <a:endParaRPr lang="en-US"/>
          </a:p>
        </p:txBody>
      </p:sp>
    </p:spTree>
    <p:extLst>
      <p:ext uri="{BB962C8B-B14F-4D97-AF65-F5344CB8AC3E}">
        <p14:creationId xmlns:p14="http://schemas.microsoft.com/office/powerpoint/2010/main" val="2253265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EAED78-ED97-4A35-A39F-1FD40451A422}" type="slidenum">
              <a:rPr lang="en-US" smtClean="0"/>
              <a:t>22</a:t>
            </a:fld>
            <a:endParaRPr lang="en-US"/>
          </a:p>
        </p:txBody>
      </p:sp>
    </p:spTree>
    <p:extLst>
      <p:ext uri="{BB962C8B-B14F-4D97-AF65-F5344CB8AC3E}">
        <p14:creationId xmlns:p14="http://schemas.microsoft.com/office/powerpoint/2010/main" val="2746601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5</a:t>
            </a:fld>
            <a:endParaRPr lang="en-US"/>
          </a:p>
        </p:txBody>
      </p:sp>
    </p:spTree>
    <p:extLst>
      <p:ext uri="{BB962C8B-B14F-4D97-AF65-F5344CB8AC3E}">
        <p14:creationId xmlns:p14="http://schemas.microsoft.com/office/powerpoint/2010/main" val="16756126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23</a:t>
            </a:fld>
            <a:endParaRPr lang="en-US"/>
          </a:p>
        </p:txBody>
      </p:sp>
    </p:spTree>
    <p:extLst>
      <p:ext uri="{BB962C8B-B14F-4D97-AF65-F5344CB8AC3E}">
        <p14:creationId xmlns:p14="http://schemas.microsoft.com/office/powerpoint/2010/main" val="539809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24</a:t>
            </a:fld>
            <a:endParaRPr lang="en-US"/>
          </a:p>
        </p:txBody>
      </p:sp>
    </p:spTree>
    <p:extLst>
      <p:ext uri="{BB962C8B-B14F-4D97-AF65-F5344CB8AC3E}">
        <p14:creationId xmlns:p14="http://schemas.microsoft.com/office/powerpoint/2010/main" val="2282252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25</a:t>
            </a:fld>
            <a:endParaRPr lang="en-US"/>
          </a:p>
        </p:txBody>
      </p:sp>
    </p:spTree>
    <p:extLst>
      <p:ext uri="{BB962C8B-B14F-4D97-AF65-F5344CB8AC3E}">
        <p14:creationId xmlns:p14="http://schemas.microsoft.com/office/powerpoint/2010/main" val="1863029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26</a:t>
            </a:fld>
            <a:endParaRPr lang="en-US"/>
          </a:p>
        </p:txBody>
      </p:sp>
    </p:spTree>
    <p:extLst>
      <p:ext uri="{BB962C8B-B14F-4D97-AF65-F5344CB8AC3E}">
        <p14:creationId xmlns:p14="http://schemas.microsoft.com/office/powerpoint/2010/main" val="3982195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27</a:t>
            </a:fld>
            <a:endParaRPr lang="en-US"/>
          </a:p>
        </p:txBody>
      </p:sp>
    </p:spTree>
    <p:extLst>
      <p:ext uri="{BB962C8B-B14F-4D97-AF65-F5344CB8AC3E}">
        <p14:creationId xmlns:p14="http://schemas.microsoft.com/office/powerpoint/2010/main" val="1209812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28</a:t>
            </a:fld>
            <a:endParaRPr lang="en-US"/>
          </a:p>
        </p:txBody>
      </p:sp>
    </p:spTree>
    <p:extLst>
      <p:ext uri="{BB962C8B-B14F-4D97-AF65-F5344CB8AC3E}">
        <p14:creationId xmlns:p14="http://schemas.microsoft.com/office/powerpoint/2010/main" val="6476777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29</a:t>
            </a:fld>
            <a:endParaRPr lang="en-US"/>
          </a:p>
        </p:txBody>
      </p:sp>
    </p:spTree>
    <p:extLst>
      <p:ext uri="{BB962C8B-B14F-4D97-AF65-F5344CB8AC3E}">
        <p14:creationId xmlns:p14="http://schemas.microsoft.com/office/powerpoint/2010/main" val="42033765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Oranges Rea. Intent</a:t>
            </a:r>
          </a:p>
        </p:txBody>
      </p:sp>
      <p:sp>
        <p:nvSpPr>
          <p:cNvPr id="4" name="Slide Number Placeholder 3"/>
          <p:cNvSpPr>
            <a:spLocks noGrp="1"/>
          </p:cNvSpPr>
          <p:nvPr>
            <p:ph type="sldNum" sz="quarter" idx="10"/>
          </p:nvPr>
        </p:nvSpPr>
        <p:spPr/>
        <p:txBody>
          <a:bodyPr/>
          <a:lstStyle/>
          <a:p>
            <a:fld id="{20EAED78-ED97-4A35-A39F-1FD40451A422}" type="slidenum">
              <a:rPr lang="en-US" smtClean="0"/>
              <a:t>30</a:t>
            </a:fld>
            <a:endParaRPr lang="en-US"/>
          </a:p>
        </p:txBody>
      </p:sp>
    </p:spTree>
    <p:extLst>
      <p:ext uri="{BB962C8B-B14F-4D97-AF65-F5344CB8AC3E}">
        <p14:creationId xmlns:p14="http://schemas.microsoft.com/office/powerpoint/2010/main" val="3427709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Oranges Rea. Intent</a:t>
            </a:r>
          </a:p>
        </p:txBody>
      </p:sp>
      <p:sp>
        <p:nvSpPr>
          <p:cNvPr id="4" name="Slide Number Placeholder 3"/>
          <p:cNvSpPr>
            <a:spLocks noGrp="1"/>
          </p:cNvSpPr>
          <p:nvPr>
            <p:ph type="sldNum" sz="quarter" idx="10"/>
          </p:nvPr>
        </p:nvSpPr>
        <p:spPr/>
        <p:txBody>
          <a:bodyPr/>
          <a:lstStyle/>
          <a:p>
            <a:fld id="{20EAED78-ED97-4A35-A39F-1FD40451A422}" type="slidenum">
              <a:rPr lang="en-US" smtClean="0"/>
              <a:t>31</a:t>
            </a:fld>
            <a:endParaRPr lang="en-US"/>
          </a:p>
        </p:txBody>
      </p:sp>
    </p:spTree>
    <p:extLst>
      <p:ext uri="{BB962C8B-B14F-4D97-AF65-F5344CB8AC3E}">
        <p14:creationId xmlns:p14="http://schemas.microsoft.com/office/powerpoint/2010/main" val="7562771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32</a:t>
            </a:fld>
            <a:endParaRPr lang="en-US"/>
          </a:p>
        </p:txBody>
      </p:sp>
    </p:spTree>
    <p:extLst>
      <p:ext uri="{BB962C8B-B14F-4D97-AF65-F5344CB8AC3E}">
        <p14:creationId xmlns:p14="http://schemas.microsoft.com/office/powerpoint/2010/main" val="4094627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6</a:t>
            </a:fld>
            <a:endParaRPr lang="en-US"/>
          </a:p>
        </p:txBody>
      </p:sp>
    </p:spTree>
    <p:extLst>
      <p:ext uri="{BB962C8B-B14F-4D97-AF65-F5344CB8AC3E}">
        <p14:creationId xmlns:p14="http://schemas.microsoft.com/office/powerpoint/2010/main" val="2146309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33</a:t>
            </a:fld>
            <a:endParaRPr lang="en-US"/>
          </a:p>
        </p:txBody>
      </p:sp>
    </p:spTree>
    <p:extLst>
      <p:ext uri="{BB962C8B-B14F-4D97-AF65-F5344CB8AC3E}">
        <p14:creationId xmlns:p14="http://schemas.microsoft.com/office/powerpoint/2010/main" val="3769675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40</a:t>
            </a:fld>
            <a:endParaRPr lang="en-US"/>
          </a:p>
        </p:txBody>
      </p:sp>
    </p:spTree>
    <p:extLst>
      <p:ext uri="{BB962C8B-B14F-4D97-AF65-F5344CB8AC3E}">
        <p14:creationId xmlns:p14="http://schemas.microsoft.com/office/powerpoint/2010/main" val="30578954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sepulchers, </a:t>
            </a:r>
          </a:p>
        </p:txBody>
      </p:sp>
      <p:sp>
        <p:nvSpPr>
          <p:cNvPr id="4" name="Slide Number Placeholder 3"/>
          <p:cNvSpPr>
            <a:spLocks noGrp="1"/>
          </p:cNvSpPr>
          <p:nvPr>
            <p:ph type="sldNum" sz="quarter" idx="10"/>
          </p:nvPr>
        </p:nvSpPr>
        <p:spPr/>
        <p:txBody>
          <a:bodyPr/>
          <a:lstStyle/>
          <a:p>
            <a:fld id="{20EAED78-ED97-4A35-A39F-1FD40451A422}" type="slidenum">
              <a:rPr lang="en-US" smtClean="0"/>
              <a:t>41</a:t>
            </a:fld>
            <a:endParaRPr lang="en-US"/>
          </a:p>
        </p:txBody>
      </p:sp>
    </p:spTree>
    <p:extLst>
      <p:ext uri="{BB962C8B-B14F-4D97-AF65-F5344CB8AC3E}">
        <p14:creationId xmlns:p14="http://schemas.microsoft.com/office/powerpoint/2010/main" val="2153054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7</a:t>
            </a:fld>
            <a:endParaRPr lang="en-US"/>
          </a:p>
        </p:txBody>
      </p:sp>
    </p:spTree>
    <p:extLst>
      <p:ext uri="{BB962C8B-B14F-4D97-AF65-F5344CB8AC3E}">
        <p14:creationId xmlns:p14="http://schemas.microsoft.com/office/powerpoint/2010/main" val="15211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8</a:t>
            </a:fld>
            <a:endParaRPr lang="en-US"/>
          </a:p>
        </p:txBody>
      </p:sp>
    </p:spTree>
    <p:extLst>
      <p:ext uri="{BB962C8B-B14F-4D97-AF65-F5344CB8AC3E}">
        <p14:creationId xmlns:p14="http://schemas.microsoft.com/office/powerpoint/2010/main" val="2939272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9</a:t>
            </a:fld>
            <a:endParaRPr lang="en-US"/>
          </a:p>
        </p:txBody>
      </p:sp>
    </p:spTree>
    <p:extLst>
      <p:ext uri="{BB962C8B-B14F-4D97-AF65-F5344CB8AC3E}">
        <p14:creationId xmlns:p14="http://schemas.microsoft.com/office/powerpoint/2010/main" val="4058031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10</a:t>
            </a:fld>
            <a:endParaRPr lang="en-US"/>
          </a:p>
        </p:txBody>
      </p:sp>
    </p:spTree>
    <p:extLst>
      <p:ext uri="{BB962C8B-B14F-4D97-AF65-F5344CB8AC3E}">
        <p14:creationId xmlns:p14="http://schemas.microsoft.com/office/powerpoint/2010/main" val="59924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a:t>, </a:t>
            </a:r>
          </a:p>
        </p:txBody>
      </p:sp>
      <p:sp>
        <p:nvSpPr>
          <p:cNvPr id="4" name="Slide Number Placeholder 3"/>
          <p:cNvSpPr>
            <a:spLocks noGrp="1"/>
          </p:cNvSpPr>
          <p:nvPr>
            <p:ph type="sldNum" sz="quarter" idx="10"/>
          </p:nvPr>
        </p:nvSpPr>
        <p:spPr/>
        <p:txBody>
          <a:bodyPr/>
          <a:lstStyle/>
          <a:p>
            <a:fld id="{20EAED78-ED97-4A35-A39F-1FD40451A422}" type="slidenum">
              <a:rPr lang="en-US" smtClean="0"/>
              <a:t>11</a:t>
            </a:fld>
            <a:endParaRPr lang="en-US"/>
          </a:p>
        </p:txBody>
      </p:sp>
    </p:spTree>
    <p:extLst>
      <p:ext uri="{BB962C8B-B14F-4D97-AF65-F5344CB8AC3E}">
        <p14:creationId xmlns:p14="http://schemas.microsoft.com/office/powerpoint/2010/main" val="2299073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Pharisee, outwardly, Hypocrisy, woe, phylacteries, synagogues, Zacharias, chickens, </a:t>
            </a:r>
            <a:r>
              <a:rPr lang="en-US" dirty="0" err="1"/>
              <a:t>sepulchres</a:t>
            </a:r>
            <a:r>
              <a:rPr lang="en-US" dirty="0"/>
              <a:t>, </a:t>
            </a:r>
          </a:p>
        </p:txBody>
      </p:sp>
      <p:sp>
        <p:nvSpPr>
          <p:cNvPr id="4" name="Slide Number Placeholder 3"/>
          <p:cNvSpPr>
            <a:spLocks noGrp="1"/>
          </p:cNvSpPr>
          <p:nvPr>
            <p:ph type="sldNum" sz="quarter" idx="10"/>
          </p:nvPr>
        </p:nvSpPr>
        <p:spPr/>
        <p:txBody>
          <a:bodyPr/>
          <a:lstStyle/>
          <a:p>
            <a:fld id="{20EAED78-ED97-4A35-A39F-1FD40451A422}" type="slidenum">
              <a:rPr lang="en-US" smtClean="0"/>
              <a:t>12</a:t>
            </a:fld>
            <a:endParaRPr lang="en-US"/>
          </a:p>
        </p:txBody>
      </p:sp>
    </p:spTree>
    <p:extLst>
      <p:ext uri="{BB962C8B-B14F-4D97-AF65-F5344CB8AC3E}">
        <p14:creationId xmlns:p14="http://schemas.microsoft.com/office/powerpoint/2010/main" val="259985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FDF1897-E77E-4DC5-AC59-88ADF1410C90}"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FDF1897-E77E-4DC5-AC59-88ADF1410C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EB66F89-15DE-44C4-8241-9DA8C0E1C22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F1897-E77E-4DC5-AC59-88ADF1410C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B66F89-15DE-44C4-8241-9DA8C0E1C223}" type="datetimeFigureOut">
              <a:rPr lang="en-US" smtClean="0"/>
              <a:pPr/>
              <a:t>11/10/2016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FDF1897-E77E-4DC5-AC59-88ADF1410C9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8" Type="http://schemas.openxmlformats.org/officeDocument/2006/relationships/hyperlink" Target="https://www.lds.org/scriptures/nt/matt/23.23?lang=eng#22" TargetMode="External"/><Relationship Id="rId3" Type="http://schemas.openxmlformats.org/officeDocument/2006/relationships/hyperlink" Target="https://www.lds.org/scriptures/nt/matt/23?lang=eng" TargetMode="External"/><Relationship Id="rId7" Type="http://schemas.openxmlformats.org/officeDocument/2006/relationships/hyperlink" Target="https://www.lds.org/scriptures/nt/matt/23.16-22?lang=eng#15"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hyperlink" Target="https://www.lds.org/scriptures/nt/matt/23.15?lang=eng#14" TargetMode="External"/><Relationship Id="rId5" Type="http://schemas.openxmlformats.org/officeDocument/2006/relationships/hyperlink" Target="https://www.lds.org/scriptures/nt/matt/23.14?lang=eng#13" TargetMode="External"/><Relationship Id="rId10" Type="http://schemas.openxmlformats.org/officeDocument/2006/relationships/hyperlink" Target="https://www.lds.org/scriptures/nt/matt/23.29-30?lang=eng#28" TargetMode="External"/><Relationship Id="rId4" Type="http://schemas.openxmlformats.org/officeDocument/2006/relationships/hyperlink" Target="https://www.lds.org/scriptures/nt/matt/23.13?lang=eng#12" TargetMode="External"/><Relationship Id="rId9" Type="http://schemas.openxmlformats.org/officeDocument/2006/relationships/hyperlink" Target="https://www.lds.org/scriptures/nt/matt/23.25-28?lang=eng#24"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lds.org/scriptures/nt/matt/23.23?lang=eng#22" TargetMode="External"/><Relationship Id="rId3" Type="http://schemas.openxmlformats.org/officeDocument/2006/relationships/hyperlink" Target="https://www.lds.org/scriptures/nt/matt/23?lang=eng" TargetMode="External"/><Relationship Id="rId7" Type="http://schemas.openxmlformats.org/officeDocument/2006/relationships/hyperlink" Target="https://www.lds.org/scriptures/nt/matt/23.16-22?lang=eng#15"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s://www.lds.org/scriptures/nt/matt/23.15?lang=eng#14" TargetMode="External"/><Relationship Id="rId5" Type="http://schemas.openxmlformats.org/officeDocument/2006/relationships/hyperlink" Target="https://www.lds.org/scriptures/nt/matt/23.14?lang=eng#13" TargetMode="External"/><Relationship Id="rId10" Type="http://schemas.openxmlformats.org/officeDocument/2006/relationships/hyperlink" Target="https://www.lds.org/scriptures/nt/matt/23.29-30?lang=eng#28" TargetMode="External"/><Relationship Id="rId4" Type="http://schemas.openxmlformats.org/officeDocument/2006/relationships/hyperlink" Target="https://www.lds.org/scriptures/nt/matt/23.13?lang=eng#12" TargetMode="External"/><Relationship Id="rId9" Type="http://schemas.openxmlformats.org/officeDocument/2006/relationships/hyperlink" Target="https://www.lds.org/scriptures/nt/matt/23.25-28?lang=eng#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video" Target="file:///C:\Users\Brotherichards\OneDrive%20-%20LDS%20Church\Large%20Files\Oranges%20Real%20Intent.mp4" TargetMode="External"/><Relationship Id="rId1" Type="http://schemas.microsoft.com/office/2007/relationships/media" Target="file:///C:\Users\Brotherichards\OneDrive%20-%20LDS%20Church\Large%20Files\Oranges%20Real%20Intent.mp4" TargetMode="Externa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video" Target="file:///C:\Users\Brotherichards\OneDrive%20-%20LDS%20Church\Large%20Files\Oranges%20Real%20Intent.mp4" TargetMode="External"/><Relationship Id="rId1" Type="http://schemas.microsoft.com/office/2007/relationships/media" Target="file:///C:\Users\Brotherichards\OneDrive%20-%20LDS%20Church\Large%20Files\Oranges%20Real%20Intent.mp4" TargetMode="Externa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Matthew 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a:t>
            </a:r>
          </a:p>
          <a:p>
            <a:pPr algn="ctr"/>
            <a:r>
              <a:rPr lang="en-US" sz="4800" dirty="0">
                <a:latin typeface="Algerian" pitchFamily="82" charset="0"/>
              </a:rPr>
              <a:t>1 2 3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W</a:t>
            </a:r>
            <a:r>
              <a:rPr lang="en-US" sz="5400" dirty="0">
                <a:latin typeface="Algerian" pitchFamily="82" charset="0"/>
              </a:rPr>
              <a:t> </a:t>
            </a:r>
            <a:r>
              <a:rPr lang="en-US" sz="5400" u="sng" dirty="0">
                <a:latin typeface="Algerian" pitchFamily="82" charset="0"/>
              </a:rPr>
              <a:t>O</a:t>
            </a:r>
            <a:r>
              <a:rPr lang="en-US" sz="5400" dirty="0">
                <a:latin typeface="Algerian" pitchFamily="82" charset="0"/>
              </a:rPr>
              <a:t> </a:t>
            </a:r>
            <a:r>
              <a:rPr lang="en-US" sz="5400" u="sng" dirty="0">
                <a:latin typeface="Algerian" pitchFamily="82" charset="0"/>
              </a:rPr>
              <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00438"/>
          </a:xfrm>
          <a:prstGeom prst="rect">
            <a:avLst/>
          </a:prstGeom>
        </p:spPr>
        <p:txBody>
          <a:bodyPr wrap="square">
            <a:spAutoFit/>
          </a:bodyPr>
          <a:lstStyle/>
          <a:p>
            <a:pPr algn="ctr"/>
            <a:r>
              <a:rPr lang="en-US" sz="5400" dirty="0">
                <a:latin typeface="Algerian" pitchFamily="82" charset="0"/>
              </a:rPr>
              <a:t>_ _ _ _ _ _ _ _ _ _ _ _</a:t>
            </a:r>
          </a:p>
          <a:p>
            <a:pPr algn="ctr"/>
            <a:r>
              <a:rPr lang="en-US" sz="4400" spc="-150" dirty="0">
                <a:latin typeface="Algerian" pitchFamily="82" charset="0"/>
              </a:rPr>
              <a:t>1 2 3 4 5 6 7 8 9 10 11 12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P</a:t>
            </a:r>
            <a:r>
              <a:rPr lang="en-US" sz="5400" dirty="0">
                <a:latin typeface="Algerian" pitchFamily="82" charset="0"/>
              </a:rPr>
              <a:t> </a:t>
            </a:r>
            <a:r>
              <a:rPr lang="en-US" sz="5400" u="sng" dirty="0">
                <a:latin typeface="Algerian" pitchFamily="82" charset="0"/>
              </a:rPr>
              <a:t>H</a:t>
            </a:r>
            <a:r>
              <a:rPr lang="en-US" sz="5400" dirty="0">
                <a:latin typeface="Algerian" pitchFamily="82" charset="0"/>
              </a:rPr>
              <a:t> </a:t>
            </a:r>
            <a:r>
              <a:rPr lang="en-US" sz="5400" u="sng" dirty="0">
                <a:latin typeface="Algerian" pitchFamily="82" charset="0"/>
              </a:rPr>
              <a:t>Y</a:t>
            </a:r>
            <a:r>
              <a:rPr lang="en-US" sz="5400" dirty="0">
                <a:latin typeface="Algerian" pitchFamily="82" charset="0"/>
              </a:rPr>
              <a:t> </a:t>
            </a:r>
            <a:r>
              <a:rPr lang="en-US" sz="5400" u="sng" dirty="0">
                <a:latin typeface="Algerian" pitchFamily="82" charset="0"/>
              </a:rPr>
              <a:t>L</a:t>
            </a:r>
            <a:r>
              <a:rPr lang="en-US" sz="5400" dirty="0">
                <a:latin typeface="Algerian" pitchFamily="82" charset="0"/>
              </a:rPr>
              <a:t> </a:t>
            </a:r>
            <a:r>
              <a:rPr lang="en-US" sz="5400" u="sng" dirty="0">
                <a:latin typeface="Algerian" pitchFamily="82" charset="0"/>
              </a:rPr>
              <a:t>A</a:t>
            </a:r>
            <a:r>
              <a:rPr lang="en-US" sz="5400" dirty="0">
                <a:latin typeface="Algerian" pitchFamily="82" charset="0"/>
              </a:rPr>
              <a:t> </a:t>
            </a:r>
            <a:r>
              <a:rPr lang="en-US" sz="5400" u="sng" dirty="0">
                <a:latin typeface="Algerian" pitchFamily="82" charset="0"/>
              </a:rPr>
              <a:t>C</a:t>
            </a:r>
            <a:r>
              <a:rPr lang="en-US" sz="5400" dirty="0">
                <a:latin typeface="Algerian" pitchFamily="82" charset="0"/>
              </a:rPr>
              <a:t> </a:t>
            </a:r>
            <a:r>
              <a:rPr lang="en-US" sz="5400" u="sng" dirty="0">
                <a:latin typeface="Algerian" pitchFamily="82" charset="0"/>
              </a:rPr>
              <a:t>T</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a:latin typeface="Algerian" pitchFamily="82" charset="0"/>
              </a:rPr>
              <a:t>R</a:t>
            </a:r>
            <a:r>
              <a:rPr lang="en-US" sz="5400" dirty="0">
                <a:latin typeface="Algerian" pitchFamily="82" charset="0"/>
              </a:rPr>
              <a:t> </a:t>
            </a:r>
            <a:r>
              <a:rPr lang="en-US" sz="5400" u="sng" dirty="0">
                <a:latin typeface="Algerian" pitchFamily="82" charset="0"/>
              </a:rPr>
              <a:t>I</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a:latin typeface="Algerian" pitchFamily="82" charset="0"/>
              </a:rPr>
              <a: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 _ _</a:t>
            </a:r>
          </a:p>
          <a:p>
            <a:pPr algn="ctr"/>
            <a:r>
              <a:rPr lang="en-US" sz="4800" dirty="0">
                <a:latin typeface="Algerian" pitchFamily="82" charset="0"/>
              </a:rPr>
              <a:t>1 2 3 4 5 6 7 8 9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S</a:t>
            </a:r>
            <a:r>
              <a:rPr lang="en-US" sz="5400" dirty="0">
                <a:latin typeface="Algerian" pitchFamily="82" charset="0"/>
              </a:rPr>
              <a:t> </a:t>
            </a:r>
            <a:r>
              <a:rPr lang="en-US" sz="5400" u="sng" dirty="0">
                <a:latin typeface="Algerian" pitchFamily="82" charset="0"/>
              </a:rPr>
              <a:t>Y</a:t>
            </a:r>
            <a:r>
              <a:rPr lang="en-US" sz="5400" dirty="0">
                <a:latin typeface="Algerian" pitchFamily="82" charset="0"/>
              </a:rPr>
              <a:t> </a:t>
            </a:r>
            <a:r>
              <a:rPr lang="en-US" sz="5400" u="sng" dirty="0">
                <a:latin typeface="Algerian" pitchFamily="82" charset="0"/>
              </a:rPr>
              <a:t>N</a:t>
            </a:r>
            <a:r>
              <a:rPr lang="en-US" sz="5400" dirty="0">
                <a:latin typeface="Algerian" pitchFamily="82" charset="0"/>
              </a:rPr>
              <a:t> </a:t>
            </a:r>
            <a:r>
              <a:rPr lang="en-US" sz="5400" u="sng" dirty="0">
                <a:latin typeface="Algerian" pitchFamily="82" charset="0"/>
              </a:rPr>
              <a:t>A</a:t>
            </a:r>
            <a:r>
              <a:rPr lang="en-US" sz="5400" dirty="0">
                <a:latin typeface="Algerian" pitchFamily="82" charset="0"/>
              </a:rPr>
              <a:t> </a:t>
            </a:r>
            <a:r>
              <a:rPr lang="en-US" sz="5400" u="sng" dirty="0">
                <a:latin typeface="Algerian" pitchFamily="82" charset="0"/>
              </a:rPr>
              <a:t>G</a:t>
            </a:r>
            <a:r>
              <a:rPr lang="en-US" sz="5400" dirty="0">
                <a:latin typeface="Algerian" pitchFamily="82" charset="0"/>
              </a:rPr>
              <a:t> </a:t>
            </a:r>
            <a:r>
              <a:rPr lang="en-US" sz="5400" u="sng" dirty="0">
                <a:latin typeface="Algerian" pitchFamily="82" charset="0"/>
              </a:rPr>
              <a:t>O</a:t>
            </a:r>
            <a:r>
              <a:rPr lang="en-US" sz="5400" dirty="0">
                <a:latin typeface="Algerian" pitchFamily="82" charset="0"/>
              </a:rPr>
              <a:t> </a:t>
            </a:r>
            <a:r>
              <a:rPr lang="en-US" sz="5400" u="sng" dirty="0">
                <a:latin typeface="Algerian" pitchFamily="82" charset="0"/>
              </a:rPr>
              <a:t>G</a:t>
            </a:r>
            <a:r>
              <a:rPr lang="en-US" sz="5400" dirty="0">
                <a:latin typeface="Algerian" pitchFamily="82" charset="0"/>
              </a:rPr>
              <a:t> </a:t>
            </a:r>
            <a:r>
              <a:rPr lang="en-US" sz="5400" u="sng" dirty="0">
                <a:latin typeface="Algerian" pitchFamily="82" charset="0"/>
              </a:rPr>
              <a:t>U</a:t>
            </a:r>
            <a:r>
              <a:rPr lang="en-US" sz="5400" dirty="0">
                <a:latin typeface="Algerian" pitchFamily="82" charset="0"/>
              </a:rPr>
              <a:t> </a:t>
            </a:r>
            <a:r>
              <a:rPr lang="en-US" sz="5400" u="sng" dirty="0">
                <a:latin typeface="Algerian" pitchFamily="82" charset="0"/>
              </a:rPr>
              <a:t>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a:t>
            </a:r>
          </a:p>
          <a:p>
            <a:pPr algn="ctr"/>
            <a:r>
              <a:rPr lang="en-US" sz="4800" dirty="0">
                <a:latin typeface="Algerian" pitchFamily="82" charset="0"/>
              </a:rPr>
              <a:t>1 2 3 4 5 6 7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C</a:t>
            </a:r>
            <a:r>
              <a:rPr lang="en-US" sz="5400" dirty="0">
                <a:latin typeface="Algerian" pitchFamily="82" charset="0"/>
              </a:rPr>
              <a:t> </a:t>
            </a:r>
            <a:r>
              <a:rPr lang="en-US" sz="5400" u="sng" dirty="0">
                <a:latin typeface="Algerian" pitchFamily="82" charset="0"/>
              </a:rPr>
              <a:t>H</a:t>
            </a:r>
            <a:r>
              <a:rPr lang="en-US" sz="5400" dirty="0">
                <a:latin typeface="Algerian" pitchFamily="82" charset="0"/>
              </a:rPr>
              <a:t> </a:t>
            </a:r>
            <a:r>
              <a:rPr lang="en-US" sz="5400" u="sng" dirty="0">
                <a:latin typeface="Algerian" pitchFamily="82" charset="0"/>
              </a:rPr>
              <a:t>I</a:t>
            </a:r>
            <a:r>
              <a:rPr lang="en-US" sz="5400" dirty="0">
                <a:latin typeface="Algerian" pitchFamily="82" charset="0"/>
              </a:rPr>
              <a:t> </a:t>
            </a:r>
            <a:r>
              <a:rPr lang="en-US" sz="5400" u="sng" dirty="0">
                <a:latin typeface="Algerian" pitchFamily="82" charset="0"/>
              </a:rPr>
              <a:t>C</a:t>
            </a:r>
            <a:r>
              <a:rPr lang="en-US" sz="5400" dirty="0">
                <a:latin typeface="Algerian" pitchFamily="82" charset="0"/>
              </a:rPr>
              <a:t> </a:t>
            </a:r>
            <a:r>
              <a:rPr lang="en-US" sz="5400" u="sng" dirty="0">
                <a:latin typeface="Algerian" pitchFamily="82" charset="0"/>
              </a:rPr>
              <a:t>K</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a:latin typeface="Algerian" pitchFamily="82" charset="0"/>
              </a:rPr>
              <a:t>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 _ _</a:t>
            </a:r>
          </a:p>
          <a:p>
            <a:pPr algn="ctr"/>
            <a:r>
              <a:rPr lang="en-US" sz="4800" dirty="0">
                <a:latin typeface="Algerian" pitchFamily="82" charset="0"/>
              </a:rPr>
              <a:t>1 2 3 4 5 6 7 8 9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S</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a:latin typeface="Algerian" pitchFamily="82" charset="0"/>
              </a:rPr>
              <a:t>P</a:t>
            </a:r>
            <a:r>
              <a:rPr lang="en-US" sz="5400" dirty="0">
                <a:latin typeface="Algerian" pitchFamily="82" charset="0"/>
              </a:rPr>
              <a:t> </a:t>
            </a:r>
            <a:r>
              <a:rPr lang="en-US" sz="5400" u="sng" dirty="0">
                <a:latin typeface="Algerian" pitchFamily="82" charset="0"/>
              </a:rPr>
              <a:t>U</a:t>
            </a:r>
            <a:r>
              <a:rPr lang="en-US" sz="5400" dirty="0">
                <a:latin typeface="Algerian" pitchFamily="82" charset="0"/>
              </a:rPr>
              <a:t> </a:t>
            </a:r>
            <a:r>
              <a:rPr lang="en-US" sz="5400" u="sng" dirty="0">
                <a:latin typeface="Algerian" pitchFamily="82" charset="0"/>
              </a:rPr>
              <a:t>L</a:t>
            </a:r>
            <a:r>
              <a:rPr lang="en-US" sz="5400" dirty="0">
                <a:latin typeface="Algerian" pitchFamily="82" charset="0"/>
              </a:rPr>
              <a:t> </a:t>
            </a:r>
            <a:r>
              <a:rPr lang="en-US" sz="5400" u="sng" dirty="0">
                <a:latin typeface="Algerian" pitchFamily="82" charset="0"/>
              </a:rPr>
              <a:t>C</a:t>
            </a:r>
            <a:r>
              <a:rPr lang="en-US" sz="5400" dirty="0">
                <a:latin typeface="Algerian" pitchFamily="82" charset="0"/>
              </a:rPr>
              <a:t> </a:t>
            </a:r>
            <a:r>
              <a:rPr lang="en-US" sz="5400" u="sng" dirty="0">
                <a:latin typeface="Algerian" pitchFamily="82" charset="0"/>
              </a:rPr>
              <a:t>H</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a:latin typeface="Algerian" pitchFamily="82" charset="0"/>
              </a:rPr>
              <a:t>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754326"/>
          </a:xfrm>
          <a:prstGeom prst="rect">
            <a:avLst/>
          </a:prstGeom>
        </p:spPr>
        <p:txBody>
          <a:bodyPr wrap="square">
            <a:spAutoFit/>
          </a:bodyPr>
          <a:lstStyle/>
          <a:p>
            <a:pPr algn="ctr"/>
            <a:r>
              <a:rPr lang="en-US" sz="5400" dirty="0">
                <a:latin typeface="Algerian" pitchFamily="82" charset="0"/>
              </a:rPr>
              <a:t>Silent Auction Hangman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381000"/>
            <a:ext cx="8077200" cy="5447645"/>
          </a:xfrm>
          <a:prstGeom prst="rect">
            <a:avLst/>
          </a:prstGeom>
        </p:spPr>
        <p:txBody>
          <a:bodyPr wrap="square">
            <a:spAutoFit/>
          </a:bodyPr>
          <a:lstStyle/>
          <a:p>
            <a:pPr algn="ctr"/>
            <a:r>
              <a:rPr lang="en-US" sz="5400" dirty="0"/>
              <a:t>Look for these words in Matthew 23:</a:t>
            </a:r>
          </a:p>
          <a:p>
            <a:pPr algn="ctr"/>
            <a:r>
              <a:rPr lang="en-US" sz="4800" b="1" cap="all" dirty="0"/>
              <a:t>Pharisee, outwardly, hypocrisy, woe, phylacteries, synagogues, sepulcher.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Rectangle 1"/>
          <p:cNvSpPr/>
          <p:nvPr/>
        </p:nvSpPr>
        <p:spPr>
          <a:xfrm>
            <a:off x="304800" y="1524000"/>
            <a:ext cx="5791200" cy="4154984"/>
          </a:xfrm>
          <a:prstGeom prst="rect">
            <a:avLst/>
          </a:prstGeom>
        </p:spPr>
        <p:txBody>
          <a:bodyPr wrap="square">
            <a:spAutoFit/>
          </a:bodyPr>
          <a:lstStyle/>
          <a:p>
            <a:br>
              <a:rPr lang="en-US" sz="2400" dirty="0"/>
            </a:br>
            <a:r>
              <a:rPr lang="en-US" sz="2400" dirty="0"/>
              <a:t>The word </a:t>
            </a:r>
            <a:r>
              <a:rPr lang="en-US" sz="2400" i="1" dirty="0"/>
              <a:t>hypocrite </a:t>
            </a:r>
            <a:r>
              <a:rPr lang="en-US" sz="2400" dirty="0"/>
              <a:t>is translated from a Greek word meaning "actor," and refers to one who pretends, exaggerates a part, or is deceitfully inconsistent in his or her actions. </a:t>
            </a:r>
          </a:p>
          <a:p>
            <a:br>
              <a:rPr lang="en-US" sz="2400" dirty="0"/>
            </a:br>
            <a:r>
              <a:rPr lang="en-US" sz="2400" dirty="0"/>
              <a:t>Matthew 23:1–12: Is wearing a phylactery bad?</a:t>
            </a:r>
          </a:p>
          <a:p>
            <a:r>
              <a:rPr lang="en-US" sz="2400" dirty="0"/>
              <a:t>Notice at all the “</a:t>
            </a:r>
            <a:r>
              <a:rPr lang="en-US" sz="2400" dirty="0" err="1"/>
              <a:t>wo’s</a:t>
            </a:r>
            <a:r>
              <a:rPr lang="en-US" sz="2400" dirty="0"/>
              <a:t>” in Matthew 23:13-36.</a:t>
            </a:r>
          </a:p>
        </p:txBody>
      </p:sp>
      <p:pic>
        <p:nvPicPr>
          <p:cNvPr id="1026"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4" name="TextBox 3"/>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pic>
        <p:nvPicPr>
          <p:cNvPr id="3" name="Picture 2" descr="Jewish man wearing phylacteri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6500" y="1828800"/>
            <a:ext cx="2857500" cy="4648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98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graphicFrame>
        <p:nvGraphicFramePr>
          <p:cNvPr id="6" name="Table 5"/>
          <p:cNvGraphicFramePr>
            <a:graphicFrameLocks noGrp="1"/>
          </p:cNvGraphicFramePr>
          <p:nvPr>
            <p:extLst>
              <p:ext uri="{D42A27DB-BD31-4B8C-83A1-F6EECF244321}">
                <p14:modId xmlns:p14="http://schemas.microsoft.com/office/powerpoint/2010/main" val="3834110930"/>
              </p:ext>
            </p:extLst>
          </p:nvPr>
        </p:nvGraphicFramePr>
        <p:xfrm>
          <a:off x="228599" y="291548"/>
          <a:ext cx="8686802" cy="5007393"/>
        </p:xfrm>
        <a:graphic>
          <a:graphicData uri="http://schemas.openxmlformats.org/drawingml/2006/table">
            <a:tbl>
              <a:tblPr/>
              <a:tblGrid>
                <a:gridCol w="1752601">
                  <a:extLst>
                    <a:ext uri="{9D8B030D-6E8A-4147-A177-3AD203B41FA5}">
                      <a16:colId xmlns:a16="http://schemas.microsoft.com/office/drawing/2014/main" val="20000"/>
                    </a:ext>
                  </a:extLst>
                </a:gridCol>
                <a:gridCol w="6934201">
                  <a:extLst>
                    <a:ext uri="{9D8B030D-6E8A-4147-A177-3AD203B41FA5}">
                      <a16:colId xmlns:a16="http://schemas.microsoft.com/office/drawing/2014/main" val="20001"/>
                    </a:ext>
                  </a:extLst>
                </a:gridCol>
              </a:tblGrid>
              <a:tr h="585036">
                <a:tc>
                  <a:txBody>
                    <a:bodyPr/>
                    <a:lstStyle/>
                    <a:p>
                      <a:pPr algn="l" fontAlgn="base"/>
                      <a:r>
                        <a:rPr lang="en-US" sz="1800" b="0" i="0" u="none" strike="noStrike" cap="all" dirty="0">
                          <a:solidFill>
                            <a:srgbClr val="0091BC"/>
                          </a:solidFill>
                          <a:effectLst/>
                          <a:latin typeface="Lucida Sans" panose="020B0602030504020204" pitchFamily="34" charset="0"/>
                          <a:hlinkClick r:id="rId3"/>
                        </a:rPr>
                        <a:t>MATTHEW 23</a:t>
                      </a:r>
                      <a:endParaRPr lang="en-US" sz="1800" b="0" i="0" cap="all" dirty="0">
                        <a:solidFill>
                          <a:srgbClr val="737373"/>
                        </a:solidFill>
                        <a:effectLst/>
                        <a:latin typeface="Lucida Sans" panose="020B0602030504020204" pitchFamily="34" charset="0"/>
                      </a:endParaRPr>
                    </a:p>
                  </a:txBody>
                  <a:tcPr marL="25997" marR="25997" marT="18198" marB="18198" anchor="b">
                    <a:lnL>
                      <a:noFill/>
                    </a:lnL>
                    <a:lnR w="9525" cap="flat" cmpd="sng" algn="ctr">
                      <a:solidFill>
                        <a:srgbClr val="CCCCCC"/>
                      </a:solidFill>
                      <a:prstDash val="solid"/>
                      <a:round/>
                      <a:headEnd type="none" w="med" len="med"/>
                      <a:tailEnd type="none" w="med" len="med"/>
                    </a:lnR>
                    <a:lnT>
                      <a:noFill/>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b="1" i="0" cap="all" dirty="0">
                          <a:solidFill>
                            <a:srgbClr val="737373"/>
                          </a:solidFill>
                          <a:effectLst/>
                          <a:latin typeface="Lucida Sans" panose="020B0602030504020204" pitchFamily="34" charset="0"/>
                        </a:rPr>
                        <a:t>HYPOCRITICAL ACTIONS OF THE SCRIBES AND PHARISEES</a:t>
                      </a:r>
                    </a:p>
                  </a:txBody>
                  <a:tcPr marL="25997" marR="25997" marT="18198" marB="18198" anchor="b">
                    <a:lnL w="9525" cap="flat" cmpd="sng" algn="ctr">
                      <a:solidFill>
                        <a:srgbClr val="CCCCCC"/>
                      </a:solidFill>
                      <a:prstDash val="solid"/>
                      <a:round/>
                      <a:headEnd type="none" w="med" len="med"/>
                      <a:tailEnd type="none" w="med" len="med"/>
                    </a:lnL>
                    <a:lnR>
                      <a:noFill/>
                    </a:lnR>
                    <a:lnT>
                      <a:noFill/>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85101">
                <a:tc>
                  <a:txBody>
                    <a:bodyPr/>
                    <a:lstStyle/>
                    <a:p>
                      <a:pPr algn="l" fontAlgn="base"/>
                      <a:r>
                        <a:rPr lang="en-US" sz="1800" u="none" strike="noStrike">
                          <a:solidFill>
                            <a:srgbClr val="0091BC"/>
                          </a:solidFill>
                          <a:effectLst/>
                          <a:hlinkClick r:id="rId4"/>
                        </a:rPr>
                        <a:t>Verse 13</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85619">
                <a:tc>
                  <a:txBody>
                    <a:bodyPr/>
                    <a:lstStyle/>
                    <a:p>
                      <a:pPr algn="l" fontAlgn="base"/>
                      <a:r>
                        <a:rPr lang="en-US" sz="1800" u="none" strike="noStrike">
                          <a:solidFill>
                            <a:srgbClr val="0091BC"/>
                          </a:solidFill>
                          <a:effectLst/>
                          <a:hlinkClick r:id="rId5"/>
                        </a:rPr>
                        <a:t>Verse 14</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10716">
                <a:tc>
                  <a:txBody>
                    <a:bodyPr/>
                    <a:lstStyle/>
                    <a:p>
                      <a:pPr algn="l" fontAlgn="base"/>
                      <a:r>
                        <a:rPr lang="en-US" sz="1800" u="none" strike="noStrike">
                          <a:solidFill>
                            <a:srgbClr val="0091BC"/>
                          </a:solidFill>
                          <a:effectLst/>
                          <a:hlinkClick r:id="rId6"/>
                        </a:rPr>
                        <a:t>Verse 15</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710230">
                <a:tc>
                  <a:txBody>
                    <a:bodyPr/>
                    <a:lstStyle/>
                    <a:p>
                      <a:pPr algn="l" fontAlgn="base"/>
                      <a:r>
                        <a:rPr lang="en-US" sz="1800" u="none" strike="noStrike">
                          <a:solidFill>
                            <a:srgbClr val="0091BC"/>
                          </a:solidFill>
                          <a:effectLst/>
                          <a:hlinkClick r:id="rId7"/>
                        </a:rPr>
                        <a:t>Verses 16–22</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35360">
                <a:tc>
                  <a:txBody>
                    <a:bodyPr/>
                    <a:lstStyle/>
                    <a:p>
                      <a:pPr algn="l" fontAlgn="base"/>
                      <a:r>
                        <a:rPr lang="en-US" sz="1800" u="none" strike="noStrike">
                          <a:solidFill>
                            <a:srgbClr val="0091BC"/>
                          </a:solidFill>
                          <a:effectLst/>
                          <a:hlinkClick r:id="rId8"/>
                        </a:rPr>
                        <a:t>Verse 23</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84583">
                <a:tc>
                  <a:txBody>
                    <a:bodyPr/>
                    <a:lstStyle/>
                    <a:p>
                      <a:pPr algn="l" fontAlgn="base"/>
                      <a:r>
                        <a:rPr lang="en-US" sz="1800" u="none" strike="noStrike">
                          <a:solidFill>
                            <a:srgbClr val="0091BC"/>
                          </a:solidFill>
                          <a:effectLst/>
                          <a:hlinkClick r:id="rId9"/>
                        </a:rPr>
                        <a:t>Verses 25–28</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10748">
                <a:tc>
                  <a:txBody>
                    <a:bodyPr/>
                    <a:lstStyle/>
                    <a:p>
                      <a:pPr algn="l" fontAlgn="base"/>
                      <a:r>
                        <a:rPr lang="en-US" sz="1800" u="none" strike="noStrike">
                          <a:solidFill>
                            <a:srgbClr val="0091BC"/>
                          </a:solidFill>
                          <a:effectLst/>
                          <a:hlinkClick r:id="rId10"/>
                        </a:rPr>
                        <a:t>Verses 29–30</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endParaRPr lang="en-US" sz="1800" dirty="0">
                        <a:solidFill>
                          <a:srgbClr val="434444"/>
                        </a:solidFill>
                        <a:effectLst/>
                      </a:endParaRP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65216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912" y="5943600"/>
            <a:ext cx="8077200" cy="400110"/>
          </a:xfrm>
          <a:prstGeom prst="rect">
            <a:avLst/>
          </a:prstGeom>
        </p:spPr>
        <p:txBody>
          <a:bodyPr wrap="square">
            <a:spAutoFit/>
          </a:bodyPr>
          <a:lstStyle/>
          <a:p>
            <a:pPr fontAlgn="base"/>
            <a:r>
              <a:rPr lang="en-US" sz="2000" dirty="0"/>
              <a:t>How were the scribes and Pharisees being hypocritical?</a:t>
            </a:r>
          </a:p>
        </p:txBody>
      </p:sp>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graphicFrame>
        <p:nvGraphicFramePr>
          <p:cNvPr id="6" name="Table 5"/>
          <p:cNvGraphicFramePr>
            <a:graphicFrameLocks noGrp="1"/>
          </p:cNvGraphicFramePr>
          <p:nvPr>
            <p:extLst>
              <p:ext uri="{D42A27DB-BD31-4B8C-83A1-F6EECF244321}">
                <p14:modId xmlns:p14="http://schemas.microsoft.com/office/powerpoint/2010/main" val="1961401335"/>
              </p:ext>
            </p:extLst>
          </p:nvPr>
        </p:nvGraphicFramePr>
        <p:xfrm>
          <a:off x="228599" y="291548"/>
          <a:ext cx="8686802" cy="5355353"/>
        </p:xfrm>
        <a:graphic>
          <a:graphicData uri="http://schemas.openxmlformats.org/drawingml/2006/table">
            <a:tbl>
              <a:tblPr/>
              <a:tblGrid>
                <a:gridCol w="1752601">
                  <a:extLst>
                    <a:ext uri="{9D8B030D-6E8A-4147-A177-3AD203B41FA5}">
                      <a16:colId xmlns:a16="http://schemas.microsoft.com/office/drawing/2014/main" val="20000"/>
                    </a:ext>
                  </a:extLst>
                </a:gridCol>
                <a:gridCol w="6934201">
                  <a:extLst>
                    <a:ext uri="{9D8B030D-6E8A-4147-A177-3AD203B41FA5}">
                      <a16:colId xmlns:a16="http://schemas.microsoft.com/office/drawing/2014/main" val="20001"/>
                    </a:ext>
                  </a:extLst>
                </a:gridCol>
              </a:tblGrid>
              <a:tr h="585036">
                <a:tc>
                  <a:txBody>
                    <a:bodyPr/>
                    <a:lstStyle/>
                    <a:p>
                      <a:pPr algn="l" fontAlgn="base"/>
                      <a:r>
                        <a:rPr lang="en-US" sz="1800" b="0" i="0" u="none" strike="noStrike" cap="all" dirty="0">
                          <a:solidFill>
                            <a:srgbClr val="0091BC"/>
                          </a:solidFill>
                          <a:effectLst/>
                          <a:latin typeface="Lucida Sans" panose="020B0602030504020204" pitchFamily="34" charset="0"/>
                          <a:hlinkClick r:id="rId3"/>
                        </a:rPr>
                        <a:t>MATTHEW 23</a:t>
                      </a:r>
                      <a:endParaRPr lang="en-US" sz="1800" b="0" i="0" cap="all" dirty="0">
                        <a:solidFill>
                          <a:srgbClr val="737373"/>
                        </a:solidFill>
                        <a:effectLst/>
                        <a:latin typeface="Lucida Sans" panose="020B0602030504020204" pitchFamily="34" charset="0"/>
                      </a:endParaRPr>
                    </a:p>
                  </a:txBody>
                  <a:tcPr marL="25997" marR="25997" marT="18198" marB="18198" anchor="b">
                    <a:lnL>
                      <a:noFill/>
                    </a:lnL>
                    <a:lnR w="9525" cap="flat" cmpd="sng" algn="ctr">
                      <a:solidFill>
                        <a:srgbClr val="CCCCCC"/>
                      </a:solidFill>
                      <a:prstDash val="solid"/>
                      <a:round/>
                      <a:headEnd type="none" w="med" len="med"/>
                      <a:tailEnd type="none" w="med" len="med"/>
                    </a:lnR>
                    <a:lnT>
                      <a:noFill/>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b="1" i="0" cap="all" dirty="0">
                          <a:solidFill>
                            <a:srgbClr val="737373"/>
                          </a:solidFill>
                          <a:effectLst/>
                          <a:latin typeface="Lucida Sans" panose="020B0602030504020204" pitchFamily="34" charset="0"/>
                        </a:rPr>
                        <a:t>HYPOCRITICAL ACTIONS OF THE SCRIBES AND PHARISEES</a:t>
                      </a:r>
                    </a:p>
                  </a:txBody>
                  <a:tcPr marL="25997" marR="25997" marT="18198" marB="18198" anchor="b">
                    <a:lnL w="9525" cap="flat" cmpd="sng" algn="ctr">
                      <a:solidFill>
                        <a:srgbClr val="CCCCCC"/>
                      </a:solidFill>
                      <a:prstDash val="solid"/>
                      <a:round/>
                      <a:headEnd type="none" w="med" len="med"/>
                      <a:tailEnd type="none" w="med" len="med"/>
                    </a:lnL>
                    <a:lnR>
                      <a:noFill/>
                    </a:lnR>
                    <a:lnT>
                      <a:noFill/>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59356">
                <a:tc>
                  <a:txBody>
                    <a:bodyPr/>
                    <a:lstStyle/>
                    <a:p>
                      <a:pPr algn="l" fontAlgn="base"/>
                      <a:r>
                        <a:rPr lang="en-US" sz="1800" u="none" strike="noStrike">
                          <a:solidFill>
                            <a:srgbClr val="0091BC"/>
                          </a:solidFill>
                          <a:effectLst/>
                          <a:hlinkClick r:id="rId4"/>
                        </a:rPr>
                        <a:t>Verse 13</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dirty="0">
                          <a:solidFill>
                            <a:srgbClr val="434444"/>
                          </a:solidFill>
                          <a:effectLst/>
                        </a:rPr>
                        <a:t>They not only rejected Christ, His Church, and His offer of salvation, but they also tried to prevent others from accepting Christ and salvation.</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85036">
                <a:tc>
                  <a:txBody>
                    <a:bodyPr/>
                    <a:lstStyle/>
                    <a:p>
                      <a:pPr algn="l" fontAlgn="base"/>
                      <a:r>
                        <a:rPr lang="en-US" sz="1800" u="none" strike="noStrike">
                          <a:solidFill>
                            <a:srgbClr val="0091BC"/>
                          </a:solidFill>
                          <a:effectLst/>
                          <a:hlinkClick r:id="rId5"/>
                        </a:rPr>
                        <a:t>Verse 14</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dirty="0">
                          <a:solidFill>
                            <a:srgbClr val="434444"/>
                          </a:solidFill>
                          <a:effectLst/>
                        </a:rPr>
                        <a:t>They were greedy and materialistic and preyed upon others’ misfortunes.</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10716">
                <a:tc>
                  <a:txBody>
                    <a:bodyPr/>
                    <a:lstStyle/>
                    <a:p>
                      <a:pPr algn="l" fontAlgn="base"/>
                      <a:r>
                        <a:rPr lang="en-US" sz="1800" u="none" strike="noStrike">
                          <a:solidFill>
                            <a:srgbClr val="0091BC"/>
                          </a:solidFill>
                          <a:effectLst/>
                          <a:hlinkClick r:id="rId6"/>
                        </a:rPr>
                        <a:t>Verse 15</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a:solidFill>
                            <a:srgbClr val="434444"/>
                          </a:solidFill>
                          <a:effectLst/>
                        </a:rPr>
                        <a:t>They tried to recruit others to their false beliefs.</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710230">
                <a:tc>
                  <a:txBody>
                    <a:bodyPr/>
                    <a:lstStyle/>
                    <a:p>
                      <a:pPr algn="l" fontAlgn="base"/>
                      <a:r>
                        <a:rPr lang="en-US" sz="1800" u="none" strike="noStrike">
                          <a:solidFill>
                            <a:srgbClr val="0091BC"/>
                          </a:solidFill>
                          <a:effectLst/>
                          <a:hlinkClick r:id="rId7"/>
                        </a:rPr>
                        <a:t>Verses 16–22</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dirty="0">
                          <a:solidFill>
                            <a:srgbClr val="434444"/>
                          </a:solidFill>
                          <a:effectLst/>
                        </a:rPr>
                        <a:t>Through their oaths, they showed more reverence for the temple’s gold and furnishings than for the Lord, whom the temple honors.</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35360">
                <a:tc>
                  <a:txBody>
                    <a:bodyPr/>
                    <a:lstStyle/>
                    <a:p>
                      <a:pPr algn="l" fontAlgn="base"/>
                      <a:r>
                        <a:rPr lang="en-US" sz="1800" u="none" strike="noStrike">
                          <a:solidFill>
                            <a:srgbClr val="0091BC"/>
                          </a:solidFill>
                          <a:effectLst/>
                          <a:hlinkClick r:id="rId8"/>
                        </a:rPr>
                        <a:t>Verse 23</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a:solidFill>
                            <a:srgbClr val="434444"/>
                          </a:solidFill>
                          <a:effectLst/>
                        </a:rPr>
                        <a:t>They obeyed rules but ignored the more important doctrines and principles the rules were based on.</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84583">
                <a:tc>
                  <a:txBody>
                    <a:bodyPr/>
                    <a:lstStyle/>
                    <a:p>
                      <a:pPr algn="l" fontAlgn="base"/>
                      <a:r>
                        <a:rPr lang="en-US" sz="1800" u="none" strike="noStrike">
                          <a:solidFill>
                            <a:srgbClr val="0091BC"/>
                          </a:solidFill>
                          <a:effectLst/>
                          <a:hlinkClick r:id="rId9"/>
                        </a:rPr>
                        <a:t>Verses 25–28</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a:solidFill>
                            <a:srgbClr val="434444"/>
                          </a:solidFill>
                          <a:effectLst/>
                        </a:rPr>
                        <a:t>They hid internal greed and self-indulgence beneath an exterior show of righteousness. They looked clean and attractive externally, but internally they were corrupt and spiritually decayed.</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585036">
                <a:tc>
                  <a:txBody>
                    <a:bodyPr/>
                    <a:lstStyle/>
                    <a:p>
                      <a:pPr algn="l" fontAlgn="base"/>
                      <a:r>
                        <a:rPr lang="en-US" sz="1800" u="none" strike="noStrike">
                          <a:solidFill>
                            <a:srgbClr val="0091BC"/>
                          </a:solidFill>
                          <a:effectLst/>
                          <a:hlinkClick r:id="rId10"/>
                        </a:rPr>
                        <a:t>Verses 29–30</a:t>
                      </a:r>
                      <a:endParaRPr lang="en-US" sz="1800">
                        <a:solidFill>
                          <a:srgbClr val="434444"/>
                        </a:solidFill>
                        <a:effectLst/>
                      </a:endParaRPr>
                    </a:p>
                  </a:txBody>
                  <a:tcPr marL="25997" marR="25997" marT="18198" marB="18198" anchor="ctr">
                    <a:lnL>
                      <a:noFill/>
                    </a:lnL>
                    <a:lnR w="9525" cap="flat" cmpd="sng" algn="ctr">
                      <a:solidFill>
                        <a:srgbClr val="CCCCCC"/>
                      </a:solidFill>
                      <a:prstDash val="solid"/>
                      <a:round/>
                      <a:headEnd type="none" w="med" len="med"/>
                      <a:tailEnd type="none" w="med" len="med"/>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tc>
                  <a:txBody>
                    <a:bodyPr/>
                    <a:lstStyle/>
                    <a:p>
                      <a:pPr algn="l" fontAlgn="base"/>
                      <a:r>
                        <a:rPr lang="en-US" sz="1800" dirty="0">
                          <a:solidFill>
                            <a:srgbClr val="434444"/>
                          </a:solidFill>
                          <a:effectLst/>
                        </a:rPr>
                        <a:t>They rejected living prophets while claiming allegiance to dead prophets.</a:t>
                      </a:r>
                    </a:p>
                  </a:txBody>
                  <a:tcPr marL="25997" marR="25997" marT="18198" marB="18198" anchor="ctr">
                    <a:lnL w="9525" cap="flat" cmpd="sng" algn="ctr">
                      <a:solidFill>
                        <a:srgbClr val="CCCCCC"/>
                      </a:solidFill>
                      <a:prstDash val="solid"/>
                      <a:round/>
                      <a:headEnd type="none" w="med" len="med"/>
                      <a:tailEnd type="none" w="med" len="med"/>
                    </a:lnL>
                    <a:lnR>
                      <a:noFill/>
                    </a:lnR>
                    <a:lnT w="9525" cap="flat" cmpd="sng" algn="ctr">
                      <a:solidFill>
                        <a:srgbClr val="E5E5E5"/>
                      </a:solidFill>
                      <a:prstDash val="solid"/>
                      <a:round/>
                      <a:headEnd type="none" w="med" len="med"/>
                      <a:tailEnd type="none" w="med" len="med"/>
                    </a:lnT>
                    <a:lnB w="9525"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2728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
        <p:nvSpPr>
          <p:cNvPr id="9" name="Rectangle 4"/>
          <p:cNvSpPr>
            <a:spLocks noChangeArrowheads="1"/>
          </p:cNvSpPr>
          <p:nvPr/>
        </p:nvSpPr>
        <p:spPr bwMode="auto">
          <a:xfrm>
            <a:off x="2514600" y="1764799"/>
            <a:ext cx="594836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effectLst>
                  <a:outerShdw blurRad="38100" dist="38100" dir="2700000" algn="tl">
                    <a:srgbClr val="000000">
                      <a:alpha val="43137"/>
                    </a:srgbClr>
                  </a:outerShdw>
                </a:effectLst>
                <a:latin typeface="Droid serif"/>
              </a:rPr>
              <a:t>“Are we righteous in fact, or do we feign obedience only when we think others are watching? The Lord has made it clear that He will not be fooled by appearances, and He has warned us not to be false to Him or to others.  </a:t>
            </a:r>
            <a:r>
              <a:rPr lang="en-US" altLang="en-US" sz="2400" b="1" dirty="0">
                <a:effectLst>
                  <a:outerShdw blurRad="38100" dist="38100" dir="2700000" algn="tl">
                    <a:srgbClr val="000000">
                      <a:alpha val="43137"/>
                    </a:srgbClr>
                  </a:outerShdw>
                </a:effectLst>
                <a:latin typeface="Droid serif"/>
              </a:rPr>
              <a:t>Do we, indeed, actually live the gospel, or do we just manifest the appearance of righteousness so that those around us assume we are faithful when, in reality, our hearts and unseen actions are not true to the Lord’s teachings? Do we take on only the ‘form of godliness’ while denying the ‘power thereof’?</a:t>
            </a:r>
            <a:endParaRPr lang="en-US" altLang="en-US" sz="2400" b="1" dirty="0">
              <a:effectLst>
                <a:outerShdw blurRad="38100" dist="38100" dir="2700000" algn="tl">
                  <a:srgbClr val="000000">
                    <a:alpha val="43137"/>
                  </a:srgbClr>
                </a:outerShdw>
              </a:effectLst>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1981200"/>
            <a:ext cx="2247900" cy="2809875"/>
          </a:xfrm>
          <a:prstGeom prst="rect">
            <a:avLst/>
          </a:prstGeom>
        </p:spPr>
      </p:pic>
    </p:spTree>
    <p:extLst>
      <p:ext uri="{BB962C8B-B14F-4D97-AF65-F5344CB8AC3E}">
        <p14:creationId xmlns:p14="http://schemas.microsoft.com/office/powerpoint/2010/main" val="1123744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33800"/>
            <a:ext cx="8077200" cy="830997"/>
          </a:xfrm>
          <a:prstGeom prst="rect">
            <a:avLst/>
          </a:prstGeom>
        </p:spPr>
        <p:txBody>
          <a:bodyPr wrap="square">
            <a:spAutoFit/>
          </a:bodyPr>
          <a:lstStyle/>
          <a:p>
            <a:pPr algn="ctr"/>
            <a:r>
              <a:rPr lang="en-US" sz="4800" dirty="0"/>
              <a:t>Hypocrisy = Belief - Actions</a:t>
            </a:r>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Tree>
    <p:extLst>
      <p:ext uri="{BB962C8B-B14F-4D97-AF65-F5344CB8AC3E}">
        <p14:creationId xmlns:p14="http://schemas.microsoft.com/office/powerpoint/2010/main" val="2852550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124200"/>
            <a:ext cx="8077200" cy="2308324"/>
          </a:xfrm>
          <a:prstGeom prst="rect">
            <a:avLst/>
          </a:prstGeom>
        </p:spPr>
        <p:txBody>
          <a:bodyPr wrap="square">
            <a:spAutoFit/>
          </a:bodyPr>
          <a:lstStyle/>
          <a:p>
            <a:pPr algn="ctr"/>
            <a:r>
              <a:rPr lang="en-US" sz="4800" dirty="0"/>
              <a:t>[Belief (10) – Actions (0)] =</a:t>
            </a:r>
          </a:p>
          <a:p>
            <a:pPr algn="ctr"/>
            <a:r>
              <a:rPr lang="en-US" sz="4800" dirty="0"/>
              <a:t> you are a 10 on the hypocrisy scale</a:t>
            </a:r>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Tree>
    <p:extLst>
      <p:ext uri="{BB962C8B-B14F-4D97-AF65-F5344CB8AC3E}">
        <p14:creationId xmlns:p14="http://schemas.microsoft.com/office/powerpoint/2010/main" val="1906632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124200"/>
            <a:ext cx="8077200" cy="2308324"/>
          </a:xfrm>
          <a:prstGeom prst="rect">
            <a:avLst/>
          </a:prstGeom>
        </p:spPr>
        <p:txBody>
          <a:bodyPr wrap="square">
            <a:spAutoFit/>
          </a:bodyPr>
          <a:lstStyle/>
          <a:p>
            <a:pPr algn="ctr"/>
            <a:r>
              <a:rPr lang="en-US" sz="4800" dirty="0"/>
              <a:t>[Belief (0) – Actions (10)] =</a:t>
            </a:r>
          </a:p>
          <a:p>
            <a:pPr algn="ctr"/>
            <a:r>
              <a:rPr lang="en-US" sz="4800" dirty="0"/>
              <a:t> you are a 10 on the hypocrisy scale</a:t>
            </a:r>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
        <p:nvSpPr>
          <p:cNvPr id="6" name="Rectangle 5"/>
          <p:cNvSpPr/>
          <p:nvPr/>
        </p:nvSpPr>
        <p:spPr>
          <a:xfrm>
            <a:off x="533400" y="5562600"/>
            <a:ext cx="8077200" cy="830997"/>
          </a:xfrm>
          <a:prstGeom prst="rect">
            <a:avLst/>
          </a:prstGeom>
        </p:spPr>
        <p:txBody>
          <a:bodyPr wrap="square">
            <a:spAutoFit/>
          </a:bodyPr>
          <a:lstStyle/>
          <a:p>
            <a:pPr algn="ctr"/>
            <a:r>
              <a:rPr lang="en-US" sz="4800" b="1" dirty="0">
                <a:solidFill>
                  <a:srgbClr val="FFC000"/>
                </a:solidFill>
                <a:effectLst>
                  <a:outerShdw blurRad="38100" dist="38100" dir="2700000" algn="tl">
                    <a:srgbClr val="000000">
                      <a:alpha val="43137"/>
                    </a:srgbClr>
                  </a:outerShdw>
                </a:effectLst>
              </a:rPr>
              <a:t>Are you a hypocrite?</a:t>
            </a:r>
          </a:p>
        </p:txBody>
      </p:sp>
    </p:spTree>
    <p:extLst>
      <p:ext uri="{BB962C8B-B14F-4D97-AF65-F5344CB8AC3E}">
        <p14:creationId xmlns:p14="http://schemas.microsoft.com/office/powerpoint/2010/main" val="351610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905000"/>
            <a:ext cx="7315200" cy="3970318"/>
          </a:xfrm>
          <a:prstGeom prst="rect">
            <a:avLst/>
          </a:prstGeom>
        </p:spPr>
        <p:txBody>
          <a:bodyPr wrap="square">
            <a:spAutoFit/>
          </a:bodyPr>
          <a:lstStyle/>
          <a:p>
            <a:r>
              <a:rPr lang="en-US" sz="2800" dirty="0"/>
              <a:t>“If you define </a:t>
            </a:r>
            <a:r>
              <a:rPr lang="en-US" sz="2800" i="1" dirty="0"/>
              <a:t>hypocrite</a:t>
            </a:r>
            <a:r>
              <a:rPr lang="en-US" sz="2800" dirty="0"/>
              <a:t> as someone who fails to live up perfectly to what he or she believes, then we are all hypocrites. None of us is quite as </a:t>
            </a:r>
            <a:r>
              <a:rPr lang="en-US" sz="2800" dirty="0" err="1"/>
              <a:t>Christlike</a:t>
            </a:r>
            <a:r>
              <a:rPr lang="en-US" sz="2800" dirty="0"/>
              <a:t> as we know we should be. But we earnestly desire to overcome our faults and the tendency to sin. With our heart and soul we yearn to become better with the help of the Atonement of Jesus Christ.”</a:t>
            </a:r>
            <a:endParaRPr lang="en-US" sz="6600" dirty="0"/>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057400"/>
            <a:ext cx="1760365" cy="2195512"/>
          </a:xfrm>
          <a:prstGeom prst="rect">
            <a:avLst/>
          </a:prstGeom>
        </p:spPr>
      </p:pic>
    </p:spTree>
    <p:extLst>
      <p:ext uri="{BB962C8B-B14F-4D97-AF65-F5344CB8AC3E}">
        <p14:creationId xmlns:p14="http://schemas.microsoft.com/office/powerpoint/2010/main" val="4284557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57400"/>
            <a:ext cx="8458200" cy="1754326"/>
          </a:xfrm>
          <a:prstGeom prst="rect">
            <a:avLst/>
          </a:prstGeom>
        </p:spPr>
        <p:txBody>
          <a:bodyPr wrap="square">
            <a:spAutoFit/>
          </a:bodyPr>
          <a:lstStyle/>
          <a:p>
            <a:pPr marL="685800" lvl="0" indent="-685800">
              <a:buFont typeface="Arial" panose="020B0604020202020204" pitchFamily="34" charset="0"/>
              <a:buChar char="•"/>
            </a:pPr>
            <a:r>
              <a:rPr lang="en-US" sz="5400" dirty="0"/>
              <a:t>What is the opposite of hypocrisy?</a:t>
            </a:r>
          </a:p>
        </p:txBody>
      </p:sp>
      <p:sp>
        <p:nvSpPr>
          <p:cNvPr id="4" name="Rectangle 3"/>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5"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6" name="TextBox 5"/>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457200" y="533400"/>
            <a:ext cx="8382000" cy="5847755"/>
          </a:xfrm>
          <a:prstGeom prst="rect">
            <a:avLst/>
          </a:prstGeom>
        </p:spPr>
        <p:txBody>
          <a:bodyPr wrap="square">
            <a:spAutoFit/>
          </a:bodyPr>
          <a:lstStyle/>
          <a:p>
            <a:r>
              <a:rPr lang="en-US" sz="2200" dirty="0"/>
              <a:t>This is a combination of “Name that Tune” (I can name that tune with 4 notes…) and “Hangman”</a:t>
            </a:r>
          </a:p>
          <a:p>
            <a:endParaRPr lang="en-US" sz="2200" dirty="0"/>
          </a:p>
          <a:p>
            <a:r>
              <a:rPr lang="en-US" sz="2200" dirty="0"/>
              <a:t>Draw a blank line for each letter in the word. ...</a:t>
            </a:r>
          </a:p>
          <a:p>
            <a:r>
              <a:rPr lang="en-US" sz="2200" dirty="0"/>
              <a:t>Each team starts off with an *; if they discover the word, they earn the number of points they bid to figure out the word – and the lowest score wins.</a:t>
            </a:r>
          </a:p>
          <a:p>
            <a:r>
              <a:rPr lang="en-US" sz="2200" dirty="0"/>
              <a:t>TO PLAY:</a:t>
            </a:r>
          </a:p>
          <a:p>
            <a:r>
              <a:rPr lang="en-US" sz="2200" dirty="0"/>
              <a:t>Teams silently bid on how many letters they need to solve the puzzle; lowest bid goes first</a:t>
            </a:r>
          </a:p>
          <a:p>
            <a:r>
              <a:rPr lang="en-US" sz="2200" dirty="0"/>
              <a:t>You reveal letters based on their bid number</a:t>
            </a:r>
          </a:p>
          <a:p>
            <a:r>
              <a:rPr lang="en-US" sz="2200" dirty="0"/>
              <a:t>If the team guesses the word correctly....they get the same number of points as the number of letters they used to bid; that is, if the team bid “4 letters” and guessed the word using the 4 letters, they would get 4 points.</a:t>
            </a:r>
          </a:p>
          <a:p>
            <a:r>
              <a:rPr lang="en-US" sz="2200" dirty="0"/>
              <a:t>If the lowest bidding team doesn’t guess the word correctly, the next higher bidding team gets to go next</a:t>
            </a:r>
          </a:p>
        </p:txBody>
      </p:sp>
    </p:spTree>
    <p:extLst>
      <p:ext uri="{BB962C8B-B14F-4D97-AF65-F5344CB8AC3E}">
        <p14:creationId xmlns:p14="http://schemas.microsoft.com/office/powerpoint/2010/main" val="2250296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57400"/>
            <a:ext cx="8458200" cy="923330"/>
          </a:xfrm>
          <a:prstGeom prst="rect">
            <a:avLst/>
          </a:prstGeom>
        </p:spPr>
        <p:txBody>
          <a:bodyPr wrap="square">
            <a:spAutoFit/>
          </a:bodyPr>
          <a:lstStyle/>
          <a:p>
            <a:pPr marL="685800" lvl="0" indent="-685800">
              <a:buFont typeface="Arial" panose="020B0604020202020204" pitchFamily="34" charset="0"/>
              <a:buChar char="•"/>
            </a:pPr>
            <a:endParaRPr lang="en-US" sz="5400" dirty="0"/>
          </a:p>
        </p:txBody>
      </p:sp>
      <p:sp>
        <p:nvSpPr>
          <p:cNvPr id="4" name="Rectangle 3"/>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5" name="Picture 2" descr="C:\Users\RichardsED\Desktop\Dropbox\1 ERIC MAIN\1 New Testament\1 Harmony of the Gospels\3 The Last Week\#29 Matt 23 Hypocrisy\hypocrite.jpg"/>
          <p:cNvPicPr>
            <a:picLocks noChangeAspect="1" noChangeArrowheads="1"/>
          </p:cNvPicPr>
          <p:nvPr/>
        </p:nvPicPr>
        <p:blipFill>
          <a:blip r:embed="rId5" cstate="print"/>
          <a:srcRect t="5410" b="37873"/>
          <a:stretch>
            <a:fillRect/>
          </a:stretch>
        </p:blipFill>
        <p:spPr bwMode="auto">
          <a:xfrm>
            <a:off x="4714875" y="0"/>
            <a:ext cx="4429125" cy="1447800"/>
          </a:xfrm>
          <a:prstGeom prst="rect">
            <a:avLst/>
          </a:prstGeom>
          <a:noFill/>
        </p:spPr>
      </p:pic>
      <p:sp>
        <p:nvSpPr>
          <p:cNvPr id="6" name="TextBox 5"/>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pic>
        <p:nvPicPr>
          <p:cNvPr id="3" name="Oranges Real Intent">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6"/>
          <a:stretch>
            <a:fillRect/>
          </a:stretch>
        </p:blipFill>
        <p:spPr>
          <a:xfrm>
            <a:off x="508000" y="1676400"/>
            <a:ext cx="8128000" cy="4572000"/>
          </a:xfrm>
          <a:prstGeom prst="rect">
            <a:avLst/>
          </a:prstGeom>
        </p:spPr>
      </p:pic>
    </p:spTree>
    <p:extLst>
      <p:ext uri="{BB962C8B-B14F-4D97-AF65-F5344CB8AC3E}">
        <p14:creationId xmlns:p14="http://schemas.microsoft.com/office/powerpoint/2010/main" val="20670190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vol="80000">
                <p:cTn id="7" fill="hold" display="0">
                  <p:stCondLst>
                    <p:cond delay="indefinite"/>
                  </p:stCondLst>
                </p:cTn>
                <p:tgtEl>
                  <p:spTgt spid="3"/>
                </p:tgtEl>
              </p:cMediaNode>
            </p:vide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57400"/>
            <a:ext cx="8458200" cy="923330"/>
          </a:xfrm>
          <a:prstGeom prst="rect">
            <a:avLst/>
          </a:prstGeom>
        </p:spPr>
        <p:txBody>
          <a:bodyPr wrap="square">
            <a:spAutoFit/>
          </a:bodyPr>
          <a:lstStyle/>
          <a:p>
            <a:pPr marL="685800" lvl="0" indent="-685800">
              <a:buFont typeface="Arial" panose="020B0604020202020204" pitchFamily="34" charset="0"/>
              <a:buChar char="•"/>
            </a:pPr>
            <a:endParaRPr lang="en-US" sz="5400" dirty="0"/>
          </a:p>
        </p:txBody>
      </p:sp>
      <p:sp>
        <p:nvSpPr>
          <p:cNvPr id="4" name="Rectangle 3"/>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5" name="Picture 2" descr="C:\Users\RichardsED\Desktop\Dropbox\1 ERIC MAIN\1 New Testament\1 Harmony of the Gospels\3 The Last Week\#29 Matt 23 Hypocrisy\hypocrite.jpg"/>
          <p:cNvPicPr>
            <a:picLocks noChangeAspect="1" noChangeArrowheads="1"/>
          </p:cNvPicPr>
          <p:nvPr/>
        </p:nvPicPr>
        <p:blipFill>
          <a:blip r:embed="rId5" cstate="print"/>
          <a:srcRect t="5410" b="37873"/>
          <a:stretch>
            <a:fillRect/>
          </a:stretch>
        </p:blipFill>
        <p:spPr bwMode="auto">
          <a:xfrm>
            <a:off x="4714875" y="0"/>
            <a:ext cx="4429125" cy="1447800"/>
          </a:xfrm>
          <a:prstGeom prst="rect">
            <a:avLst/>
          </a:prstGeom>
          <a:noFill/>
        </p:spPr>
      </p:pic>
      <p:sp>
        <p:nvSpPr>
          <p:cNvPr id="6" name="TextBox 5"/>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pic>
        <p:nvPicPr>
          <p:cNvPr id="3" name="Oranges Real Intent">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6"/>
          <a:stretch>
            <a:fillRect/>
          </a:stretch>
        </p:blipFill>
        <p:spPr>
          <a:xfrm>
            <a:off x="508000" y="1676400"/>
            <a:ext cx="8128000" cy="4572000"/>
          </a:xfrm>
          <a:prstGeom prst="rect">
            <a:avLst/>
          </a:prstGeom>
        </p:spPr>
      </p:pic>
    </p:spTree>
    <p:extLst>
      <p:ext uri="{BB962C8B-B14F-4D97-AF65-F5344CB8AC3E}">
        <p14:creationId xmlns:p14="http://schemas.microsoft.com/office/powerpoint/2010/main" val="222458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93860"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fullScrn="1">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1524000"/>
            <a:ext cx="8305800" cy="5632311"/>
          </a:xfrm>
          <a:prstGeom prst="rect">
            <a:avLst/>
          </a:prstGeom>
        </p:spPr>
        <p:txBody>
          <a:bodyPr wrap="square">
            <a:spAutoFit/>
          </a:bodyPr>
          <a:lstStyle/>
          <a:p>
            <a:pPr algn="ctr"/>
            <a:r>
              <a:rPr lang="en-US" sz="3600" b="1" dirty="0"/>
              <a:t>What are the different forms of hypocrisy?</a:t>
            </a:r>
          </a:p>
          <a:p>
            <a:pPr>
              <a:buFont typeface="Arial" pitchFamily="34" charset="0"/>
              <a:buChar char="•"/>
            </a:pPr>
            <a:r>
              <a:rPr lang="en-US" sz="3600" dirty="0"/>
              <a:t>Looking righteous (overcompensating)</a:t>
            </a:r>
          </a:p>
          <a:p>
            <a:pPr>
              <a:buFont typeface="Arial" pitchFamily="34" charset="0"/>
              <a:buChar char="•"/>
            </a:pPr>
            <a:r>
              <a:rPr lang="en-US" sz="3600" dirty="0"/>
              <a:t>Looking righteous…but not too righteous</a:t>
            </a:r>
          </a:p>
          <a:p>
            <a:pPr>
              <a:buFont typeface="Arial" pitchFamily="34" charset="0"/>
              <a:buChar char="•"/>
            </a:pPr>
            <a:r>
              <a:rPr lang="en-US" sz="3600" dirty="0"/>
              <a:t>Looking rebellious but are righteous</a:t>
            </a:r>
          </a:p>
          <a:p>
            <a:pPr>
              <a:buFont typeface="Arial" pitchFamily="34" charset="0"/>
              <a:buChar char="•"/>
            </a:pPr>
            <a:r>
              <a:rPr lang="en-US" sz="3600" dirty="0"/>
              <a:t>Judging others that don’t belong to our faith</a:t>
            </a:r>
          </a:p>
          <a:p>
            <a:pPr>
              <a:buFont typeface="Arial" pitchFamily="34" charset="0"/>
              <a:buChar char="•"/>
            </a:pPr>
            <a:r>
              <a:rPr lang="en-US" sz="3600" dirty="0"/>
              <a:t>Judging others within our faith</a:t>
            </a:r>
          </a:p>
          <a:p>
            <a:endParaRPr lang="en-US" sz="3600" dirty="0"/>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01761"/>
            <a:ext cx="8077200" cy="1384995"/>
          </a:xfrm>
          <a:prstGeom prst="rect">
            <a:avLst/>
          </a:prstGeom>
        </p:spPr>
        <p:txBody>
          <a:bodyPr wrap="square">
            <a:spAutoFit/>
          </a:bodyPr>
          <a:lstStyle/>
          <a:p>
            <a:r>
              <a:rPr lang="en-US" sz="2800" dirty="0"/>
              <a:t> Which doctrines have been misunderstood that have lead to hypocrisy within the church?</a:t>
            </a:r>
          </a:p>
          <a:p>
            <a:r>
              <a:rPr lang="en-US" sz="2800" dirty="0"/>
              <a:t> </a:t>
            </a:r>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
        <p:nvSpPr>
          <p:cNvPr id="6" name="Rectangle 5"/>
          <p:cNvSpPr/>
          <p:nvPr/>
        </p:nvSpPr>
        <p:spPr>
          <a:xfrm>
            <a:off x="2133600" y="2895600"/>
            <a:ext cx="7010400" cy="3785652"/>
          </a:xfrm>
          <a:prstGeom prst="rect">
            <a:avLst/>
          </a:prstGeom>
        </p:spPr>
        <p:txBody>
          <a:bodyPr wrap="square">
            <a:spAutoFit/>
          </a:bodyPr>
          <a:lstStyle/>
          <a:p>
            <a:r>
              <a:rPr lang="en-US" sz="2400" b="1" dirty="0">
                <a:effectLst>
                  <a:outerShdw blurRad="38100" dist="38100" dir="2700000" algn="tl">
                    <a:srgbClr val="000000">
                      <a:alpha val="43137"/>
                    </a:srgbClr>
                  </a:outerShdw>
                </a:effectLst>
                <a:latin typeface="Open Sans"/>
              </a:rPr>
              <a:t>I testify that God loves each of us—insecurities, anxieties, self-image, and all. He doesn’t measure our talents or our looks; He doesn’t measure our professions or our possessions. He cheers on </a:t>
            </a:r>
            <a:r>
              <a:rPr lang="en-US" sz="2400" b="1" i="1" dirty="0">
                <a:effectLst>
                  <a:outerShdw blurRad="38100" dist="38100" dir="2700000" algn="tl">
                    <a:srgbClr val="000000">
                      <a:alpha val="43137"/>
                    </a:srgbClr>
                  </a:outerShdw>
                </a:effectLst>
                <a:latin typeface="Open Sans"/>
              </a:rPr>
              <a:t>every</a:t>
            </a:r>
            <a:r>
              <a:rPr lang="en-US" sz="2400" b="1" dirty="0">
                <a:effectLst>
                  <a:outerShdw blurRad="38100" dist="38100" dir="2700000" algn="tl">
                    <a:srgbClr val="000000">
                      <a:alpha val="43137"/>
                    </a:srgbClr>
                  </a:outerShdw>
                </a:effectLst>
                <a:latin typeface="Open Sans"/>
              </a:rPr>
              <a:t> runner, calling out that the race is against sin, </a:t>
            </a:r>
            <a:r>
              <a:rPr lang="en-US" sz="2400" b="1" i="1" dirty="0">
                <a:effectLst>
                  <a:outerShdw blurRad="38100" dist="38100" dir="2700000" algn="tl">
                    <a:srgbClr val="000000">
                      <a:alpha val="43137"/>
                    </a:srgbClr>
                  </a:outerShdw>
                </a:effectLst>
                <a:latin typeface="Open Sans"/>
              </a:rPr>
              <a:t>not</a:t>
            </a:r>
            <a:r>
              <a:rPr lang="en-US" sz="2400" b="1" dirty="0">
                <a:effectLst>
                  <a:outerShdw blurRad="38100" dist="38100" dir="2700000" algn="tl">
                    <a:srgbClr val="000000">
                      <a:alpha val="43137"/>
                    </a:srgbClr>
                  </a:outerShdw>
                </a:effectLst>
                <a:latin typeface="Open Sans"/>
              </a:rPr>
              <a:t> against each other. I know that if we will be faithful, there is a perfectly tailored robe of righteousness ready and waiting for </a:t>
            </a:r>
            <a:r>
              <a:rPr lang="en-US" sz="2400" b="1" i="1" dirty="0">
                <a:effectLst>
                  <a:outerShdw blurRad="38100" dist="38100" dir="2700000" algn="tl">
                    <a:srgbClr val="000000">
                      <a:alpha val="43137"/>
                    </a:srgbClr>
                  </a:outerShdw>
                </a:effectLst>
                <a:latin typeface="Open Sans"/>
              </a:rPr>
              <a:t>everyone,</a:t>
            </a:r>
            <a:r>
              <a:rPr lang="en-US" sz="2400" b="1" i="1" baseline="30000" dirty="0">
                <a:effectLst>
                  <a:outerShdw blurRad="38100" dist="38100" dir="2700000" algn="tl">
                    <a:srgbClr val="000000">
                      <a:alpha val="43137"/>
                    </a:srgbClr>
                  </a:outerShdw>
                </a:effectLst>
                <a:latin typeface="Open Sans"/>
              </a:rPr>
              <a:t> </a:t>
            </a:r>
            <a:r>
              <a:rPr lang="en-US" sz="2400" b="1" dirty="0">
                <a:effectLst>
                  <a:outerShdw blurRad="38100" dist="38100" dir="2700000" algn="tl">
                    <a:srgbClr val="000000">
                      <a:alpha val="43137"/>
                    </a:srgbClr>
                  </a:outerShdw>
                </a:effectLst>
                <a:latin typeface="Open Sans"/>
              </a:rPr>
              <a:t>“robes … made … white in the blood of the Lamb.”</a:t>
            </a:r>
            <a:endParaRPr lang="en-US" sz="2400" b="1" dirty="0">
              <a:effectLst>
                <a:outerShdw blurRad="38100" dist="38100" dir="2700000" algn="tl">
                  <a:srgbClr val="000000">
                    <a:alpha val="43137"/>
                  </a:srgbClr>
                </a:outerShdw>
              </a:effectLst>
            </a:endParaRPr>
          </a:p>
        </p:txBody>
      </p:sp>
      <p:pic>
        <p:nvPicPr>
          <p:cNvPr id="2050" name="Picture 2" descr="Image result for jeffrey r holl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 y="3033826"/>
            <a:ext cx="1990725" cy="2493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22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Tree>
    <p:extLst>
      <p:ext uri="{BB962C8B-B14F-4D97-AF65-F5344CB8AC3E}">
        <p14:creationId xmlns:p14="http://schemas.microsoft.com/office/powerpoint/2010/main" val="4024617225"/>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81726"/>
                          </a:solidFill>
                          <a:effectLst/>
                          <a:latin typeface="Gill Sans" charset="0"/>
                          <a:ea typeface="Gill Sans" charset="0"/>
                          <a:cs typeface="Gill Sans" charset="0"/>
                          <a:sym typeface="Gill Sans" charset="0"/>
                        </a:rPr>
                        <a:t>Rebel</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Tree>
    <p:extLst>
      <p:ext uri="{BB962C8B-B14F-4D97-AF65-F5344CB8AC3E}">
        <p14:creationId xmlns:p14="http://schemas.microsoft.com/office/powerpoint/2010/main" val="56887572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Natural Man</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81726"/>
                          </a:solidFill>
                          <a:effectLst/>
                          <a:latin typeface="Gill Sans" charset="0"/>
                          <a:ea typeface="Gill Sans" charset="0"/>
                          <a:cs typeface="Gill Sans" charset="0"/>
                          <a:sym typeface="Gill Sans" charset="0"/>
                        </a:rPr>
                        <a:t>Rebel</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Tree>
    <p:extLst>
      <p:ext uri="{BB962C8B-B14F-4D97-AF65-F5344CB8AC3E}">
        <p14:creationId xmlns:p14="http://schemas.microsoft.com/office/powerpoint/2010/main" val="1754523005"/>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Hypocrite</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Natural Man</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81726"/>
                          </a:solidFill>
                          <a:effectLst/>
                          <a:latin typeface="Gill Sans" charset="0"/>
                          <a:ea typeface="Gill Sans" charset="0"/>
                          <a:cs typeface="Gill Sans" charset="0"/>
                          <a:sym typeface="Gill Sans" charset="0"/>
                        </a:rPr>
                        <a:t>Rebel</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Tree>
    <p:extLst>
      <p:ext uri="{BB962C8B-B14F-4D97-AF65-F5344CB8AC3E}">
        <p14:creationId xmlns:p14="http://schemas.microsoft.com/office/powerpoint/2010/main" val="3495012464"/>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extLst>
              <p:ext uri="{D42A27DB-BD31-4B8C-83A1-F6EECF244321}">
                <p14:modId xmlns:p14="http://schemas.microsoft.com/office/powerpoint/2010/main" val="434341592"/>
              </p:ext>
            </p:extLst>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1" i="0" u="sng" strike="noStrike" cap="none" normalizeH="0" baseline="0" dirty="0">
                          <a:ln>
                            <a:noFill/>
                          </a:ln>
                          <a:solidFill>
                            <a:srgbClr val="123659"/>
                          </a:solidFill>
                          <a:effectLst/>
                          <a:latin typeface="Gill Sans" charset="0"/>
                          <a:ea typeface="Gill Sans" charset="0"/>
                          <a:cs typeface="Gill Sans" charset="0"/>
                          <a:sym typeface="Gill Sans" charset="0"/>
                        </a:rPr>
                        <a:t>Disciple</a:t>
                      </a:r>
                      <a:endParaRPr kumimoji="0" lang="en-US" sz="2000" b="1" i="0" u="sng"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Hypocrite</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Natural Man</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dirty="0">
                          <a:ln>
                            <a:noFill/>
                          </a:ln>
                          <a:solidFill>
                            <a:srgbClr val="081726"/>
                          </a:solidFill>
                          <a:effectLst/>
                          <a:latin typeface="Gill Sans" charset="0"/>
                          <a:ea typeface="Gill Sans" charset="0"/>
                          <a:cs typeface="Gill Sans" charset="0"/>
                          <a:sym typeface="Gill Sans" charset="0"/>
                        </a:rPr>
                        <a:t>Rebel</a:t>
                      </a: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Tree>
    <p:extLst>
      <p:ext uri="{BB962C8B-B14F-4D97-AF65-F5344CB8AC3E}">
        <p14:creationId xmlns:p14="http://schemas.microsoft.com/office/powerpoint/2010/main" val="1692079878"/>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3" name="Group 1"/>
          <p:cNvGraphicFramePr>
            <a:graphicFrameLocks noGrp="1"/>
          </p:cNvGraphicFramePr>
          <p:nvPr>
            <p:extLst>
              <p:ext uri="{D42A27DB-BD31-4B8C-83A1-F6EECF244321}">
                <p14:modId xmlns:p14="http://schemas.microsoft.com/office/powerpoint/2010/main" val="3525867646"/>
              </p:ext>
            </p:extLst>
          </p:nvPr>
        </p:nvGraphicFramePr>
        <p:xfrm>
          <a:off x="593725" y="1401763"/>
          <a:ext cx="7956550" cy="4551363"/>
        </p:xfrm>
        <a:graphic>
          <a:graphicData uri="http://schemas.openxmlformats.org/drawingml/2006/table">
            <a:tbl>
              <a:tblPr/>
              <a:tblGrid>
                <a:gridCol w="2317312">
                  <a:extLst>
                    <a:ext uri="{9D8B030D-6E8A-4147-A177-3AD203B41FA5}">
                      <a16:colId xmlns:a16="http://schemas.microsoft.com/office/drawing/2014/main" val="20000"/>
                    </a:ext>
                  </a:extLst>
                </a:gridCol>
                <a:gridCol w="2733669">
                  <a:extLst>
                    <a:ext uri="{9D8B030D-6E8A-4147-A177-3AD203B41FA5}">
                      <a16:colId xmlns:a16="http://schemas.microsoft.com/office/drawing/2014/main" val="20001"/>
                    </a:ext>
                  </a:extLst>
                </a:gridCol>
                <a:gridCol w="2905569">
                  <a:extLst>
                    <a:ext uri="{9D8B030D-6E8A-4147-A177-3AD203B41FA5}">
                      <a16:colId xmlns:a16="http://schemas.microsoft.com/office/drawing/2014/main" val="20002"/>
                    </a:ext>
                  </a:extLst>
                </a:gridCol>
              </a:tblGrid>
              <a:tr h="1018112">
                <a:tc>
                  <a:txBody>
                    <a:bodyPr/>
                    <a:lstStyle/>
                    <a:p>
                      <a:pPr marL="0" marR="0" lvl="0" indent="0" algn="ctr" defTabSz="0" rtl="0" eaLnBrk="1" fontAlgn="base" latinLnBrk="0" hangingPunct="0">
                        <a:lnSpc>
                          <a:spcPct val="100000"/>
                        </a:lnSpc>
                        <a:spcBef>
                          <a:spcPct val="0"/>
                        </a:spcBef>
                        <a:spcAft>
                          <a:spcPct val="0"/>
                        </a:spcAft>
                        <a:buClrTx/>
                        <a:buSzTx/>
                        <a:buFontTx/>
                        <a:buNone/>
                        <a:tabLst/>
                      </a:pPr>
                      <a:endParaRPr kumimoji="0" lang="en-US" sz="2100" b="0" i="0" u="none" strike="noStrike" cap="none" normalizeH="0" baseline="0" dirty="0">
                        <a:ln>
                          <a:noFill/>
                        </a:ln>
                        <a:solidFill>
                          <a:srgbClr val="331900"/>
                        </a:solidFill>
                        <a:effectLst/>
                        <a:latin typeface="Gill Sans" charset="0"/>
                        <a:ea typeface="Gill Sans" charset="0"/>
                        <a:cs typeface="Gill Sans" charset="0"/>
                        <a:sym typeface="Gill Sans"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IMPURE
MOTIVES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50800" cap="flat" cmpd="sng" algn="ctr">
                      <a:solidFill>
                        <a:srgbClr val="FFFFFF">
                          <a:alpha val="0"/>
                        </a:srgbClr>
                      </a:solidFill>
                      <a:prstDash val="solid"/>
                      <a:miter lim="0"/>
                      <a:headEnd type="none" w="med" len="med"/>
                      <a:tailEnd type="none" w="med" len="med"/>
                    </a:lnB>
                    <a:lnTlToBr>
                      <a:noFill/>
                    </a:lnTlToBr>
                    <a:lnBlToTr>
                      <a:noFill/>
                    </a:lnBlToTr>
                    <a:solidFill>
                      <a:srgbClr val="FFFFFF">
                        <a:alpha val="70000"/>
                      </a:srgbClr>
                    </a:solidFill>
                  </a:tcPr>
                </a:tc>
                <a:extLst>
                  <a:ext uri="{0D108BD9-81ED-4DB2-BD59-A6C34878D82A}">
                    <a16:rowId xmlns:a16="http://schemas.microsoft.com/office/drawing/2014/main" val="10000"/>
                  </a:ext>
                </a:extLst>
              </a:tr>
              <a:tr h="1690155">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003359"/>
                          </a:solidFill>
                          <a:effectLst/>
                          <a:latin typeface="Gill Sans" charset="0"/>
                          <a:ea typeface="Gill Sans" charset="0"/>
                          <a:cs typeface="Gill Sans" charset="0"/>
                          <a:sym typeface="Gill Sans" charset="0"/>
                        </a:rPr>
                        <a:t>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8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1" i="0" u="sng" strike="noStrike" cap="none" normalizeH="0" baseline="0" dirty="0">
                          <a:ln>
                            <a:noFill/>
                          </a:ln>
                          <a:solidFill>
                            <a:srgbClr val="123659"/>
                          </a:solidFill>
                          <a:effectLst/>
                          <a:latin typeface="Gill Sans" charset="0"/>
                          <a:ea typeface="Gill Sans" charset="0"/>
                          <a:cs typeface="Gill Sans" charset="0"/>
                          <a:sym typeface="Gill Sans" charset="0"/>
                        </a:rPr>
                        <a:t> Disciple*</a:t>
                      </a:r>
                      <a:endParaRPr kumimoji="0" lang="en-US" sz="2000" b="1" i="0" u="sng"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Hypocrite</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50800" cap="flat" cmpd="sng" algn="ctr">
                      <a:solidFill>
                        <a:srgbClr val="FFFFFF">
                          <a:alpha val="0"/>
                        </a:srgbClr>
                      </a:solidFill>
                      <a:prstDash val="solid"/>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extLst>
                  <a:ext uri="{0D108BD9-81ED-4DB2-BD59-A6C34878D82A}">
                    <a16:rowId xmlns:a16="http://schemas.microsoft.com/office/drawing/2014/main" val="10001"/>
                  </a:ext>
                </a:extLst>
              </a:tr>
              <a:tr h="1843096">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1800" b="1" i="0" u="none" strike="noStrike" cap="none" normalizeH="0" baseline="0">
                          <a:ln>
                            <a:noFill/>
                          </a:ln>
                          <a:solidFill>
                            <a:srgbClr val="123659"/>
                          </a:solidFill>
                          <a:effectLst/>
                          <a:latin typeface="Gill Sans" charset="0"/>
                          <a:ea typeface="Gill Sans" charset="0"/>
                          <a:cs typeface="Gill Sans" charset="0"/>
                          <a:sym typeface="Gill Sans" charset="0"/>
                        </a:rPr>
                        <a:t>UNRIGHTEOUS
ACTIONS</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50800" cap="flat" cmpd="sng" algn="ctr">
                      <a:solidFill>
                        <a:srgbClr val="FFFFFF">
                          <a:alpha val="0"/>
                        </a:srgbClr>
                      </a:solidFill>
                      <a:prstDash val="solid"/>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70000"/>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a:ln>
                            <a:noFill/>
                          </a:ln>
                          <a:solidFill>
                            <a:srgbClr val="0D2640"/>
                          </a:solidFill>
                          <a:effectLst/>
                          <a:latin typeface="Gill Sans" charset="0"/>
                          <a:ea typeface="Gill Sans" charset="0"/>
                          <a:cs typeface="Gill Sans" charset="0"/>
                          <a:sym typeface="Gill Sans" charset="0"/>
                        </a:rPr>
                        <a:t>Natural Man</a:t>
                      </a:r>
                      <a:endParaRPr kumimoji="0" lang="en-US" sz="2000" b="0" i="0" u="none" strike="noStrike" cap="none" normalizeH="0" baseline="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50800" cap="flat" cmpd="sng" algn="ctr">
                      <a:solidFill>
                        <a:srgbClr val="FFFFFF">
                          <a:alpha val="0"/>
                        </a:srgbClr>
                      </a:solidFill>
                      <a:prstDash val="solid"/>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54999"/>
                      </a:srgbClr>
                    </a:solidFill>
                  </a:tcPr>
                </a:tc>
                <a:tc>
                  <a:txBody>
                    <a:bodyPr/>
                    <a:lstStyle/>
                    <a:p>
                      <a:pPr marL="0" marR="0" lvl="0" indent="0" algn="ctr" defTabSz="0" rtl="0" eaLnBrk="1" fontAlgn="base" latinLnBrk="0" hangingPunct="0">
                        <a:lnSpc>
                          <a:spcPct val="100000"/>
                        </a:lnSpc>
                        <a:spcBef>
                          <a:spcPct val="0"/>
                        </a:spcBef>
                        <a:spcAft>
                          <a:spcPct val="0"/>
                        </a:spcAft>
                        <a:buClrTx/>
                        <a:buSzTx/>
                        <a:buFontTx/>
                        <a:buNone/>
                        <a:tabLst/>
                      </a:pPr>
                      <a:r>
                        <a:rPr kumimoji="0" lang="en-US" sz="3100" b="0" i="0" u="none" strike="noStrike" cap="none" normalizeH="0" baseline="0" dirty="0">
                          <a:ln>
                            <a:noFill/>
                          </a:ln>
                          <a:solidFill>
                            <a:srgbClr val="081726"/>
                          </a:solidFill>
                          <a:effectLst/>
                          <a:latin typeface="Gill Sans" charset="0"/>
                          <a:ea typeface="Gill Sans" charset="0"/>
                          <a:cs typeface="Gill Sans" charset="0"/>
                          <a:sym typeface="Gill Sans" charset="0"/>
                        </a:rPr>
                        <a:t>Rebel</a:t>
                      </a:r>
                      <a:endParaRPr kumimoji="0" lang="en-US" sz="2000" b="0" i="0" u="none" strike="noStrike" cap="none" normalizeH="0" baseline="0" dirty="0">
                        <a:ln>
                          <a:noFill/>
                        </a:ln>
                        <a:solidFill>
                          <a:srgbClr val="000000"/>
                        </a:solidFill>
                        <a:effectLst/>
                        <a:latin typeface="Helvetica Light" charset="0"/>
                        <a:ea typeface="Helvetica Light" charset="0"/>
                        <a:cs typeface="Helvetica Light" charset="0"/>
                        <a:sym typeface="Helvetica Light" charset="0"/>
                      </a:endParaRPr>
                    </a:p>
                  </a:txBody>
                  <a:tcPr marL="35720" marR="35720" marT="35723" marB="35723" anchor="ctr" horzOverflow="overflow">
                    <a:lnL w="0" cap="flat" cmpd="sng" algn="ctr">
                      <a:solidFill>
                        <a:srgbClr val="000000"/>
                      </a:solidFill>
                      <a:prstDash val="sysDashDotDot"/>
                      <a:miter lim="0"/>
                      <a:headEnd type="none" w="med" len="med"/>
                      <a:tailEnd type="none" w="med" len="med"/>
                    </a:lnL>
                    <a:lnR w="0" cap="flat" cmpd="sng" algn="ctr">
                      <a:solidFill>
                        <a:srgbClr val="000000"/>
                      </a:solidFill>
                      <a:prstDash val="sysDashDotDot"/>
                      <a:miter lim="0"/>
                      <a:headEnd type="none" w="med" len="med"/>
                      <a:tailEnd type="none" w="med" len="med"/>
                    </a:lnR>
                    <a:lnT w="0" cap="flat" cmpd="sng" algn="ctr">
                      <a:solidFill>
                        <a:srgbClr val="000000"/>
                      </a:solidFill>
                      <a:prstDash val="sysDashDotDot"/>
                      <a:miter lim="0"/>
                      <a:headEnd type="none" w="med" len="med"/>
                      <a:tailEnd type="none" w="med" len="med"/>
                    </a:lnT>
                    <a:lnB w="0" cap="flat" cmpd="sng" algn="ctr">
                      <a:solidFill>
                        <a:srgbClr val="000000"/>
                      </a:solidFill>
                      <a:prstDash val="sysDashDotDot"/>
                      <a:miter lim="0"/>
                      <a:headEnd type="none" w="med" len="med"/>
                      <a:tailEnd type="none" w="med" len="med"/>
                    </a:lnB>
                    <a:lnTlToBr>
                      <a:noFill/>
                    </a:lnTlToBr>
                    <a:lnBlToTr>
                      <a:noFill/>
                    </a:lnBlToTr>
                    <a:solidFill>
                      <a:srgbClr val="FFFFFF">
                        <a:alpha val="29999"/>
                      </a:srgbClr>
                    </a:solidFill>
                  </a:tcPr>
                </a:tc>
                <a:extLst>
                  <a:ext uri="{0D108BD9-81ED-4DB2-BD59-A6C34878D82A}">
                    <a16:rowId xmlns:a16="http://schemas.microsoft.com/office/drawing/2014/main" val="10002"/>
                  </a:ext>
                </a:extLst>
              </a:tr>
            </a:tbl>
          </a:graphicData>
        </a:graphic>
      </p:graphicFrame>
      <p:sp>
        <p:nvSpPr>
          <p:cNvPr id="2068" name="AutoShape 35"/>
          <p:cNvSpPr>
            <a:spLocks/>
          </p:cNvSpPr>
          <p:nvPr/>
        </p:nvSpPr>
        <p:spPr bwMode="auto">
          <a:xfrm>
            <a:off x="533400" y="392113"/>
            <a:ext cx="8382000" cy="606425"/>
          </a:xfrm>
          <a:custGeom>
            <a:avLst/>
            <a:gdLst>
              <a:gd name="T0" fmla="*/ 2467769 w 21600"/>
              <a:gd name="T1" fmla="*/ 431800 h 21600"/>
              <a:gd name="T2" fmla="*/ 2467769 w 21600"/>
              <a:gd name="T3" fmla="*/ 431800 h 21600"/>
              <a:gd name="T4" fmla="*/ 2467769 w 21600"/>
              <a:gd name="T5" fmla="*/ 431800 h 21600"/>
              <a:gd name="T6" fmla="*/ 2467769 w 21600"/>
              <a:gd name="T7" fmla="*/ 43180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fontAlgn="auto">
              <a:spcBef>
                <a:spcPts val="0"/>
              </a:spcBef>
              <a:spcAft>
                <a:spcPts val="0"/>
              </a:spcAft>
              <a:defRPr/>
            </a:pPr>
            <a:r>
              <a:rPr lang="en-US" sz="3700" dirty="0">
                <a:solidFill>
                  <a:schemeClr val="tx1">
                    <a:lumMod val="50000"/>
                    <a:lumOff val="50000"/>
                  </a:schemeClr>
                </a:solidFill>
                <a:latin typeface="Gill Sans" charset="0"/>
                <a:ea typeface="Gill Sans" charset="0"/>
                <a:cs typeface="Gill Sans" charset="0"/>
                <a:sym typeface="Gill Sans" charset="0"/>
              </a:rPr>
              <a:t>Priesthood Holder Motives &amp; Actions</a:t>
            </a:r>
            <a:endParaRPr lang="en-US" dirty="0">
              <a:solidFill>
                <a:schemeClr val="tx1">
                  <a:lumMod val="50000"/>
                  <a:lumOff val="50000"/>
                </a:schemeClr>
              </a:solidFill>
              <a:latin typeface="+mn-lt"/>
              <a:cs typeface="+mn-cs"/>
            </a:endParaRPr>
          </a:p>
        </p:txBody>
      </p:sp>
      <p:sp>
        <p:nvSpPr>
          <p:cNvPr id="4" name="Rectangle 3"/>
          <p:cNvSpPr/>
          <p:nvPr/>
        </p:nvSpPr>
        <p:spPr>
          <a:xfrm>
            <a:off x="381000" y="6196280"/>
            <a:ext cx="7315200" cy="584775"/>
          </a:xfrm>
          <a:prstGeom prst="rect">
            <a:avLst/>
          </a:prstGeom>
        </p:spPr>
        <p:txBody>
          <a:bodyPr wrap="square">
            <a:spAutoFit/>
          </a:bodyPr>
          <a:lstStyle/>
          <a:p>
            <a:r>
              <a:rPr lang="en-US" sz="3200" dirty="0"/>
              <a:t>*Not perfect</a:t>
            </a:r>
            <a:endParaRPr lang="en-US" sz="9600" dirty="0"/>
          </a:p>
        </p:txBody>
      </p:sp>
    </p:spTree>
    <p:extLst>
      <p:ext uri="{BB962C8B-B14F-4D97-AF65-F5344CB8AC3E}">
        <p14:creationId xmlns:p14="http://schemas.microsoft.com/office/powerpoint/2010/main" val="40583567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 _</a:t>
            </a:r>
          </a:p>
          <a:p>
            <a:pPr algn="ctr"/>
            <a:r>
              <a:rPr lang="en-US" sz="4800" dirty="0">
                <a:latin typeface="Algerian" pitchFamily="82" charset="0"/>
              </a:rPr>
              <a:t>1 2 3 4 5 6 7 8</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452" y="1905000"/>
            <a:ext cx="8320548" cy="707886"/>
          </a:xfrm>
          <a:prstGeom prst="rect">
            <a:avLst/>
          </a:prstGeom>
        </p:spPr>
        <p:txBody>
          <a:bodyPr wrap="square">
            <a:spAutoFit/>
          </a:bodyPr>
          <a:lstStyle/>
          <a:p>
            <a:r>
              <a:rPr lang="en-US" sz="4000" dirty="0"/>
              <a:t>What are some cures for hypocrisy?</a:t>
            </a:r>
            <a:endParaRPr lang="en-US" sz="13800" dirty="0"/>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sp>
        <p:nvSpPr>
          <p:cNvPr id="8" name="Rectangle 7"/>
          <p:cNvSpPr/>
          <p:nvPr/>
        </p:nvSpPr>
        <p:spPr>
          <a:xfrm>
            <a:off x="442452" y="3352800"/>
            <a:ext cx="8320548" cy="1938992"/>
          </a:xfrm>
          <a:prstGeom prst="rect">
            <a:avLst/>
          </a:prstGeom>
        </p:spPr>
        <p:txBody>
          <a:bodyPr wrap="square">
            <a:spAutoFit/>
          </a:bodyPr>
          <a:lstStyle/>
          <a:p>
            <a:r>
              <a:rPr lang="en-US" sz="4000" dirty="0"/>
              <a:t>If you could share one message to people who have witnessed ‘LDS hypocrisy’, what would it be?</a:t>
            </a:r>
            <a:endParaRPr lang="en-US" sz="13800" dirty="0"/>
          </a:p>
        </p:txBody>
      </p:sp>
    </p:spTree>
    <p:extLst>
      <p:ext uri="{BB962C8B-B14F-4D97-AF65-F5344CB8AC3E}">
        <p14:creationId xmlns:p14="http://schemas.microsoft.com/office/powerpoint/2010/main" val="193664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905000"/>
            <a:ext cx="7315200" cy="4524315"/>
          </a:xfrm>
          <a:prstGeom prst="rect">
            <a:avLst/>
          </a:prstGeom>
        </p:spPr>
        <p:txBody>
          <a:bodyPr wrap="square">
            <a:spAutoFit/>
          </a:bodyPr>
          <a:lstStyle/>
          <a:p>
            <a:r>
              <a:rPr lang="en-US" sz="2400" dirty="0"/>
              <a:t>“Come and add your talents, gifts, and energies to ours. We will all become better as a result….If you expect to find perfect people here, you will be disappointed. But if you seek the pure doctrine of Christ, the word of God “which </a:t>
            </a:r>
            <a:r>
              <a:rPr lang="en-US" sz="2400" dirty="0" err="1"/>
              <a:t>healeth</a:t>
            </a:r>
            <a:r>
              <a:rPr lang="en-US" sz="2400" dirty="0"/>
              <a:t> the wounded soul,” and the sanctifying influence of the Holy Ghost, then here you will find them. In this age of waning faith, when so many feel distanced from heaven’s embrace, here you will find a people who yearn to know and draw closer to their Savior by serving God and fellowmen, just like you. Come, join with us!”</a:t>
            </a:r>
            <a:endParaRPr lang="en-US" sz="8000" dirty="0"/>
          </a:p>
        </p:txBody>
      </p:sp>
      <p:sp>
        <p:nvSpPr>
          <p:cNvPr id="3" name="Rectangle 2"/>
          <p:cNvSpPr/>
          <p:nvPr/>
        </p:nvSpPr>
        <p:spPr>
          <a:xfrm>
            <a:off x="0" y="0"/>
            <a:ext cx="9144000" cy="14478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2" descr="C:\Users\RichardsED\Desktop\Dropbox\1 ERIC MAIN\1 New Testament\1 Harmony of the Gospels\3 The Last Week\#29 Matt 23 Hypocrisy\hypocrite.jpg"/>
          <p:cNvPicPr>
            <a:picLocks noChangeAspect="1" noChangeArrowheads="1"/>
          </p:cNvPicPr>
          <p:nvPr/>
        </p:nvPicPr>
        <p:blipFill>
          <a:blip r:embed="rId3" cstate="print"/>
          <a:srcRect t="5410" b="37873"/>
          <a:stretch>
            <a:fillRect/>
          </a:stretch>
        </p:blipFill>
        <p:spPr bwMode="auto">
          <a:xfrm>
            <a:off x="4714875" y="0"/>
            <a:ext cx="4429125" cy="1447800"/>
          </a:xfrm>
          <a:prstGeom prst="rect">
            <a:avLst/>
          </a:prstGeom>
          <a:noFill/>
        </p:spPr>
      </p:pic>
      <p:sp>
        <p:nvSpPr>
          <p:cNvPr id="5" name="TextBox 4"/>
          <p:cNvSpPr txBox="1"/>
          <p:nvPr/>
        </p:nvSpPr>
        <p:spPr>
          <a:xfrm>
            <a:off x="457200" y="381000"/>
            <a:ext cx="4114800" cy="646331"/>
          </a:xfrm>
          <a:prstGeom prst="rect">
            <a:avLst/>
          </a:prstGeom>
          <a:noFill/>
        </p:spPr>
        <p:txBody>
          <a:bodyPr wrap="square" rtlCol="0">
            <a:spAutoFit/>
          </a:bodyPr>
          <a:lstStyle/>
          <a:p>
            <a:pPr algn="ctr"/>
            <a:r>
              <a:rPr lang="en-US" sz="3600" spc="300" dirty="0">
                <a:solidFill>
                  <a:schemeClr val="bg1"/>
                </a:solidFill>
                <a:effectLst>
                  <a:outerShdw blurRad="38100" dist="38100" dir="2700000" algn="tl">
                    <a:srgbClr val="000000">
                      <a:alpha val="43137"/>
                    </a:srgbClr>
                  </a:outerShdw>
                </a:effectLst>
                <a:latin typeface="Berylium" pitchFamily="2" charset="0"/>
              </a:rPr>
              <a:t>Matthew 23</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057400"/>
            <a:ext cx="1760365" cy="2195512"/>
          </a:xfrm>
          <a:prstGeom prst="rect">
            <a:avLst/>
          </a:prstGeom>
        </p:spPr>
      </p:pic>
    </p:spTree>
    <p:extLst>
      <p:ext uri="{BB962C8B-B14F-4D97-AF65-F5344CB8AC3E}">
        <p14:creationId xmlns:p14="http://schemas.microsoft.com/office/powerpoint/2010/main" val="1664090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0"/>
            <a:ext cx="7772400" cy="1143000"/>
          </a:xfrm>
        </p:spPr>
        <p:txBody>
          <a:bodyPr/>
          <a:lstStyle/>
          <a:p>
            <a:pPr fontAlgn="base"/>
            <a:r>
              <a:rPr lang="en-US" b="0" u="sng" dirty="0">
                <a:effectLst/>
              </a:rPr>
              <a:t>Matthew 23:37–39</a:t>
            </a:r>
            <a:endParaRPr lang="en-US" b="0" dirty="0">
              <a:effectLst/>
            </a:endParaRPr>
          </a:p>
        </p:txBody>
      </p:sp>
      <p:pic>
        <p:nvPicPr>
          <p:cNvPr id="41987" name="Picture 2" descr="How Many Ti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990600"/>
            <a:ext cx="7162800" cy="534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81100" y="5105400"/>
            <a:ext cx="6934200" cy="1077218"/>
          </a:xfrm>
          <a:prstGeom prst="rect">
            <a:avLst/>
          </a:prstGeom>
        </p:spPr>
        <p:txBody>
          <a:bodyPr wrap="square">
            <a:spAutoFit/>
          </a:bodyPr>
          <a:lstStyle/>
          <a:p>
            <a:r>
              <a:rPr lang="en-US" sz="3200" dirty="0">
                <a:effectLst>
                  <a:outerShdw blurRad="38100" dist="38100" dir="2700000" algn="tl">
                    <a:srgbClr val="000000">
                      <a:alpha val="43137"/>
                    </a:srgbClr>
                  </a:outerShdw>
                </a:effectLst>
              </a:rPr>
              <a:t>Specifically, what can you do to be a good (non-hypocritical) chicken?</a:t>
            </a:r>
            <a:endParaRPr lang="en-US" sz="9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525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2 Nephi 31:13</a:t>
            </a:r>
          </a:p>
        </p:txBody>
      </p:sp>
    </p:spTree>
    <p:extLst>
      <p:ext uri="{BB962C8B-B14F-4D97-AF65-F5344CB8AC3E}">
        <p14:creationId xmlns:p14="http://schemas.microsoft.com/office/powerpoint/2010/main" val="1565516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Matthew 23</a:t>
            </a:r>
          </a:p>
        </p:txBody>
      </p:sp>
    </p:spTree>
    <p:extLst>
      <p:ext uri="{BB962C8B-B14F-4D97-AF65-F5344CB8AC3E}">
        <p14:creationId xmlns:p14="http://schemas.microsoft.com/office/powerpoint/2010/main" val="84185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754326"/>
          </a:xfrm>
          <a:prstGeom prst="rect">
            <a:avLst/>
          </a:prstGeom>
        </p:spPr>
        <p:txBody>
          <a:bodyPr wrap="square">
            <a:spAutoFit/>
          </a:bodyPr>
          <a:lstStyle/>
          <a:p>
            <a:pPr algn="ctr"/>
            <a:r>
              <a:rPr lang="en-US" sz="5400" u="sng" dirty="0">
                <a:latin typeface="Algerian" pitchFamily="82" charset="0"/>
              </a:rPr>
              <a:t>P</a:t>
            </a:r>
            <a:r>
              <a:rPr lang="en-US" sz="5400" dirty="0">
                <a:latin typeface="Algerian" pitchFamily="82" charset="0"/>
              </a:rPr>
              <a:t> </a:t>
            </a:r>
            <a:r>
              <a:rPr lang="en-US" sz="5400" u="sng" dirty="0">
                <a:latin typeface="Algerian" pitchFamily="82" charset="0"/>
              </a:rPr>
              <a:t>H</a:t>
            </a:r>
            <a:r>
              <a:rPr lang="en-US" sz="5400" dirty="0">
                <a:latin typeface="Algerian" pitchFamily="82" charset="0"/>
              </a:rPr>
              <a:t> </a:t>
            </a:r>
            <a:r>
              <a:rPr lang="en-US" sz="5400" u="sng" dirty="0">
                <a:latin typeface="Algerian" pitchFamily="82" charset="0"/>
              </a:rPr>
              <a:t>A</a:t>
            </a:r>
            <a:r>
              <a:rPr lang="en-US" sz="5400" dirty="0">
                <a:latin typeface="Algerian" pitchFamily="82" charset="0"/>
              </a:rPr>
              <a:t> </a:t>
            </a:r>
            <a:r>
              <a:rPr lang="en-US" sz="5400" u="sng" dirty="0">
                <a:latin typeface="Algerian" pitchFamily="82" charset="0"/>
              </a:rPr>
              <a:t>R</a:t>
            </a:r>
            <a:r>
              <a:rPr lang="en-US" sz="5400" dirty="0">
                <a:latin typeface="Algerian" pitchFamily="82" charset="0"/>
              </a:rPr>
              <a:t> </a:t>
            </a:r>
            <a:r>
              <a:rPr lang="en-US" sz="5400" u="sng" dirty="0">
                <a:latin typeface="Algerian" pitchFamily="82" charset="0"/>
              </a:rPr>
              <a:t>I</a:t>
            </a:r>
            <a:r>
              <a:rPr lang="en-US" sz="5400" dirty="0">
                <a:latin typeface="Algerian" pitchFamily="82" charset="0"/>
              </a:rPr>
              <a:t> </a:t>
            </a:r>
            <a:r>
              <a:rPr lang="en-US" sz="5400" u="sng" dirty="0">
                <a:latin typeface="Algerian" pitchFamily="82" charset="0"/>
              </a:rPr>
              <a:t>S</a:t>
            </a:r>
            <a:r>
              <a:rPr lang="en-US" sz="5400" dirty="0">
                <a:latin typeface="Algerian" pitchFamily="82" charset="0"/>
              </a:rPr>
              <a:t> </a:t>
            </a:r>
            <a:r>
              <a:rPr lang="en-US" sz="5400" u="sng" dirty="0">
                <a:latin typeface="Algerian" pitchFamily="82" charset="0"/>
              </a:rPr>
              <a:t>E</a:t>
            </a:r>
            <a:r>
              <a:rPr lang="en-US" sz="5400" dirty="0">
                <a:latin typeface="Algerian" pitchFamily="82" charset="0"/>
              </a:rPr>
              <a:t> </a:t>
            </a:r>
            <a:r>
              <a:rPr lang="en-US" sz="5400" u="sng" dirty="0" err="1">
                <a:latin typeface="Algerian" pitchFamily="82" charset="0"/>
              </a:rPr>
              <a:t>E</a:t>
            </a:r>
            <a:endParaRPr lang="en-US" sz="5400" u="sng" dirty="0">
              <a:latin typeface="Algerian" pitchFamily="82" charset="0"/>
            </a:endParaRPr>
          </a:p>
          <a:p>
            <a:pPr algn="ctr"/>
            <a:endParaRPr lang="en-US" sz="5400" u="sng" dirty="0">
              <a:latin typeface="Algerian"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 _ _</a:t>
            </a:r>
          </a:p>
          <a:p>
            <a:pPr algn="ctr"/>
            <a:r>
              <a:rPr lang="en-US" sz="4800" dirty="0">
                <a:latin typeface="Algerian" pitchFamily="82" charset="0"/>
              </a:rPr>
              <a:t>1 2 3 4 5 6 7 8 9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O</a:t>
            </a:r>
            <a:r>
              <a:rPr lang="en-US" sz="5400" dirty="0">
                <a:latin typeface="Algerian" pitchFamily="82" charset="0"/>
              </a:rPr>
              <a:t> </a:t>
            </a:r>
            <a:r>
              <a:rPr lang="en-US" sz="5400" u="sng" dirty="0">
                <a:latin typeface="Algerian" pitchFamily="82" charset="0"/>
              </a:rPr>
              <a:t>U</a:t>
            </a:r>
            <a:r>
              <a:rPr lang="en-US" sz="5400" dirty="0">
                <a:latin typeface="Algerian" pitchFamily="82" charset="0"/>
              </a:rPr>
              <a:t> </a:t>
            </a:r>
            <a:r>
              <a:rPr lang="en-US" sz="5400" u="sng" dirty="0">
                <a:latin typeface="Algerian" pitchFamily="82" charset="0"/>
              </a:rPr>
              <a:t>T</a:t>
            </a:r>
            <a:r>
              <a:rPr lang="en-US" sz="5400" dirty="0">
                <a:latin typeface="Algerian" pitchFamily="82" charset="0"/>
              </a:rPr>
              <a:t> </a:t>
            </a:r>
            <a:r>
              <a:rPr lang="en-US" sz="5400" u="sng" dirty="0">
                <a:latin typeface="Algerian" pitchFamily="82" charset="0"/>
              </a:rPr>
              <a:t>W</a:t>
            </a:r>
            <a:r>
              <a:rPr lang="en-US" sz="5400" dirty="0">
                <a:latin typeface="Algerian" pitchFamily="82" charset="0"/>
              </a:rPr>
              <a:t> </a:t>
            </a:r>
            <a:r>
              <a:rPr lang="en-US" sz="5400" u="sng" dirty="0">
                <a:latin typeface="Algerian" pitchFamily="82" charset="0"/>
              </a:rPr>
              <a:t>A</a:t>
            </a:r>
            <a:r>
              <a:rPr lang="en-US" sz="5400" dirty="0">
                <a:latin typeface="Algerian" pitchFamily="82" charset="0"/>
              </a:rPr>
              <a:t> </a:t>
            </a:r>
            <a:r>
              <a:rPr lang="en-US" sz="5400" u="sng" dirty="0">
                <a:latin typeface="Algerian" pitchFamily="82" charset="0"/>
              </a:rPr>
              <a:t>R</a:t>
            </a:r>
            <a:r>
              <a:rPr lang="en-US" sz="5400" dirty="0">
                <a:latin typeface="Algerian" pitchFamily="82" charset="0"/>
              </a:rPr>
              <a:t> </a:t>
            </a:r>
            <a:r>
              <a:rPr lang="en-US" sz="5400" u="sng" dirty="0">
                <a:latin typeface="Algerian" pitchFamily="82" charset="0"/>
              </a:rPr>
              <a:t>D</a:t>
            </a:r>
            <a:r>
              <a:rPr lang="en-US" sz="5400" dirty="0">
                <a:latin typeface="Algerian" pitchFamily="82" charset="0"/>
              </a:rPr>
              <a:t> </a:t>
            </a:r>
            <a:r>
              <a:rPr lang="en-US" sz="5400" u="sng" dirty="0">
                <a:latin typeface="Algerian" pitchFamily="82" charset="0"/>
              </a:rPr>
              <a:t>L</a:t>
            </a:r>
            <a:r>
              <a:rPr lang="en-US" sz="5400" dirty="0">
                <a:latin typeface="Algerian" pitchFamily="82" charset="0"/>
              </a:rPr>
              <a:t> </a:t>
            </a:r>
            <a:r>
              <a:rPr lang="en-US" sz="5400" u="sng" dirty="0">
                <a:latin typeface="Algerian" pitchFamily="82" charset="0"/>
              </a:rPr>
              <a:t>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1661993"/>
          </a:xfrm>
          <a:prstGeom prst="rect">
            <a:avLst/>
          </a:prstGeom>
        </p:spPr>
        <p:txBody>
          <a:bodyPr wrap="square">
            <a:spAutoFit/>
          </a:bodyPr>
          <a:lstStyle/>
          <a:p>
            <a:pPr algn="ctr"/>
            <a:r>
              <a:rPr lang="en-US" sz="5400" dirty="0">
                <a:latin typeface="Algerian" pitchFamily="82" charset="0"/>
              </a:rPr>
              <a:t>_ _ _ _ _ _ _ _ _</a:t>
            </a:r>
          </a:p>
          <a:p>
            <a:pPr algn="ctr"/>
            <a:r>
              <a:rPr lang="en-US" sz="4800" dirty="0">
                <a:latin typeface="Algerian" pitchFamily="82" charset="0"/>
              </a:rPr>
              <a:t>1 2 3 4 5 6 7 8 9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533400" y="2057400"/>
            <a:ext cx="8077200" cy="923330"/>
          </a:xfrm>
          <a:prstGeom prst="rect">
            <a:avLst/>
          </a:prstGeom>
        </p:spPr>
        <p:txBody>
          <a:bodyPr wrap="square">
            <a:spAutoFit/>
          </a:bodyPr>
          <a:lstStyle/>
          <a:p>
            <a:pPr algn="ctr"/>
            <a:r>
              <a:rPr lang="en-US" sz="5400" u="sng" dirty="0">
                <a:latin typeface="Algerian" pitchFamily="82" charset="0"/>
              </a:rPr>
              <a:t>H</a:t>
            </a:r>
            <a:r>
              <a:rPr lang="en-US" sz="5400" dirty="0">
                <a:latin typeface="Algerian" pitchFamily="82" charset="0"/>
              </a:rPr>
              <a:t> </a:t>
            </a:r>
            <a:r>
              <a:rPr lang="en-US" sz="5400" u="sng" dirty="0">
                <a:latin typeface="Algerian" pitchFamily="82" charset="0"/>
              </a:rPr>
              <a:t>Y</a:t>
            </a:r>
            <a:r>
              <a:rPr lang="en-US" sz="5400" dirty="0">
                <a:latin typeface="Algerian" pitchFamily="82" charset="0"/>
              </a:rPr>
              <a:t> </a:t>
            </a:r>
            <a:r>
              <a:rPr lang="en-US" sz="5400" u="sng" dirty="0">
                <a:latin typeface="Algerian" pitchFamily="82" charset="0"/>
              </a:rPr>
              <a:t>P</a:t>
            </a:r>
            <a:r>
              <a:rPr lang="en-US" sz="5400" dirty="0">
                <a:latin typeface="Algerian" pitchFamily="82" charset="0"/>
              </a:rPr>
              <a:t> </a:t>
            </a:r>
            <a:r>
              <a:rPr lang="en-US" sz="5400" u="sng" dirty="0">
                <a:latin typeface="Algerian" pitchFamily="82" charset="0"/>
              </a:rPr>
              <a:t>O</a:t>
            </a:r>
            <a:r>
              <a:rPr lang="en-US" sz="5400" dirty="0">
                <a:latin typeface="Algerian" pitchFamily="82" charset="0"/>
              </a:rPr>
              <a:t> </a:t>
            </a:r>
            <a:r>
              <a:rPr lang="en-US" sz="5400" u="sng" dirty="0">
                <a:latin typeface="Algerian" pitchFamily="82" charset="0"/>
              </a:rPr>
              <a:t>C</a:t>
            </a:r>
            <a:r>
              <a:rPr lang="en-US" sz="5400" dirty="0">
                <a:latin typeface="Algerian" pitchFamily="82" charset="0"/>
              </a:rPr>
              <a:t> </a:t>
            </a:r>
            <a:r>
              <a:rPr lang="en-US" sz="5400" u="sng" dirty="0">
                <a:latin typeface="Algerian" pitchFamily="82" charset="0"/>
              </a:rPr>
              <a:t>R</a:t>
            </a:r>
            <a:r>
              <a:rPr lang="en-US" sz="5400" dirty="0">
                <a:latin typeface="Algerian" pitchFamily="82" charset="0"/>
              </a:rPr>
              <a:t> </a:t>
            </a:r>
            <a:r>
              <a:rPr lang="en-US" sz="5400" u="sng" dirty="0">
                <a:latin typeface="Algerian" pitchFamily="82" charset="0"/>
              </a:rPr>
              <a:t>I</a:t>
            </a:r>
            <a:r>
              <a:rPr lang="en-US" sz="5400" dirty="0">
                <a:latin typeface="Algerian" pitchFamily="82" charset="0"/>
              </a:rPr>
              <a:t> </a:t>
            </a:r>
            <a:r>
              <a:rPr lang="en-US" sz="5400" u="sng" dirty="0">
                <a:latin typeface="Algerian" pitchFamily="82" charset="0"/>
              </a:rPr>
              <a:t>S</a:t>
            </a:r>
            <a:r>
              <a:rPr lang="en-US" sz="5400" dirty="0">
                <a:latin typeface="Algerian" pitchFamily="82" charset="0"/>
              </a:rPr>
              <a:t> </a:t>
            </a:r>
            <a:r>
              <a:rPr lang="en-US" sz="5400" u="sng" dirty="0">
                <a:latin typeface="Algerian" pitchFamily="82" charset="0"/>
              </a:rPr>
              <a:t>Y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1962</TotalTime>
  <Words>1592</Words>
  <Application>Microsoft Office PowerPoint</Application>
  <PresentationFormat>On-screen Show (4:3)</PresentationFormat>
  <Paragraphs>214</Paragraphs>
  <Slides>44</Slides>
  <Notes>32</Notes>
  <HiddenSlides>20</HiddenSlides>
  <MMClips>2</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Algerian</vt:lpstr>
      <vt:lpstr>Arial</vt:lpstr>
      <vt:lpstr>Berylium</vt:lpstr>
      <vt:lpstr>Book Antiqua</vt:lpstr>
      <vt:lpstr>Calibri</vt:lpstr>
      <vt:lpstr>Droid serif</vt:lpstr>
      <vt:lpstr>Gill Sans</vt:lpstr>
      <vt:lpstr>Helvetica Light</vt:lpstr>
      <vt:lpstr>Lucida Sans</vt:lpstr>
      <vt:lpstr>Open Sans</vt:lpstr>
      <vt:lpstr>Wingdings</vt:lpstr>
      <vt:lpstr>Wingdings 2</vt:lpstr>
      <vt:lpstr>Wingdings 3</vt:lpstr>
      <vt:lpstr>Apex</vt:lpstr>
      <vt:lpstr>Matthew 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Matthew 23:37–39</vt:lpstr>
      <vt:lpstr>2 Nephi 31:13</vt:lpstr>
      <vt:lpstr>Matthew 23</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RichardsED</dc:creator>
  <cp:lastModifiedBy>Eric D. Richards</cp:lastModifiedBy>
  <cp:revision>19</cp:revision>
  <cp:lastPrinted>2016-11-10T15:59:15Z</cp:lastPrinted>
  <dcterms:created xsi:type="dcterms:W3CDTF">2012-10-30T20:03:24Z</dcterms:created>
  <dcterms:modified xsi:type="dcterms:W3CDTF">2016-11-10T20:07:22Z</dcterms:modified>
</cp:coreProperties>
</file>