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8" r:id="rId3"/>
    <p:sldId id="264" r:id="rId4"/>
    <p:sldId id="278" r:id="rId5"/>
    <p:sldId id="265" r:id="rId6"/>
    <p:sldId id="266" r:id="rId7"/>
    <p:sldId id="267" r:id="rId8"/>
    <p:sldId id="268" r:id="rId9"/>
    <p:sldId id="269" r:id="rId10"/>
    <p:sldId id="259" r:id="rId11"/>
    <p:sldId id="270" r:id="rId12"/>
    <p:sldId id="271" r:id="rId13"/>
    <p:sldId id="289" r:id="rId14"/>
    <p:sldId id="261" r:id="rId15"/>
    <p:sldId id="285" r:id="rId16"/>
    <p:sldId id="280" r:id="rId17"/>
    <p:sldId id="281" r:id="rId18"/>
    <p:sldId id="283" r:id="rId19"/>
    <p:sldId id="262" r:id="rId20"/>
    <p:sldId id="273" r:id="rId21"/>
    <p:sldId id="263" r:id="rId22"/>
    <p:sldId id="286" r:id="rId23"/>
    <p:sldId id="275" r:id="rId24"/>
    <p:sldId id="260" r:id="rId25"/>
    <p:sldId id="287" r:id="rId26"/>
    <p:sldId id="288" r:id="rId27"/>
    <p:sldId id="272" r:id="rId28"/>
    <p:sldId id="274" r:id="rId29"/>
    <p:sldId id="276" r:id="rId30"/>
    <p:sldId id="29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28C4C9-D3ED-4A3C-AD43-476381F4DBAE}" type="datetimeFigureOut">
              <a:rPr lang="en-US" smtClean="0"/>
              <a:t>7/6/2016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E1EEA1-A661-4B67-B015-1C502F638009}" type="slidenum">
              <a:rPr lang="en-US" smtClean="0"/>
              <a:t>‹#›</a:t>
            </a:fld>
            <a:endParaRPr lang="en-US"/>
          </a:p>
        </p:txBody>
      </p:sp>
    </p:spTree>
    <p:extLst>
      <p:ext uri="{BB962C8B-B14F-4D97-AF65-F5344CB8AC3E}">
        <p14:creationId xmlns:p14="http://schemas.microsoft.com/office/powerpoint/2010/main" val="2269407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316A45-61C6-4C28-A8B7-1F101EBDA120}" type="slidenum">
              <a:rPr lang="en-US" smtClean="0"/>
              <a:t>11</a:t>
            </a:fld>
            <a:endParaRPr lang="en-US"/>
          </a:p>
        </p:txBody>
      </p:sp>
    </p:spTree>
    <p:extLst>
      <p:ext uri="{BB962C8B-B14F-4D97-AF65-F5344CB8AC3E}">
        <p14:creationId xmlns:p14="http://schemas.microsoft.com/office/powerpoint/2010/main" val="841537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316A45-61C6-4C28-A8B7-1F101EBDA120}" type="slidenum">
              <a:rPr lang="en-US" smtClean="0"/>
              <a:t>12</a:t>
            </a:fld>
            <a:endParaRPr lang="en-US"/>
          </a:p>
        </p:txBody>
      </p:sp>
    </p:spTree>
    <p:extLst>
      <p:ext uri="{BB962C8B-B14F-4D97-AF65-F5344CB8AC3E}">
        <p14:creationId xmlns:p14="http://schemas.microsoft.com/office/powerpoint/2010/main" val="3897925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A0EB44-970E-40FC-9C09-B45EA96EE94E}" type="slidenum">
              <a:rPr lang="en-US" smtClean="0"/>
              <a:pPr/>
              <a:t>15</a:t>
            </a:fld>
            <a:endParaRPr lang="en-US"/>
          </a:p>
        </p:txBody>
      </p:sp>
    </p:spTree>
    <p:extLst>
      <p:ext uri="{BB962C8B-B14F-4D97-AF65-F5344CB8AC3E}">
        <p14:creationId xmlns:p14="http://schemas.microsoft.com/office/powerpoint/2010/main" val="1863672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A0EB44-970E-40FC-9C09-B45EA96EE94E}" type="slidenum">
              <a:rPr lang="en-US" smtClean="0"/>
              <a:pPr/>
              <a:t>16</a:t>
            </a:fld>
            <a:endParaRPr lang="en-US"/>
          </a:p>
        </p:txBody>
      </p:sp>
    </p:spTree>
    <p:extLst>
      <p:ext uri="{BB962C8B-B14F-4D97-AF65-F5344CB8AC3E}">
        <p14:creationId xmlns:p14="http://schemas.microsoft.com/office/powerpoint/2010/main" val="27079288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4A0EB44-970E-40FC-9C09-B45EA96EE94E}" type="slidenum">
              <a:rPr lang="en-US" smtClean="0"/>
              <a:pPr/>
              <a:t>17</a:t>
            </a:fld>
            <a:endParaRPr lang="en-US"/>
          </a:p>
        </p:txBody>
      </p:sp>
    </p:spTree>
    <p:extLst>
      <p:ext uri="{BB962C8B-B14F-4D97-AF65-F5344CB8AC3E}">
        <p14:creationId xmlns:p14="http://schemas.microsoft.com/office/powerpoint/2010/main" val="4135178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0525A98-D1F7-44A8-AE8C-3EAD7CABA6CD}" type="datetimeFigureOut">
              <a:rPr lang="en-US" smtClean="0"/>
              <a:t>7/6/2016</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583E34D-F95D-4799-92D1-5DA69EF0347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525A98-D1F7-44A8-AE8C-3EAD7CABA6CD}"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E34D-F95D-4799-92D1-5DA69EF0347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525A98-D1F7-44A8-AE8C-3EAD7CABA6CD}"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E34D-F95D-4799-92D1-5DA69EF0347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525A98-D1F7-44A8-AE8C-3EAD7CABA6CD}"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E34D-F95D-4799-92D1-5DA69EF0347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525A98-D1F7-44A8-AE8C-3EAD7CABA6CD}" type="datetimeFigureOut">
              <a:rPr lang="en-US" smtClean="0"/>
              <a:t>7/6/2016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83E34D-F95D-4799-92D1-5DA69EF0347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525A98-D1F7-44A8-AE8C-3EAD7CABA6CD}" type="datetimeFigureOut">
              <a:rPr lang="en-US" smtClean="0"/>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3E34D-F95D-4799-92D1-5DA69EF0347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0525A98-D1F7-44A8-AE8C-3EAD7CABA6CD}" type="datetimeFigureOut">
              <a:rPr lang="en-US" smtClean="0"/>
              <a:t>7/6/2016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83E34D-F95D-4799-92D1-5DA69EF0347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525A98-D1F7-44A8-AE8C-3EAD7CABA6CD}" type="datetimeFigureOut">
              <a:rPr lang="en-US" smtClean="0"/>
              <a:t>7/6/2016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83E34D-F95D-4799-92D1-5DA69EF0347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525A98-D1F7-44A8-AE8C-3EAD7CABA6CD}" type="datetimeFigureOut">
              <a:rPr lang="en-US" smtClean="0"/>
              <a:t>7/6/2016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83E34D-F95D-4799-92D1-5DA69EF0347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525A98-D1F7-44A8-AE8C-3EAD7CABA6CD}" type="datetimeFigureOut">
              <a:rPr lang="en-US" smtClean="0"/>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83E34D-F95D-4799-92D1-5DA69EF0347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525A98-D1F7-44A8-AE8C-3EAD7CABA6CD}" type="datetimeFigureOut">
              <a:rPr lang="en-US" smtClean="0"/>
              <a:t>7/6/2016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583E34D-F95D-4799-92D1-5DA69EF0347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0525A98-D1F7-44A8-AE8C-3EAD7CABA6CD}" type="datetimeFigureOut">
              <a:rPr lang="en-US" smtClean="0"/>
              <a:t>7/6/2016</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83E34D-F95D-4799-92D1-5DA69EF0347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file:///C:\Users\RichardsED\Box%20Sync\Dropbox%20Eric%20and%20Large%20Files\THE%20WAY%20by%20Lawrence%20Corbridge%20Jesus%20Christ%20video.wmv" TargetMode="External"/><Relationship Id="rId1" Type="http://schemas.microsoft.com/office/2007/relationships/media" Target="file:///C:\Users\RichardsED\Box%20Sync\Dropbox%20Eric%20and%20Large%20Files\THE%20WAY%20by%20Lawrence%20Corbridge%20Jesus%20Christ%20video.wmv" TargetMode="External"/><Relationship Id="rId5" Type="http://schemas.openxmlformats.org/officeDocument/2006/relationships/image" Target="../media/image8.png"/><Relationship Id="rId4" Type="http://schemas.openxmlformats.org/officeDocument/2006/relationships/notesSlide" Target="../notesSlides/notesSlide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ideo" Target="file:///C:\Users\RichardsED\Box%20Sync\Dropbox%20Eric%20and%20Large%20Files\THE%20WAY%20by%20Lawrence%20Corbridge%20Jesus%20Christ%20video.wmv" TargetMode="External"/><Relationship Id="rId1" Type="http://schemas.microsoft.com/office/2007/relationships/media" Target="file:///C:\Users\RichardsED\Box%20Sync\Dropbox%20Eric%20and%20Large%20Files\THE%20WAY%20by%20Lawrence%20Corbridge%20Jesus%20Christ%20video.wmv" TargetMode="External"/><Relationship Id="rId5" Type="http://schemas.openxmlformats.org/officeDocument/2006/relationships/image" Target="../media/image8.png"/><Relationship Id="rId4"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lds.org/manual/teachings-joseph-f-smith/chapter-37.p15?lang=eng"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video" Target="file:///C:\Users\RichardsED\Box%20Sync\Dropbox%20Eric%20and%20Large%20Files\Grace.mov" TargetMode="External"/><Relationship Id="rId1" Type="http://schemas.microsoft.com/office/2007/relationships/media" Target="file:///C:\Users\RichardsED\Box%20Sync\Dropbox%20Eric%20and%20Large%20Files\Grace.mov" TargetMode="Externa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lds.org/scriptures/dc-testament/dc/88.74-75,137-141?lang=eng#73" TargetMode="External"/><Relationship Id="rId2" Type="http://schemas.openxmlformats.org/officeDocument/2006/relationships/hyperlink" Target="https://www.lds.org/manual/new-testament-student-manual/introduction-to-the-gospel-according-to-st-john/chapter-25-john-11-13.p121?lang=eng"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lds.org/liahona/2012/11/be-anxiously-engaged.p34?lang=en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lds.org/liahona/2012/05/he-truly-loves-us.p15-17?lang=e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Upper Room</a:t>
            </a:r>
            <a:endParaRPr lang="en-US" dirty="0"/>
          </a:p>
        </p:txBody>
      </p:sp>
      <p:sp>
        <p:nvSpPr>
          <p:cNvPr id="3" name="Subtitle 2"/>
          <p:cNvSpPr>
            <a:spLocks noGrp="1"/>
          </p:cNvSpPr>
          <p:nvPr>
            <p:ph type="subTitle" idx="1"/>
          </p:nvPr>
        </p:nvSpPr>
        <p:spPr/>
        <p:txBody>
          <a:bodyPr/>
          <a:lstStyle/>
          <a:p>
            <a:r>
              <a:rPr lang="en-US" dirty="0" smtClean="0"/>
              <a:t>John 13-17</a:t>
            </a:r>
            <a:endParaRPr lang="en-US" dirty="0"/>
          </a:p>
        </p:txBody>
      </p:sp>
      <p:pic>
        <p:nvPicPr>
          <p:cNvPr id="1026" name="Picture 2" descr="C:\Users\RichardsED\Desktop\Dropbox\1 ERIC MAIN\1 New Testament\1 Harmony of the Gospels\3 The Last Week\#33 John 13-17 Upper Room\the_last_supper2.jpg"/>
          <p:cNvPicPr>
            <a:picLocks noChangeAspect="1" noChangeArrowheads="1"/>
          </p:cNvPicPr>
          <p:nvPr/>
        </p:nvPicPr>
        <p:blipFill>
          <a:blip r:embed="rId2" cstate="print"/>
          <a:srcRect/>
          <a:stretch>
            <a:fillRect/>
          </a:stretch>
        </p:blipFill>
        <p:spPr bwMode="auto">
          <a:xfrm>
            <a:off x="381000" y="3352800"/>
            <a:ext cx="6096000" cy="3076576"/>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Autofit/>
          </a:bodyPr>
          <a:lstStyle/>
          <a:p>
            <a:pPr>
              <a:buNone/>
            </a:pPr>
            <a:r>
              <a:rPr lang="en-US" sz="3200" dirty="0"/>
              <a:t>John </a:t>
            </a:r>
            <a:r>
              <a:rPr lang="en-US" sz="3200" dirty="0" smtClean="0"/>
              <a:t>14:1–6. What Jesus </a:t>
            </a:r>
            <a:r>
              <a:rPr lang="en-US" sz="3200" dirty="0"/>
              <a:t>taught His Apostles to help comfort them</a:t>
            </a:r>
            <a:r>
              <a:rPr lang="en-US" sz="3200" dirty="0" smtClean="0"/>
              <a:t>.</a:t>
            </a:r>
          </a:p>
          <a:p>
            <a:pPr>
              <a:buNone/>
            </a:pPr>
            <a:endParaRPr lang="en-US" sz="3200" dirty="0"/>
          </a:p>
          <a:p>
            <a:pPr>
              <a:buNone/>
            </a:pPr>
            <a:r>
              <a:rPr lang="en-US" sz="3200" dirty="0" smtClean="0"/>
              <a:t>How is Jesus Christ:</a:t>
            </a:r>
          </a:p>
          <a:p>
            <a:pPr>
              <a:buNone/>
            </a:pPr>
            <a:r>
              <a:rPr lang="en-US" sz="3200" dirty="0" smtClean="0"/>
              <a:t>The </a:t>
            </a:r>
            <a:r>
              <a:rPr lang="en-US" sz="3200" dirty="0" smtClean="0"/>
              <a:t>Way?</a:t>
            </a:r>
            <a:endParaRPr lang="en-US" sz="3200" dirty="0" smtClean="0"/>
          </a:p>
          <a:p>
            <a:pPr>
              <a:buNone/>
            </a:pPr>
            <a:r>
              <a:rPr lang="en-US" sz="3200" dirty="0" smtClean="0"/>
              <a:t>The </a:t>
            </a:r>
            <a:r>
              <a:rPr lang="en-US" sz="3200" dirty="0" smtClean="0"/>
              <a:t>Truth?</a:t>
            </a:r>
            <a:endParaRPr lang="en-US" sz="3200" dirty="0" smtClean="0"/>
          </a:p>
          <a:p>
            <a:pPr>
              <a:buNone/>
            </a:pPr>
            <a:r>
              <a:rPr lang="en-US" sz="3200" dirty="0" smtClean="0"/>
              <a:t>The </a:t>
            </a:r>
            <a:r>
              <a:rPr lang="en-US" sz="3200" dirty="0" smtClean="0"/>
              <a:t>Life?</a:t>
            </a:r>
            <a:endParaRPr lang="en-US" sz="3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8800" y="6211669"/>
            <a:ext cx="8191500" cy="646331"/>
          </a:xfrm>
          <a:prstGeom prst="rect">
            <a:avLst/>
          </a:prstGeom>
        </p:spPr>
        <p:txBody>
          <a:bodyPr wrap="square">
            <a:spAutoFit/>
          </a:bodyPr>
          <a:lstStyle/>
          <a:p>
            <a:pPr algn="ctr"/>
            <a:r>
              <a:rPr lang="en-US" dirty="0" smtClean="0">
                <a:solidFill>
                  <a:srgbClr val="006621"/>
                </a:solidFill>
                <a:latin typeface="arial" panose="020B0604020202020204" pitchFamily="34" charset="0"/>
              </a:rPr>
              <a:t>THE WAY: Elder Lawrence</a:t>
            </a:r>
          </a:p>
          <a:p>
            <a:pPr algn="ctr"/>
            <a:r>
              <a:rPr lang="en-US" dirty="0" smtClean="0">
                <a:solidFill>
                  <a:srgbClr val="006621"/>
                </a:solidFill>
                <a:latin typeface="arial" panose="020B0604020202020204" pitchFamily="34" charset="0"/>
              </a:rPr>
              <a:t>https</a:t>
            </a:r>
            <a:r>
              <a:rPr lang="en-US" dirty="0">
                <a:solidFill>
                  <a:srgbClr val="006621"/>
                </a:solidFill>
                <a:latin typeface="arial" panose="020B0604020202020204" pitchFamily="34" charset="0"/>
              </a:rPr>
              <a:t>://www.youtube.com/watch?v=I8dmTvCmoMc</a:t>
            </a:r>
            <a:endParaRPr lang="en-US" dirty="0"/>
          </a:p>
        </p:txBody>
      </p:sp>
      <p:pic>
        <p:nvPicPr>
          <p:cNvPr id="4" name="THE WAY by Lawrence Corbridge Jesus Christ video">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5"/>
          <a:stretch>
            <a:fillRect/>
          </a:stretch>
        </p:blipFill>
        <p:spPr>
          <a:xfrm>
            <a:off x="1079500" y="641350"/>
            <a:ext cx="6858000" cy="5143500"/>
          </a:xfrm>
          <a:prstGeom prst="rect">
            <a:avLst/>
          </a:prstGeom>
        </p:spPr>
      </p:pic>
    </p:spTree>
    <p:extLst>
      <p:ext uri="{BB962C8B-B14F-4D97-AF65-F5344CB8AC3E}">
        <p14:creationId xmlns:p14="http://schemas.microsoft.com/office/powerpoint/2010/main" val="274200245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vol="80000">
                <p:cTn id="7" fill="hold" display="0">
                  <p:stCondLst>
                    <p:cond delay="indefinite"/>
                  </p:stCondLst>
                </p:cTn>
                <p:tgtEl>
                  <p:spTgt spid="4"/>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8800" y="6211669"/>
            <a:ext cx="8191500" cy="646331"/>
          </a:xfrm>
          <a:prstGeom prst="rect">
            <a:avLst/>
          </a:prstGeom>
        </p:spPr>
        <p:txBody>
          <a:bodyPr wrap="square">
            <a:spAutoFit/>
          </a:bodyPr>
          <a:lstStyle/>
          <a:p>
            <a:pPr algn="ctr"/>
            <a:r>
              <a:rPr lang="en-US" dirty="0" smtClean="0">
                <a:solidFill>
                  <a:srgbClr val="006621"/>
                </a:solidFill>
                <a:latin typeface="arial" panose="020B0604020202020204" pitchFamily="34" charset="0"/>
              </a:rPr>
              <a:t>THE WAY: Elder Lawrence</a:t>
            </a:r>
          </a:p>
          <a:p>
            <a:pPr algn="ctr"/>
            <a:r>
              <a:rPr lang="en-US" dirty="0" smtClean="0">
                <a:solidFill>
                  <a:srgbClr val="006621"/>
                </a:solidFill>
                <a:latin typeface="arial" panose="020B0604020202020204" pitchFamily="34" charset="0"/>
              </a:rPr>
              <a:t>https</a:t>
            </a:r>
            <a:r>
              <a:rPr lang="en-US" dirty="0">
                <a:solidFill>
                  <a:srgbClr val="006621"/>
                </a:solidFill>
                <a:latin typeface="arial" panose="020B0604020202020204" pitchFamily="34" charset="0"/>
              </a:rPr>
              <a:t>://www.youtube.com/watch?v=I8dmTvCmoMc</a:t>
            </a:r>
            <a:endParaRPr lang="en-US" dirty="0"/>
          </a:p>
        </p:txBody>
      </p:sp>
      <p:pic>
        <p:nvPicPr>
          <p:cNvPr id="4" name="THE WAY by Lawrence Corbridge Jesus Christ video">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5"/>
          <a:stretch>
            <a:fillRect/>
          </a:stretch>
        </p:blipFill>
        <p:spPr>
          <a:xfrm>
            <a:off x="1079500" y="641350"/>
            <a:ext cx="6858000" cy="5143500"/>
          </a:xfrm>
          <a:prstGeom prst="rect">
            <a:avLst/>
          </a:prstGeom>
        </p:spPr>
      </p:pic>
    </p:spTree>
    <p:extLst>
      <p:ext uri="{BB962C8B-B14F-4D97-AF65-F5344CB8AC3E}">
        <p14:creationId xmlns:p14="http://schemas.microsoft.com/office/powerpoint/2010/main" val="183438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3971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fullScrn="1">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Autofit/>
          </a:bodyPr>
          <a:lstStyle/>
          <a:p>
            <a:pPr>
              <a:buNone/>
            </a:pPr>
            <a:r>
              <a:rPr lang="en-US" sz="1800" dirty="0" smtClean="0"/>
              <a:t>Joseph Smith taught in the Lectures on Faith "that three things are necessary in order that any rational and intelligent being may exercise faith in God unto life and salvation."  These he named as —</a:t>
            </a:r>
          </a:p>
          <a:p>
            <a:r>
              <a:rPr lang="en-US" sz="1800" dirty="0" smtClean="0"/>
              <a:t>	1. The idea that he actually exists;</a:t>
            </a:r>
          </a:p>
          <a:p>
            <a:r>
              <a:rPr lang="en-US" sz="1800" dirty="0" smtClean="0"/>
              <a:t>	2. A correct idea of his character, perfections, and attributes; and</a:t>
            </a:r>
          </a:p>
          <a:p>
            <a:r>
              <a:rPr lang="en-US" sz="1800" dirty="0" smtClean="0"/>
              <a:t>	3. An actual knowledge that the course of life which he is pursuing is according to </a:t>
            </a:r>
            <a:r>
              <a:rPr lang="en-US" sz="1800" dirty="0" smtClean="0"/>
              <a:t>divine </a:t>
            </a:r>
            <a:r>
              <a:rPr lang="en-US" sz="1800" dirty="0" smtClean="0"/>
              <a:t>will.</a:t>
            </a:r>
          </a:p>
          <a:p>
            <a:pPr>
              <a:buNone/>
            </a:pPr>
            <a:r>
              <a:rPr lang="en-US" sz="1800" dirty="0" smtClean="0"/>
              <a:t>DOCTRINES OF THE GODHEAD</a:t>
            </a:r>
            <a:endParaRPr lang="en-US" sz="1800" dirty="0" smtClean="0"/>
          </a:p>
          <a:p>
            <a:r>
              <a:rPr lang="en-US" sz="1800" dirty="0" smtClean="0"/>
              <a:t>Are they </a:t>
            </a:r>
            <a:r>
              <a:rPr lang="en-US" sz="1800" b="1" dirty="0" smtClean="0"/>
              <a:t>omnipresent</a:t>
            </a:r>
            <a:r>
              <a:rPr lang="en-US" sz="1800" dirty="0" smtClean="0"/>
              <a:t>?</a:t>
            </a:r>
          </a:p>
          <a:p>
            <a:r>
              <a:rPr lang="en-US" sz="1800" dirty="0" smtClean="0"/>
              <a:t>Are they </a:t>
            </a:r>
            <a:r>
              <a:rPr lang="en-US" sz="1800" b="1" dirty="0" smtClean="0"/>
              <a:t>omnipotent</a:t>
            </a:r>
            <a:r>
              <a:rPr lang="en-US" sz="1800" dirty="0" smtClean="0"/>
              <a:t>?</a:t>
            </a:r>
          </a:p>
          <a:p>
            <a:r>
              <a:rPr lang="en-US" sz="1800" dirty="0" smtClean="0"/>
              <a:t>Are they </a:t>
            </a:r>
            <a:r>
              <a:rPr lang="en-US" sz="1800" b="1" dirty="0" smtClean="0"/>
              <a:t>omniscient</a:t>
            </a:r>
            <a:r>
              <a:rPr lang="en-US" sz="1800" dirty="0" smtClean="0"/>
              <a:t>?</a:t>
            </a:r>
          </a:p>
          <a:p>
            <a:r>
              <a:rPr lang="en-US" sz="1800" dirty="0" smtClean="0"/>
              <a:t>GOD is </a:t>
            </a:r>
            <a:r>
              <a:rPr lang="en-US" sz="1800" b="1" dirty="0" smtClean="0"/>
              <a:t>omniscient</a:t>
            </a:r>
            <a:r>
              <a:rPr lang="en-US" sz="1800" dirty="0" smtClean="0"/>
              <a:t> (Moses 1:6)</a:t>
            </a:r>
          </a:p>
          <a:p>
            <a:r>
              <a:rPr lang="en-US" sz="1800" dirty="0" smtClean="0"/>
              <a:t>JESUS is </a:t>
            </a:r>
            <a:r>
              <a:rPr lang="en-US" sz="1800" b="1" dirty="0" smtClean="0"/>
              <a:t>omniscient</a:t>
            </a:r>
            <a:r>
              <a:rPr lang="en-US" sz="1800" dirty="0" smtClean="0"/>
              <a:t> (D&amp;C 38:1-2)</a:t>
            </a:r>
          </a:p>
          <a:p>
            <a:r>
              <a:rPr lang="en-US" sz="1800" dirty="0" smtClean="0"/>
              <a:t>HOLY GHOST </a:t>
            </a:r>
            <a:r>
              <a:rPr lang="en-US" sz="1800" dirty="0" smtClean="0"/>
              <a:t>is </a:t>
            </a:r>
            <a:r>
              <a:rPr lang="en-US" sz="1800" b="1" dirty="0" smtClean="0"/>
              <a:t>omniscient</a:t>
            </a:r>
            <a:r>
              <a:rPr lang="en-US" sz="1800" dirty="0" smtClean="0"/>
              <a:t> (D&amp;C 42:17)</a:t>
            </a:r>
          </a:p>
          <a:p>
            <a:pPr>
              <a:buNone/>
            </a:pPr>
            <a:r>
              <a:rPr lang="en-US" sz="1800" dirty="0" smtClean="0"/>
              <a:t> </a:t>
            </a:r>
          </a:p>
        </p:txBody>
      </p:sp>
    </p:spTree>
    <p:extLst>
      <p:ext uri="{BB962C8B-B14F-4D97-AF65-F5344CB8AC3E}">
        <p14:creationId xmlns:p14="http://schemas.microsoft.com/office/powerpoint/2010/main" val="7124348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a:xfrm>
            <a:off x="457200" y="1935480"/>
            <a:ext cx="8229600" cy="1264920"/>
          </a:xfrm>
        </p:spPr>
        <p:txBody>
          <a:bodyPr>
            <a:noAutofit/>
          </a:bodyPr>
          <a:lstStyle/>
          <a:p>
            <a:pPr>
              <a:buNone/>
            </a:pPr>
            <a:r>
              <a:rPr lang="en-US" sz="2800" dirty="0" smtClean="0"/>
              <a:t> </a:t>
            </a:r>
            <a:r>
              <a:rPr lang="en-US" sz="2800" b="1" dirty="0" smtClean="0"/>
              <a:t>GOD</a:t>
            </a:r>
            <a:endParaRPr lang="en-US" sz="2800" dirty="0" smtClean="0"/>
          </a:p>
          <a:p>
            <a:pPr>
              <a:buNone/>
            </a:pPr>
            <a:r>
              <a:rPr lang="en-US" sz="2800" dirty="0" smtClean="0"/>
              <a:t>What does God look like?  (John 14:6-9)</a:t>
            </a:r>
          </a:p>
          <a:p>
            <a:pPr>
              <a:buNone/>
            </a:pPr>
            <a:r>
              <a:rPr lang="en-US" sz="2800" dirty="0" smtClean="0"/>
              <a:t> </a:t>
            </a:r>
          </a:p>
        </p:txBody>
      </p:sp>
      <p:sp>
        <p:nvSpPr>
          <p:cNvPr id="4" name="Rectangle 3"/>
          <p:cNvSpPr/>
          <p:nvPr/>
        </p:nvSpPr>
        <p:spPr>
          <a:xfrm>
            <a:off x="152400" y="3164681"/>
            <a:ext cx="8915400" cy="3139321"/>
          </a:xfrm>
          <a:prstGeom prst="rect">
            <a:avLst/>
          </a:prstGeom>
        </p:spPr>
        <p:txBody>
          <a:bodyPr wrap="square">
            <a:spAutoFit/>
          </a:bodyPr>
          <a:lstStyle/>
          <a:p>
            <a:pPr fontAlgn="base"/>
            <a:r>
              <a:rPr lang="en-US" dirty="0">
                <a:solidFill>
                  <a:srgbClr val="333333"/>
                </a:solidFill>
                <a:latin typeface="Open Sans"/>
              </a:rPr>
              <a:t>President Joseph F. Smith </a:t>
            </a:r>
            <a:r>
              <a:rPr lang="en-US" dirty="0" smtClean="0">
                <a:solidFill>
                  <a:srgbClr val="333333"/>
                </a:solidFill>
                <a:latin typeface="Open Sans"/>
              </a:rPr>
              <a:t>explained: “Jesus </a:t>
            </a:r>
            <a:r>
              <a:rPr lang="en-US" dirty="0">
                <a:solidFill>
                  <a:srgbClr val="333333"/>
                </a:solidFill>
                <a:latin typeface="Open Sans"/>
              </a:rPr>
              <a:t>Christ, the Son of God, is ‘the express image’ of His Father’s person (</a:t>
            </a:r>
            <a:r>
              <a:rPr lang="en-US" dirty="0">
                <a:solidFill>
                  <a:srgbClr val="0091BC"/>
                </a:solidFill>
                <a:latin typeface="Open Sans"/>
              </a:rPr>
              <a:t>Hebrews 1:3</a:t>
            </a:r>
            <a:r>
              <a:rPr lang="en-US" dirty="0">
                <a:solidFill>
                  <a:srgbClr val="333333"/>
                </a:solidFill>
                <a:latin typeface="Open Sans"/>
              </a:rPr>
              <a:t>). He walked the earth as a human being, as a perfect man, and said, in answer to a question put to Him: ‘He that hath seen me hath seen the Father’ (</a:t>
            </a:r>
            <a:r>
              <a:rPr lang="en-US" dirty="0">
                <a:solidFill>
                  <a:srgbClr val="0091BC"/>
                </a:solidFill>
                <a:latin typeface="Open Sans"/>
              </a:rPr>
              <a:t>John 14:9</a:t>
            </a:r>
            <a:r>
              <a:rPr lang="en-US" dirty="0">
                <a:solidFill>
                  <a:srgbClr val="333333"/>
                </a:solidFill>
                <a:latin typeface="Open Sans"/>
              </a:rPr>
              <a:t>). This alone ought to solve the problem to the satisfaction of every thoughtful, reverent mind. The conclusion is irresistible, that if the Son of God be the express image (that is, likeness) of His Father’s person, then His Father is in the form of man; for that was the form of the Son of God, not only during His mortal life, but before His mortal birth, and after His </a:t>
            </a:r>
            <a:r>
              <a:rPr lang="en-US" dirty="0">
                <a:solidFill>
                  <a:srgbClr val="2F393A"/>
                </a:solidFill>
                <a:latin typeface="Open Sans"/>
              </a:rPr>
              <a:t>resurrection</a:t>
            </a:r>
            <a:r>
              <a:rPr lang="en-US" dirty="0">
                <a:solidFill>
                  <a:srgbClr val="333333"/>
                </a:solidFill>
                <a:latin typeface="Open Sans"/>
              </a:rPr>
              <a:t>. It was in this form that the Father and the Son, as two personages, appeared to </a:t>
            </a:r>
            <a:r>
              <a:rPr lang="en-US" dirty="0">
                <a:solidFill>
                  <a:srgbClr val="2F393A"/>
                </a:solidFill>
                <a:latin typeface="Open Sans"/>
              </a:rPr>
              <a:t>Joseph Smith</a:t>
            </a:r>
            <a:r>
              <a:rPr lang="en-US" dirty="0">
                <a:solidFill>
                  <a:srgbClr val="333333"/>
                </a:solidFill>
                <a:latin typeface="Open Sans"/>
              </a:rPr>
              <a:t>, when, as a boy of fourteen years, he received his first vision” </a:t>
            </a:r>
            <a:r>
              <a:rPr lang="en-US" sz="1200" dirty="0">
                <a:solidFill>
                  <a:srgbClr val="333333"/>
                </a:solidFill>
                <a:latin typeface="Open Sans"/>
              </a:rPr>
              <a:t>(</a:t>
            </a:r>
            <a:r>
              <a:rPr lang="en-US" sz="1200" i="1" dirty="0">
                <a:solidFill>
                  <a:srgbClr val="333333"/>
                </a:solidFill>
                <a:latin typeface="Open Sans"/>
              </a:rPr>
              <a:t>Teachings of Presidents of the Church: Joseph F. Smith</a:t>
            </a:r>
            <a:r>
              <a:rPr lang="en-US" sz="1200" dirty="0">
                <a:solidFill>
                  <a:srgbClr val="333333"/>
                </a:solidFill>
                <a:latin typeface="Open Sans"/>
              </a:rPr>
              <a:t> [1998], </a:t>
            </a:r>
            <a:r>
              <a:rPr lang="en-US" sz="1200" dirty="0">
                <a:solidFill>
                  <a:srgbClr val="0091BC"/>
                </a:solidFill>
                <a:latin typeface="Open Sans"/>
                <a:hlinkClick r:id="rId2"/>
              </a:rPr>
              <a:t>334</a:t>
            </a:r>
            <a:r>
              <a:rPr lang="en-US" sz="1200" dirty="0">
                <a:solidFill>
                  <a:srgbClr val="333333"/>
                </a:solidFill>
                <a:latin typeface="Open Sans"/>
              </a:rPr>
              <a:t>).</a:t>
            </a:r>
            <a:endParaRPr lang="en-US" sz="1200" b="0" i="0" dirty="0">
              <a:solidFill>
                <a:srgbClr val="333333"/>
              </a:solidFill>
              <a:effectLst/>
              <a:latin typeface="Open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0" y="228600"/>
            <a:ext cx="5867400" cy="6278642"/>
          </a:xfrm>
          <a:prstGeom prst="rect">
            <a:avLst/>
          </a:prstGeom>
        </p:spPr>
        <p:txBody>
          <a:bodyPr wrap="square">
            <a:spAutoFit/>
          </a:bodyPr>
          <a:lstStyle/>
          <a:p>
            <a:r>
              <a:rPr lang="en-US" sz="2400" dirty="0" smtClean="0">
                <a:solidFill>
                  <a:srgbClr val="000000"/>
                </a:solidFill>
                <a:latin typeface="Georgia" panose="02040502050405020303" pitchFamily="18" charset="0"/>
              </a:rPr>
              <a:t>	“</a:t>
            </a:r>
            <a:r>
              <a:rPr lang="en-US" sz="2400" dirty="0">
                <a:solidFill>
                  <a:srgbClr val="000000"/>
                </a:solidFill>
                <a:latin typeface="Georgia" panose="02040502050405020303" pitchFamily="18" charset="0"/>
              </a:rPr>
              <a:t>In all that Jesus came to say and </a:t>
            </a:r>
            <a:r>
              <a:rPr lang="en-US" sz="2400" dirty="0" smtClean="0">
                <a:solidFill>
                  <a:srgbClr val="000000"/>
                </a:solidFill>
                <a:latin typeface="Georgia" panose="02040502050405020303" pitchFamily="18" charset="0"/>
              </a:rPr>
              <a:t>do He </a:t>
            </a:r>
            <a:r>
              <a:rPr lang="en-US" sz="2400" dirty="0">
                <a:solidFill>
                  <a:srgbClr val="000000"/>
                </a:solidFill>
                <a:latin typeface="Georgia" panose="02040502050405020303" pitchFamily="18" charset="0"/>
              </a:rPr>
              <a:t>was showing us who and what God our Eternal Father is like, how completely devoted He is to His children in every age and nation. In word and in deed Jesus was trying to reveal and make personal to us the true nature of His Father, our Father in Heaven.</a:t>
            </a:r>
          </a:p>
          <a:p>
            <a:r>
              <a:rPr lang="en-US" sz="2400" dirty="0" smtClean="0">
                <a:solidFill>
                  <a:srgbClr val="000000"/>
                </a:solidFill>
                <a:latin typeface="Georgia" panose="02040502050405020303" pitchFamily="18" charset="0"/>
              </a:rPr>
              <a:t>	“</a:t>
            </a:r>
            <a:r>
              <a:rPr lang="en-US" sz="2400" dirty="0">
                <a:solidFill>
                  <a:srgbClr val="000000"/>
                </a:solidFill>
                <a:latin typeface="Georgia" panose="02040502050405020303" pitchFamily="18" charset="0"/>
              </a:rPr>
              <a:t>He did this </a:t>
            </a:r>
            <a:r>
              <a:rPr lang="en-US" sz="2400" dirty="0" smtClean="0">
                <a:solidFill>
                  <a:srgbClr val="000000"/>
                </a:solidFill>
                <a:latin typeface="Georgia" panose="02040502050405020303" pitchFamily="18" charset="0"/>
              </a:rPr>
              <a:t>because all </a:t>
            </a:r>
            <a:r>
              <a:rPr lang="en-US" sz="2400" dirty="0">
                <a:solidFill>
                  <a:srgbClr val="000000"/>
                </a:solidFill>
                <a:latin typeface="Georgia" panose="02040502050405020303" pitchFamily="18" charset="0"/>
              </a:rPr>
              <a:t>of us need to know God more fully in order to love Him more deeply and obey Him more completely. …</a:t>
            </a:r>
          </a:p>
          <a:p>
            <a:r>
              <a:rPr lang="en-US" sz="2400" dirty="0" smtClean="0">
                <a:solidFill>
                  <a:srgbClr val="000000"/>
                </a:solidFill>
                <a:latin typeface="Georgia" panose="02040502050405020303" pitchFamily="18" charset="0"/>
              </a:rPr>
              <a:t>	“</a:t>
            </a:r>
            <a:r>
              <a:rPr lang="en-US" sz="2400" dirty="0">
                <a:solidFill>
                  <a:srgbClr val="000000"/>
                </a:solidFill>
                <a:latin typeface="Georgia" panose="02040502050405020303" pitchFamily="18" charset="0"/>
              </a:rPr>
              <a:t>So feeding the hungry, healing the sick, rebuking hypocrisy, pleading for faith—this was Christ showing us the way of the </a:t>
            </a:r>
            <a:r>
              <a:rPr lang="en-US" sz="2400" dirty="0" smtClean="0">
                <a:solidFill>
                  <a:srgbClr val="000000"/>
                </a:solidFill>
                <a:latin typeface="Georgia" panose="02040502050405020303" pitchFamily="18" charset="0"/>
              </a:rPr>
              <a:t>Father.” </a:t>
            </a:r>
            <a:r>
              <a:rPr lang="en-US" dirty="0" smtClean="0">
                <a:solidFill>
                  <a:srgbClr val="000000"/>
                </a:solidFill>
                <a:latin typeface="Georgia" panose="02040502050405020303" pitchFamily="18" charset="0"/>
              </a:rPr>
              <a:t>(“</a:t>
            </a:r>
            <a:r>
              <a:rPr lang="en-US" dirty="0">
                <a:solidFill>
                  <a:srgbClr val="000000"/>
                </a:solidFill>
                <a:latin typeface="Georgia" panose="02040502050405020303" pitchFamily="18" charset="0"/>
              </a:rPr>
              <a:t>The Grandeur of God</a:t>
            </a:r>
            <a:r>
              <a:rPr lang="en-US" dirty="0" smtClean="0">
                <a:solidFill>
                  <a:srgbClr val="000000"/>
                </a:solidFill>
                <a:latin typeface="Georgia" panose="02040502050405020303" pitchFamily="18" charset="0"/>
              </a:rPr>
              <a:t>,” Elder Holland,</a:t>
            </a:r>
            <a:r>
              <a:rPr lang="en-US" i="1" dirty="0">
                <a:solidFill>
                  <a:srgbClr val="000000"/>
                </a:solidFill>
                <a:latin typeface="Georgia" panose="02040502050405020303" pitchFamily="18" charset="0"/>
              </a:rPr>
              <a:t> Ensign,</a:t>
            </a:r>
            <a:r>
              <a:rPr lang="en-US" dirty="0">
                <a:solidFill>
                  <a:srgbClr val="000000"/>
                </a:solidFill>
                <a:latin typeface="Georgia" panose="02040502050405020303" pitchFamily="18" charset="0"/>
              </a:rPr>
              <a:t> Nov. 2003, 70, 72).</a:t>
            </a:r>
          </a:p>
        </p:txBody>
      </p:sp>
      <p:pic>
        <p:nvPicPr>
          <p:cNvPr id="12" name="Picture 2" descr="http://www.theblaze.com/wp-content/uploads/2011/08/jesuschrist.jpg"/>
          <p:cNvPicPr>
            <a:picLocks noChangeAspect="1" noChangeArrowheads="1"/>
          </p:cNvPicPr>
          <p:nvPr/>
        </p:nvPicPr>
        <p:blipFill>
          <a:blip r:embed="rId3" cstate="print"/>
          <a:srcRect/>
          <a:stretch>
            <a:fillRect/>
          </a:stretch>
        </p:blipFill>
        <p:spPr bwMode="auto">
          <a:xfrm>
            <a:off x="385285" y="1066800"/>
            <a:ext cx="2662715" cy="3788664"/>
          </a:xfrm>
          <a:prstGeom prst="rect">
            <a:avLst/>
          </a:prstGeom>
          <a:noFill/>
        </p:spPr>
      </p:pic>
    </p:spTree>
    <p:extLst>
      <p:ext uri="{BB962C8B-B14F-4D97-AF65-F5344CB8AC3E}">
        <p14:creationId xmlns:p14="http://schemas.microsoft.com/office/powerpoint/2010/main" val="16121822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5" descr="1_corinthians_15~20-22+heisrisen.jpg"/>
          <p:cNvPicPr>
            <a:picLocks noChangeAspect="1"/>
          </p:cNvPicPr>
          <p:nvPr/>
        </p:nvPicPr>
        <p:blipFill rotWithShape="1">
          <a:blip r:embed="rId3">
            <a:extLst>
              <a:ext uri="{28A0092B-C50C-407E-A947-70E740481C1C}">
                <a14:useLocalDpi xmlns:a14="http://schemas.microsoft.com/office/drawing/2010/main" val="0"/>
              </a:ext>
            </a:extLst>
          </a:blip>
          <a:srcRect t="17080"/>
          <a:stretch/>
        </p:blipFill>
        <p:spPr bwMode="auto">
          <a:xfrm>
            <a:off x="5791200" y="4724400"/>
            <a:ext cx="1428750" cy="1769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7" descr="1_timothy_1~14-16+divineredeemer.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2581" y="4635362"/>
            <a:ext cx="1512582" cy="1902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9" descr="ephesians_4~11-14+JesusChristPortrait.jpg"/>
          <p:cNvPicPr>
            <a:picLocks noChangeAspect="1"/>
          </p:cNvPicPr>
          <p:nvPr/>
        </p:nvPicPr>
        <p:blipFill rotWithShape="1">
          <a:blip r:embed="rId5" cstate="print">
            <a:extLst>
              <a:ext uri="{28A0092B-C50C-407E-A947-70E740481C1C}">
                <a14:useLocalDpi xmlns:a14="http://schemas.microsoft.com/office/drawing/2010/main" val="0"/>
              </a:ext>
            </a:extLst>
          </a:blip>
          <a:srcRect b="7439"/>
          <a:stretch/>
        </p:blipFill>
        <p:spPr bwMode="auto">
          <a:xfrm>
            <a:off x="2292394" y="4638675"/>
            <a:ext cx="1617358"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4" descr="1_corinthians_11~23-31+lastsupper.jpg"/>
          <p:cNvPicPr>
            <a:picLocks noChangeAspect="1"/>
          </p:cNvPicPr>
          <p:nvPr/>
        </p:nvPicPr>
        <p:blipFill rotWithShape="1">
          <a:blip r:embed="rId6" cstate="print">
            <a:extLst>
              <a:ext uri="{28A0092B-C50C-407E-A947-70E740481C1C}">
                <a14:useLocalDpi xmlns:a14="http://schemas.microsoft.com/office/drawing/2010/main" val="0"/>
              </a:ext>
            </a:extLst>
          </a:blip>
          <a:srcRect t="17755"/>
          <a:stretch/>
        </p:blipFill>
        <p:spPr bwMode="auto">
          <a:xfrm>
            <a:off x="4019514" y="4661866"/>
            <a:ext cx="1493658" cy="1815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AutoShape 3">
            <a:hlinkClick r:id="" action="ppaction://hlinkshowjump?jump=nextslide" highlightClick="1"/>
          </p:cNvPr>
          <p:cNvSpPr>
            <a:spLocks noChangeArrowheads="1"/>
          </p:cNvSpPr>
          <p:nvPr/>
        </p:nvSpPr>
        <p:spPr bwMode="auto">
          <a:xfrm>
            <a:off x="8423275" y="11571288"/>
            <a:ext cx="381000" cy="381000"/>
          </a:xfrm>
          <a:prstGeom prst="actionButtonForwardNext">
            <a:avLst/>
          </a:prstGeom>
          <a:solidFill>
            <a:schemeClr val="accent1"/>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en-US" altLang="en-US"/>
          </a:p>
        </p:txBody>
      </p:sp>
      <p:pic>
        <p:nvPicPr>
          <p:cNvPr id="29" name="Picture 6" descr="1_peter_5~1-4+jesuschrist.jpg"/>
          <p:cNvPicPr>
            <a:picLocks noChangeAspect="1"/>
          </p:cNvPicPr>
          <p:nvPr/>
        </p:nvPicPr>
        <p:blipFill rotWithShape="1">
          <a:blip r:embed="rId7" cstate="print">
            <a:extLst>
              <a:ext uri="{28A0092B-C50C-407E-A947-70E740481C1C}">
                <a14:useLocalDpi xmlns:a14="http://schemas.microsoft.com/office/drawing/2010/main" val="0"/>
              </a:ext>
            </a:extLst>
          </a:blip>
          <a:srcRect l="48524"/>
          <a:stretch/>
        </p:blipFill>
        <p:spPr bwMode="auto">
          <a:xfrm>
            <a:off x="7444343" y="4721087"/>
            <a:ext cx="1328501" cy="18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152400" y="228600"/>
            <a:ext cx="8839200" cy="1077218"/>
          </a:xfrm>
          <a:prstGeom prst="rect">
            <a:avLst/>
          </a:prstGeom>
        </p:spPr>
        <p:txBody>
          <a:bodyPr wrap="square">
            <a:spAutoFit/>
          </a:bodyPr>
          <a:lstStyle/>
          <a:p>
            <a:pPr algn="ctr"/>
            <a:r>
              <a:rPr lang="en-US" sz="4000" i="1" dirty="0" smtClean="0">
                <a:solidFill>
                  <a:srgbClr val="000000"/>
                </a:solidFill>
                <a:latin typeface="Georgia" panose="02040502050405020303" pitchFamily="18" charset="0"/>
              </a:rPr>
              <a:t>Doctrine </a:t>
            </a:r>
            <a:r>
              <a:rPr lang="en-US" sz="4000" i="1" dirty="0">
                <a:solidFill>
                  <a:srgbClr val="000000"/>
                </a:solidFill>
                <a:latin typeface="Georgia" panose="02040502050405020303" pitchFamily="18" charset="0"/>
              </a:rPr>
              <a:t>and Covenants </a:t>
            </a:r>
            <a:r>
              <a:rPr lang="en-US" sz="4000" i="1" dirty="0" smtClean="0">
                <a:solidFill>
                  <a:srgbClr val="000000"/>
                </a:solidFill>
                <a:latin typeface="Georgia" panose="02040502050405020303" pitchFamily="18" charset="0"/>
              </a:rPr>
              <a:t>93:12–13 </a:t>
            </a:r>
          </a:p>
          <a:p>
            <a:pPr algn="ctr"/>
            <a:r>
              <a:rPr lang="en-US" sz="2400" i="1" dirty="0" smtClean="0">
                <a:solidFill>
                  <a:srgbClr val="000000"/>
                </a:solidFill>
                <a:latin typeface="Georgia" panose="02040502050405020303" pitchFamily="18" charset="0"/>
              </a:rPr>
              <a:t>In what ways did Jesus ‘express’ His Father’s example?</a:t>
            </a:r>
            <a:endParaRPr lang="en-US" sz="2400" i="1" dirty="0"/>
          </a:p>
        </p:txBody>
      </p:sp>
      <p:sp>
        <p:nvSpPr>
          <p:cNvPr id="2" name="Rectangle 1"/>
          <p:cNvSpPr/>
          <p:nvPr/>
        </p:nvSpPr>
        <p:spPr>
          <a:xfrm>
            <a:off x="335134" y="1422781"/>
            <a:ext cx="8656466" cy="3139321"/>
          </a:xfrm>
          <a:prstGeom prst="rect">
            <a:avLst/>
          </a:prstGeom>
        </p:spPr>
        <p:txBody>
          <a:bodyPr wrap="square">
            <a:spAutoFit/>
          </a:bodyPr>
          <a:lstStyle/>
          <a:p>
            <a:r>
              <a:rPr lang="en-US" dirty="0" smtClean="0">
                <a:solidFill>
                  <a:srgbClr val="000000"/>
                </a:solidFill>
                <a:latin typeface="Georgia" panose="02040502050405020303" pitchFamily="18" charset="0"/>
              </a:rPr>
              <a:t>Define ‘</a:t>
            </a:r>
            <a:r>
              <a:rPr lang="en-US" b="1" dirty="0" smtClean="0">
                <a:solidFill>
                  <a:srgbClr val="000000"/>
                </a:solidFill>
                <a:latin typeface="Georgia" panose="02040502050405020303" pitchFamily="18" charset="0"/>
              </a:rPr>
              <a:t>grace</a:t>
            </a:r>
            <a:r>
              <a:rPr lang="en-US" dirty="0" smtClean="0">
                <a:solidFill>
                  <a:srgbClr val="000000"/>
                </a:solidFill>
                <a:latin typeface="Georgia" panose="02040502050405020303" pitchFamily="18" charset="0"/>
              </a:rPr>
              <a:t>’</a:t>
            </a:r>
          </a:p>
          <a:p>
            <a:r>
              <a:rPr lang="en-US" altLang="en-US" dirty="0">
                <a:latin typeface="Georgia" panose="02040502050405020303" pitchFamily="18" charset="0"/>
              </a:rPr>
              <a:t>Grace is not the light at the </a:t>
            </a:r>
            <a:r>
              <a:rPr lang="en-US" altLang="en-US" u="sng" dirty="0">
                <a:latin typeface="Georgia" panose="02040502050405020303" pitchFamily="18" charset="0"/>
              </a:rPr>
              <a:t>end</a:t>
            </a:r>
            <a:r>
              <a:rPr lang="en-US" altLang="en-US" dirty="0">
                <a:latin typeface="Georgia" panose="02040502050405020303" pitchFamily="18" charset="0"/>
              </a:rPr>
              <a:t> of the tunnel.  </a:t>
            </a:r>
          </a:p>
          <a:p>
            <a:r>
              <a:rPr lang="en-US" altLang="en-US" dirty="0">
                <a:latin typeface="Georgia" panose="02040502050405020303" pitchFamily="18" charset="0"/>
              </a:rPr>
              <a:t>	</a:t>
            </a:r>
            <a:r>
              <a:rPr lang="en-US" altLang="en-US" i="1" dirty="0">
                <a:latin typeface="Georgia" panose="02040502050405020303" pitchFamily="18" charset="0"/>
              </a:rPr>
              <a:t>Grace is the light that moves us </a:t>
            </a:r>
            <a:r>
              <a:rPr lang="en-US" altLang="en-US" i="1" u="sng" dirty="0">
                <a:latin typeface="Georgia" panose="02040502050405020303" pitchFamily="18" charset="0"/>
              </a:rPr>
              <a:t>through</a:t>
            </a:r>
            <a:r>
              <a:rPr lang="en-US" altLang="en-US" i="1" dirty="0">
                <a:latin typeface="Georgia" panose="02040502050405020303" pitchFamily="18" charset="0"/>
              </a:rPr>
              <a:t> the tunnel.</a:t>
            </a:r>
          </a:p>
          <a:p>
            <a:r>
              <a:rPr lang="en-US" altLang="en-US" dirty="0">
                <a:latin typeface="Georgia" panose="02040502050405020303" pitchFamily="18" charset="0"/>
              </a:rPr>
              <a:t>Grace doesn't help us </a:t>
            </a:r>
            <a:r>
              <a:rPr lang="en-US" altLang="en-US" u="sng" dirty="0">
                <a:latin typeface="Georgia" panose="02040502050405020303" pitchFamily="18" charset="0"/>
              </a:rPr>
              <a:t>earn</a:t>
            </a:r>
            <a:r>
              <a:rPr lang="en-US" altLang="en-US" dirty="0">
                <a:latin typeface="Georgia" panose="02040502050405020303" pitchFamily="18" charset="0"/>
              </a:rPr>
              <a:t> heaven. </a:t>
            </a:r>
          </a:p>
          <a:p>
            <a:r>
              <a:rPr lang="en-US" altLang="en-US" i="1" dirty="0">
                <a:latin typeface="Georgia" panose="02040502050405020303" pitchFamily="18" charset="0"/>
              </a:rPr>
              <a:t>	Grace helps us </a:t>
            </a:r>
            <a:r>
              <a:rPr lang="en-US" altLang="en-US" i="1" u="sng" dirty="0">
                <a:latin typeface="Georgia" panose="02040502050405020303" pitchFamily="18" charset="0"/>
              </a:rPr>
              <a:t>learn</a:t>
            </a:r>
            <a:r>
              <a:rPr lang="en-US" altLang="en-US" i="1" dirty="0">
                <a:latin typeface="Georgia" panose="02040502050405020303" pitchFamily="18" charset="0"/>
              </a:rPr>
              <a:t> heaven</a:t>
            </a:r>
            <a:endParaRPr lang="en-US" altLang="en-US" i="1" dirty="0"/>
          </a:p>
          <a:p>
            <a:r>
              <a:rPr lang="en-US" altLang="en-US" dirty="0">
                <a:latin typeface="Georgia" panose="02040502050405020303" pitchFamily="18" charset="0"/>
              </a:rPr>
              <a:t>Grace is not about filling </a:t>
            </a:r>
            <a:r>
              <a:rPr lang="en-US" altLang="en-US" u="sng" dirty="0">
                <a:latin typeface="Georgia" panose="02040502050405020303" pitchFamily="18" charset="0"/>
              </a:rPr>
              <a:t>gaps</a:t>
            </a:r>
            <a:r>
              <a:rPr lang="en-US" altLang="en-US" dirty="0">
                <a:latin typeface="Georgia" panose="02040502050405020303" pitchFamily="18" charset="0"/>
              </a:rPr>
              <a:t>. </a:t>
            </a:r>
          </a:p>
          <a:p>
            <a:r>
              <a:rPr lang="en-US" altLang="en-US" dirty="0">
                <a:latin typeface="Georgia" panose="02040502050405020303" pitchFamily="18" charset="0"/>
              </a:rPr>
              <a:t>	</a:t>
            </a:r>
            <a:r>
              <a:rPr lang="en-US" altLang="en-US" i="1" dirty="0">
                <a:latin typeface="Georgia" panose="02040502050405020303" pitchFamily="18" charset="0"/>
              </a:rPr>
              <a:t>Grace is about filling </a:t>
            </a:r>
            <a:r>
              <a:rPr lang="en-US" altLang="en-US" i="1" u="sng" dirty="0">
                <a:latin typeface="Georgia" panose="02040502050405020303" pitchFamily="18" charset="0"/>
              </a:rPr>
              <a:t>us</a:t>
            </a:r>
            <a:r>
              <a:rPr lang="en-US" altLang="en-US" i="1" dirty="0">
                <a:latin typeface="Georgia" panose="02040502050405020303" pitchFamily="18" charset="0"/>
              </a:rPr>
              <a:t>.</a:t>
            </a:r>
          </a:p>
          <a:p>
            <a:r>
              <a:rPr lang="en-US" altLang="en-US" dirty="0">
                <a:latin typeface="Georgia" panose="02040502050405020303" pitchFamily="18" charset="0"/>
              </a:rPr>
              <a:t>Grace doesn't just save us </a:t>
            </a:r>
            <a:r>
              <a:rPr lang="en-US" altLang="en-US" u="sng" dirty="0">
                <a:latin typeface="Georgia" panose="02040502050405020303" pitchFamily="18" charset="0"/>
              </a:rPr>
              <a:t>from</a:t>
            </a:r>
            <a:r>
              <a:rPr lang="en-US" altLang="en-US" dirty="0">
                <a:latin typeface="Georgia" panose="02040502050405020303" pitchFamily="18" charset="0"/>
              </a:rPr>
              <a:t> sin.  </a:t>
            </a:r>
          </a:p>
          <a:p>
            <a:r>
              <a:rPr lang="en-US" altLang="en-US" dirty="0">
                <a:latin typeface="Georgia" panose="02040502050405020303" pitchFamily="18" charset="0"/>
              </a:rPr>
              <a:t>	</a:t>
            </a:r>
            <a:r>
              <a:rPr lang="en-US" altLang="en-US" i="1" dirty="0">
                <a:latin typeface="Georgia" panose="02040502050405020303" pitchFamily="18" charset="0"/>
              </a:rPr>
              <a:t>Grace saves us </a:t>
            </a:r>
            <a:r>
              <a:rPr lang="en-US" altLang="en-US" i="1" u="sng" dirty="0">
                <a:latin typeface="Georgia" panose="02040502050405020303" pitchFamily="18" charset="0"/>
              </a:rPr>
              <a:t>for</a:t>
            </a:r>
            <a:r>
              <a:rPr lang="en-US" altLang="en-US" i="1" dirty="0">
                <a:latin typeface="Georgia" panose="02040502050405020303" pitchFamily="18" charset="0"/>
              </a:rPr>
              <a:t> heaven.</a:t>
            </a:r>
            <a:endParaRPr lang="en-US" altLang="en-US" i="1" dirty="0"/>
          </a:p>
          <a:p>
            <a:r>
              <a:rPr lang="en-US" altLang="en-US" dirty="0">
                <a:latin typeface="Georgia" panose="02040502050405020303" pitchFamily="18" charset="0"/>
              </a:rPr>
              <a:t>Grace isn't just a </a:t>
            </a:r>
            <a:r>
              <a:rPr lang="en-US" altLang="en-US" u="sng" dirty="0">
                <a:latin typeface="Georgia" panose="02040502050405020303" pitchFamily="18" charset="0"/>
              </a:rPr>
              <a:t>favor</a:t>
            </a:r>
            <a:r>
              <a:rPr lang="en-US" altLang="en-US" dirty="0">
                <a:latin typeface="Georgia" panose="02040502050405020303" pitchFamily="18" charset="0"/>
              </a:rPr>
              <a:t> He gives to us.</a:t>
            </a:r>
          </a:p>
          <a:p>
            <a:r>
              <a:rPr lang="en-US" altLang="en-US" dirty="0">
                <a:latin typeface="Georgia" panose="02040502050405020303" pitchFamily="18" charset="0"/>
              </a:rPr>
              <a:t>	</a:t>
            </a:r>
            <a:r>
              <a:rPr lang="en-US" altLang="en-US" i="1" dirty="0">
                <a:latin typeface="Georgia" panose="02040502050405020303" pitchFamily="18" charset="0"/>
              </a:rPr>
              <a:t>Grace is an </a:t>
            </a:r>
            <a:r>
              <a:rPr lang="en-US" altLang="en-US" i="1" u="sng" dirty="0">
                <a:latin typeface="Georgia" panose="02040502050405020303" pitchFamily="18" charset="0"/>
              </a:rPr>
              <a:t>investment</a:t>
            </a:r>
            <a:r>
              <a:rPr lang="en-US" altLang="en-US" i="1" dirty="0">
                <a:latin typeface="Georgia" panose="02040502050405020303" pitchFamily="18" charset="0"/>
              </a:rPr>
              <a:t> He made in us.</a:t>
            </a:r>
            <a:endParaRPr lang="en-US" altLang="en-US" dirty="0"/>
          </a:p>
        </p:txBody>
      </p:sp>
    </p:spTree>
    <p:extLst>
      <p:ext uri="{BB962C8B-B14F-4D97-AF65-F5344CB8AC3E}">
        <p14:creationId xmlns:p14="http://schemas.microsoft.com/office/powerpoint/2010/main" val="3921745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
                                            <p:txEl>
                                              <p:pRg st="10" end="10"/>
                                            </p:txEl>
                                          </p:spTgt>
                                        </p:tgtEl>
                                        <p:attrNameLst>
                                          <p:attrName>style.visibility</p:attrName>
                                        </p:attrNameLst>
                                      </p:cBhvr>
                                      <p:to>
                                        <p:strVal val="visible"/>
                                      </p:to>
                                    </p:set>
                                    <p:animEffect transition="in" filter="fade">
                                      <p:cBhvr>
                                        <p:cTn id="77" dur="1000"/>
                                        <p:tgtEl>
                                          <p:spTgt spid="2">
                                            <p:txEl>
                                              <p:pRg st="10" end="10"/>
                                            </p:txEl>
                                          </p:spTgt>
                                        </p:tgtEl>
                                      </p:cBhvr>
                                    </p:animEffect>
                                    <p:anim calcmode="lin" valueType="num">
                                      <p:cBhvr>
                                        <p:cTn id="78" dur="1000" fill="hold"/>
                                        <p:tgtEl>
                                          <p:spTgt spid="2">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2">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5" descr="1_corinthians_15~20-22+heisrisen.jpg"/>
          <p:cNvPicPr>
            <a:picLocks noChangeAspect="1"/>
          </p:cNvPicPr>
          <p:nvPr/>
        </p:nvPicPr>
        <p:blipFill rotWithShape="1">
          <a:blip r:embed="rId3">
            <a:extLst>
              <a:ext uri="{28A0092B-C50C-407E-A947-70E740481C1C}">
                <a14:useLocalDpi xmlns:a14="http://schemas.microsoft.com/office/drawing/2010/main" val="0"/>
              </a:ext>
            </a:extLst>
          </a:blip>
          <a:srcRect t="17080"/>
          <a:stretch/>
        </p:blipFill>
        <p:spPr bwMode="auto">
          <a:xfrm>
            <a:off x="5791200" y="4724400"/>
            <a:ext cx="1428750" cy="1769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7" descr="1_timothy_1~14-16+divineredeemer.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2581" y="4635362"/>
            <a:ext cx="1512582" cy="1902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9" descr="ephesians_4~11-14+JesusChristPortrait.jpg"/>
          <p:cNvPicPr>
            <a:picLocks noChangeAspect="1"/>
          </p:cNvPicPr>
          <p:nvPr/>
        </p:nvPicPr>
        <p:blipFill rotWithShape="1">
          <a:blip r:embed="rId5" cstate="print">
            <a:extLst>
              <a:ext uri="{28A0092B-C50C-407E-A947-70E740481C1C}">
                <a14:useLocalDpi xmlns:a14="http://schemas.microsoft.com/office/drawing/2010/main" val="0"/>
              </a:ext>
            </a:extLst>
          </a:blip>
          <a:srcRect b="7439"/>
          <a:stretch/>
        </p:blipFill>
        <p:spPr bwMode="auto">
          <a:xfrm>
            <a:off x="2292394" y="4638675"/>
            <a:ext cx="1617358"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4" descr="1_corinthians_11~23-31+lastsupper.jpg"/>
          <p:cNvPicPr>
            <a:picLocks noChangeAspect="1"/>
          </p:cNvPicPr>
          <p:nvPr/>
        </p:nvPicPr>
        <p:blipFill rotWithShape="1">
          <a:blip r:embed="rId6" cstate="print">
            <a:extLst>
              <a:ext uri="{28A0092B-C50C-407E-A947-70E740481C1C}">
                <a14:useLocalDpi xmlns:a14="http://schemas.microsoft.com/office/drawing/2010/main" val="0"/>
              </a:ext>
            </a:extLst>
          </a:blip>
          <a:srcRect t="17755"/>
          <a:stretch/>
        </p:blipFill>
        <p:spPr bwMode="auto">
          <a:xfrm>
            <a:off x="4019514" y="4661866"/>
            <a:ext cx="1493658" cy="1815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AutoShape 3">
            <a:hlinkClick r:id="" action="ppaction://hlinkshowjump?jump=nextslide" highlightClick="1"/>
          </p:cNvPr>
          <p:cNvSpPr>
            <a:spLocks noChangeArrowheads="1"/>
          </p:cNvSpPr>
          <p:nvPr/>
        </p:nvSpPr>
        <p:spPr bwMode="auto">
          <a:xfrm>
            <a:off x="8423275" y="11571288"/>
            <a:ext cx="381000" cy="381000"/>
          </a:xfrm>
          <a:prstGeom prst="actionButtonForwardNext">
            <a:avLst/>
          </a:prstGeom>
          <a:solidFill>
            <a:schemeClr val="accent1"/>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defRPr>
            </a:lvl1pPr>
            <a:lvl2pPr marL="742950" indent="-285750">
              <a:defRPr kumimoji="1" sz="2400">
                <a:solidFill>
                  <a:schemeClr val="tx1"/>
                </a:solidFill>
                <a:latin typeface="Times New Roman" panose="02020603050405020304" pitchFamily="18" charset="0"/>
              </a:defRPr>
            </a:lvl2pPr>
            <a:lvl3pPr marL="1143000" indent="-228600">
              <a:defRPr kumimoji="1" sz="2400">
                <a:solidFill>
                  <a:schemeClr val="tx1"/>
                </a:solidFill>
                <a:latin typeface="Times New Roman" panose="02020603050405020304" pitchFamily="18" charset="0"/>
              </a:defRPr>
            </a:lvl3pPr>
            <a:lvl4pPr marL="1600200" indent="-228600">
              <a:defRPr kumimoji="1" sz="2400">
                <a:solidFill>
                  <a:schemeClr val="tx1"/>
                </a:solidFill>
                <a:latin typeface="Times New Roman" panose="02020603050405020304" pitchFamily="18" charset="0"/>
              </a:defRPr>
            </a:lvl4pPr>
            <a:lvl5pPr marL="2057400" indent="-22860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endParaRPr lang="en-US" altLang="en-US"/>
          </a:p>
        </p:txBody>
      </p:sp>
      <p:pic>
        <p:nvPicPr>
          <p:cNvPr id="29" name="Picture 6" descr="1_peter_5~1-4+jesuschrist.jpg"/>
          <p:cNvPicPr>
            <a:picLocks noChangeAspect="1"/>
          </p:cNvPicPr>
          <p:nvPr/>
        </p:nvPicPr>
        <p:blipFill rotWithShape="1">
          <a:blip r:embed="rId7" cstate="print">
            <a:extLst>
              <a:ext uri="{28A0092B-C50C-407E-A947-70E740481C1C}">
                <a14:useLocalDpi xmlns:a14="http://schemas.microsoft.com/office/drawing/2010/main" val="0"/>
              </a:ext>
            </a:extLst>
          </a:blip>
          <a:srcRect l="48524"/>
          <a:stretch/>
        </p:blipFill>
        <p:spPr bwMode="auto">
          <a:xfrm>
            <a:off x="7444343" y="4721087"/>
            <a:ext cx="1328501" cy="18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335134" y="1422781"/>
            <a:ext cx="8656466" cy="2862322"/>
          </a:xfrm>
          <a:prstGeom prst="rect">
            <a:avLst/>
          </a:prstGeom>
        </p:spPr>
        <p:txBody>
          <a:bodyPr wrap="square">
            <a:spAutoFit/>
          </a:bodyPr>
          <a:lstStyle/>
          <a:p>
            <a:r>
              <a:rPr lang="en-US" altLang="en-US" dirty="0">
                <a:latin typeface="Georgia" panose="02040502050405020303" pitchFamily="18" charset="0"/>
              </a:rPr>
              <a:t>Grace  doesn't just </a:t>
            </a:r>
            <a:r>
              <a:rPr lang="en-US" altLang="en-US" u="sng" dirty="0">
                <a:latin typeface="Georgia" panose="02040502050405020303" pitchFamily="18" charset="0"/>
              </a:rPr>
              <a:t>cleanse</a:t>
            </a:r>
            <a:r>
              <a:rPr lang="en-US" altLang="en-US" dirty="0">
                <a:latin typeface="Georgia" panose="02040502050405020303" pitchFamily="18" charset="0"/>
              </a:rPr>
              <a:t>  us.  </a:t>
            </a:r>
          </a:p>
          <a:p>
            <a:r>
              <a:rPr lang="en-US" altLang="en-US" dirty="0">
                <a:latin typeface="Georgia" panose="02040502050405020303" pitchFamily="18" charset="0"/>
              </a:rPr>
              <a:t>	</a:t>
            </a:r>
            <a:r>
              <a:rPr lang="en-US" altLang="en-US" i="1" dirty="0">
                <a:latin typeface="Georgia" panose="02040502050405020303" pitchFamily="18" charset="0"/>
              </a:rPr>
              <a:t>Grace </a:t>
            </a:r>
            <a:r>
              <a:rPr lang="en-US" altLang="en-US" i="1" u="sng" dirty="0">
                <a:latin typeface="Georgia" panose="02040502050405020303" pitchFamily="18" charset="0"/>
              </a:rPr>
              <a:t>transforms</a:t>
            </a:r>
            <a:r>
              <a:rPr lang="en-US" altLang="en-US" i="1" dirty="0">
                <a:latin typeface="Georgia" panose="02040502050405020303" pitchFamily="18" charset="0"/>
              </a:rPr>
              <a:t> us</a:t>
            </a:r>
            <a:r>
              <a:rPr lang="en-US" altLang="en-US" i="1" dirty="0"/>
              <a:t>.</a:t>
            </a:r>
          </a:p>
          <a:p>
            <a:r>
              <a:rPr lang="en-US" altLang="en-US" dirty="0">
                <a:latin typeface="Georgia" panose="02040502050405020303" pitchFamily="18" charset="0"/>
              </a:rPr>
              <a:t>Grace does not just allow us to </a:t>
            </a:r>
            <a:r>
              <a:rPr lang="en-US" altLang="en-US" u="sng" dirty="0">
                <a:latin typeface="Georgia" panose="02040502050405020303" pitchFamily="18" charset="0"/>
              </a:rPr>
              <a:t>go</a:t>
            </a:r>
            <a:r>
              <a:rPr lang="en-US" altLang="en-US" dirty="0">
                <a:latin typeface="Georgia" panose="02040502050405020303" pitchFamily="18" charset="0"/>
              </a:rPr>
              <a:t> home to heaven.  </a:t>
            </a:r>
          </a:p>
          <a:p>
            <a:r>
              <a:rPr lang="en-US" altLang="en-US" dirty="0">
                <a:latin typeface="Georgia" panose="02040502050405020303" pitchFamily="18" charset="0"/>
              </a:rPr>
              <a:t>	</a:t>
            </a:r>
            <a:r>
              <a:rPr lang="en-US" altLang="en-US" i="1" dirty="0">
                <a:latin typeface="Georgia" panose="02040502050405020303" pitchFamily="18" charset="0"/>
              </a:rPr>
              <a:t>Grace helps us </a:t>
            </a:r>
            <a:r>
              <a:rPr lang="en-US" altLang="en-US" i="1" u="sng" dirty="0">
                <a:latin typeface="Georgia" panose="02040502050405020303" pitchFamily="18" charset="0"/>
              </a:rPr>
              <a:t>feel at home </a:t>
            </a:r>
            <a:r>
              <a:rPr lang="en-US" altLang="en-US" i="1" dirty="0">
                <a:latin typeface="Georgia" panose="02040502050405020303" pitchFamily="18" charset="0"/>
              </a:rPr>
              <a:t>when we reach heaven.</a:t>
            </a:r>
            <a:endParaRPr lang="en-US" altLang="en-US" i="1" dirty="0"/>
          </a:p>
          <a:p>
            <a:r>
              <a:rPr lang="en-US" altLang="en-US" dirty="0">
                <a:latin typeface="Georgia" panose="02040502050405020303" pitchFamily="18" charset="0"/>
              </a:rPr>
              <a:t>Grace is not achieved </a:t>
            </a:r>
            <a:r>
              <a:rPr lang="en-US" altLang="en-US" u="sng" dirty="0">
                <a:latin typeface="Georgia" panose="02040502050405020303" pitchFamily="18" charset="0"/>
              </a:rPr>
              <a:t>down the road</a:t>
            </a:r>
            <a:r>
              <a:rPr lang="en-US" altLang="en-US" dirty="0">
                <a:latin typeface="Georgia" panose="02040502050405020303" pitchFamily="18" charset="0"/>
              </a:rPr>
              <a:t>. </a:t>
            </a:r>
          </a:p>
          <a:p>
            <a:r>
              <a:rPr lang="en-US" altLang="en-US" dirty="0">
                <a:latin typeface="Georgia" panose="02040502050405020303" pitchFamily="18" charset="0"/>
              </a:rPr>
              <a:t>	</a:t>
            </a:r>
            <a:r>
              <a:rPr lang="en-US" altLang="en-US" i="1" dirty="0">
                <a:latin typeface="Georgia" panose="02040502050405020303" pitchFamily="18" charset="0"/>
              </a:rPr>
              <a:t>Grace is received </a:t>
            </a:r>
            <a:r>
              <a:rPr lang="en-US" altLang="en-US" i="1" u="sng" dirty="0">
                <a:latin typeface="Georgia" panose="02040502050405020303" pitchFamily="18" charset="0"/>
              </a:rPr>
              <a:t>right now</a:t>
            </a:r>
            <a:r>
              <a:rPr lang="en-US" altLang="en-US" i="1" dirty="0">
                <a:latin typeface="Georgia" panose="02040502050405020303" pitchFamily="18" charset="0"/>
              </a:rPr>
              <a:t>. </a:t>
            </a:r>
          </a:p>
          <a:p>
            <a:r>
              <a:rPr lang="en-US" altLang="en-US" dirty="0">
                <a:latin typeface="Georgia" panose="02040502050405020303" pitchFamily="18" charset="0"/>
              </a:rPr>
              <a:t>Grace doesn’t make </a:t>
            </a:r>
            <a:r>
              <a:rPr lang="en-US" altLang="en-US" i="1" u="sng" dirty="0">
                <a:latin typeface="Georgia" panose="02040502050405020303" pitchFamily="18" charset="0"/>
              </a:rPr>
              <a:t>up</a:t>
            </a:r>
            <a:r>
              <a:rPr lang="en-US" altLang="en-US" dirty="0">
                <a:latin typeface="Georgia" panose="02040502050405020303" pitchFamily="18" charset="0"/>
              </a:rPr>
              <a:t> the difference. </a:t>
            </a:r>
          </a:p>
          <a:p>
            <a:r>
              <a:rPr lang="en-US" altLang="en-US" dirty="0">
                <a:latin typeface="Georgia" panose="02040502050405020303" pitchFamily="18" charset="0"/>
              </a:rPr>
              <a:t>	</a:t>
            </a:r>
            <a:r>
              <a:rPr lang="en-US" altLang="en-US" i="1" dirty="0">
                <a:latin typeface="Georgia" panose="02040502050405020303" pitchFamily="18" charset="0"/>
              </a:rPr>
              <a:t>Grace makes </a:t>
            </a:r>
            <a:r>
              <a:rPr lang="en-US" altLang="en-US" i="1" u="sng" dirty="0">
                <a:latin typeface="Georgia" panose="02040502050405020303" pitchFamily="18" charset="0"/>
              </a:rPr>
              <a:t>all</a:t>
            </a:r>
            <a:r>
              <a:rPr lang="en-US" altLang="en-US" i="1" dirty="0">
                <a:latin typeface="Georgia" panose="02040502050405020303" pitchFamily="18" charset="0"/>
              </a:rPr>
              <a:t> the difference. </a:t>
            </a:r>
          </a:p>
          <a:p>
            <a:r>
              <a:rPr lang="en-US" altLang="en-US" dirty="0">
                <a:latin typeface="Georgia" panose="02040502050405020303" pitchFamily="18" charset="0"/>
              </a:rPr>
              <a:t>Grace is not a </a:t>
            </a:r>
            <a:r>
              <a:rPr lang="en-US" altLang="en-US" u="sng" dirty="0">
                <a:latin typeface="Georgia" panose="02040502050405020303" pitchFamily="18" charset="0"/>
              </a:rPr>
              <a:t>finishing</a:t>
            </a:r>
            <a:r>
              <a:rPr lang="en-US" altLang="en-US" dirty="0">
                <a:latin typeface="Georgia" panose="02040502050405020303" pitchFamily="18" charset="0"/>
              </a:rPr>
              <a:t> touch.  </a:t>
            </a:r>
          </a:p>
          <a:p>
            <a:r>
              <a:rPr lang="en-US" altLang="en-US" dirty="0">
                <a:latin typeface="Georgia" panose="02040502050405020303" pitchFamily="18" charset="0"/>
              </a:rPr>
              <a:t>	</a:t>
            </a:r>
            <a:r>
              <a:rPr lang="en-US" altLang="en-US" i="1" dirty="0">
                <a:latin typeface="Georgia" panose="02040502050405020303" pitchFamily="18" charset="0"/>
              </a:rPr>
              <a:t>Grace is the </a:t>
            </a:r>
            <a:r>
              <a:rPr lang="en-US" altLang="en-US" i="1" u="sng" dirty="0">
                <a:latin typeface="Georgia" panose="02040502050405020303" pitchFamily="18" charset="0"/>
              </a:rPr>
              <a:t>Finisher’s</a:t>
            </a:r>
            <a:r>
              <a:rPr lang="en-US" altLang="en-US" i="1" dirty="0">
                <a:latin typeface="Georgia" panose="02040502050405020303" pitchFamily="18" charset="0"/>
              </a:rPr>
              <a:t> touch.</a:t>
            </a:r>
            <a:endParaRPr lang="en-US" altLang="en-US" i="1" dirty="0"/>
          </a:p>
        </p:txBody>
      </p:sp>
    </p:spTree>
    <p:extLst>
      <p:ext uri="{BB962C8B-B14F-4D97-AF65-F5344CB8AC3E}">
        <p14:creationId xmlns:p14="http://schemas.microsoft.com/office/powerpoint/2010/main" val="137919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Brad Wilcox</a:t>
            </a:r>
            <a:endParaRPr lang="en-US" dirty="0"/>
          </a:p>
        </p:txBody>
      </p:sp>
      <p:sp>
        <p:nvSpPr>
          <p:cNvPr id="3" name="Title 2"/>
          <p:cNvSpPr>
            <a:spLocks noGrp="1"/>
          </p:cNvSpPr>
          <p:nvPr>
            <p:ph type="ctrTitle"/>
          </p:nvPr>
        </p:nvSpPr>
        <p:spPr/>
        <p:txBody>
          <a:bodyPr/>
          <a:lstStyle/>
          <a:p>
            <a:r>
              <a:rPr lang="en-US" dirty="0" smtClean="0"/>
              <a:t>Grace</a:t>
            </a:r>
            <a:endParaRPr lang="en-US" dirty="0"/>
          </a:p>
        </p:txBody>
      </p:sp>
      <p:pic>
        <p:nvPicPr>
          <p:cNvPr id="4" name="Grace">
            <a:hlinkClick r:id="" action="ppaction://media"/>
          </p:cNvPr>
          <p:cNvPicPr>
            <a:picLocks noChangeAspect="1"/>
          </p:cNvPicPr>
          <p:nvPr>
            <a:videoFile r:link="rId2"/>
            <p:extLst>
              <p:ext uri="{DAA4B4D4-6D71-4841-9C94-3DE7FCFB9230}">
                <p14:media xmlns:p14="http://schemas.microsoft.com/office/powerpoint/2010/main" r:link="rId1"/>
              </p:ext>
            </p:extLst>
          </p:nvPr>
        </p:nvPicPr>
        <p:blipFill>
          <a:blip r:embed="rId4"/>
          <a:stretch>
            <a:fillRect/>
          </a:stretch>
        </p:blipFill>
        <p:spPr>
          <a:xfrm>
            <a:off x="3048000" y="2286000"/>
            <a:ext cx="3048000" cy="2286000"/>
          </a:xfrm>
          <a:prstGeom prst="rect">
            <a:avLst/>
          </a:prstGeom>
        </p:spPr>
      </p:pic>
    </p:spTree>
    <p:extLst>
      <p:ext uri="{BB962C8B-B14F-4D97-AF65-F5344CB8AC3E}">
        <p14:creationId xmlns:p14="http://schemas.microsoft.com/office/powerpoint/2010/main" val="8951311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03436"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fullScrn="1">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Autofit/>
          </a:bodyPr>
          <a:lstStyle/>
          <a:p>
            <a:pPr>
              <a:buNone/>
            </a:pPr>
            <a:r>
              <a:rPr lang="en-US" sz="3200" dirty="0" smtClean="0"/>
              <a:t> </a:t>
            </a:r>
          </a:p>
          <a:p>
            <a:pPr>
              <a:buNone/>
            </a:pPr>
            <a:r>
              <a:rPr lang="en-US" sz="3200" b="1" dirty="0" smtClean="0"/>
              <a:t>JESUS</a:t>
            </a:r>
            <a:endParaRPr lang="en-US" sz="3200" dirty="0" smtClean="0"/>
          </a:p>
          <a:p>
            <a:pPr>
              <a:buNone/>
            </a:pPr>
            <a:r>
              <a:rPr lang="en-US" sz="3200" dirty="0" smtClean="0"/>
              <a:t>What do you know about the Second Comforter?  </a:t>
            </a:r>
            <a:endParaRPr lang="en-US" sz="3200" dirty="0" smtClean="0"/>
          </a:p>
          <a:p>
            <a:pPr>
              <a:buNone/>
            </a:pPr>
            <a:r>
              <a:rPr lang="en-US" sz="3200" dirty="0" smtClean="0"/>
              <a:t>Read </a:t>
            </a:r>
            <a:r>
              <a:rPr lang="en-US" sz="3200" dirty="0" smtClean="0"/>
              <a:t>John 14:18, 21, 27 </a:t>
            </a:r>
          </a:p>
          <a:p>
            <a:pPr>
              <a:buNone/>
            </a:pPr>
            <a:endParaRPr lang="en-US" sz="32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a:xfrm>
            <a:off x="450574" y="2541171"/>
            <a:ext cx="8229600" cy="4389120"/>
          </a:xfrm>
        </p:spPr>
        <p:txBody>
          <a:bodyPr>
            <a:normAutofit/>
          </a:bodyPr>
          <a:lstStyle/>
          <a:p>
            <a:r>
              <a:rPr lang="en-US" dirty="0" smtClean="0"/>
              <a:t>Washing the feet</a:t>
            </a:r>
          </a:p>
          <a:p>
            <a:r>
              <a:rPr lang="en-US" dirty="0" smtClean="0"/>
              <a:t>How would you feel?  </a:t>
            </a:r>
          </a:p>
          <a:p>
            <a:r>
              <a:rPr lang="en-US" dirty="0" smtClean="0"/>
              <a:t>Read John 13:1-12 – </a:t>
            </a:r>
          </a:p>
          <a:p>
            <a:r>
              <a:rPr lang="en-US" dirty="0" smtClean="0"/>
              <a:t>Read John 13:13-17</a:t>
            </a:r>
          </a:p>
          <a:p>
            <a:r>
              <a:rPr lang="en-US" dirty="0" smtClean="0"/>
              <a:t>What is the ‘sandal principle’?</a:t>
            </a:r>
          </a:p>
          <a:p>
            <a:endParaRPr lang="en-US" dirty="0" smtClean="0"/>
          </a:p>
          <a:p>
            <a:endParaRPr lang="en-US" dirty="0"/>
          </a:p>
        </p:txBody>
      </p:sp>
      <p:pic>
        <p:nvPicPr>
          <p:cNvPr id="1026" name="Picture 2" descr="https://s-media-cache-ak0.pinimg.com/736x/28/75/8d/28758d7981489550dbd2cea9b7db9cc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02253" y="914400"/>
            <a:ext cx="4841748" cy="3429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36304" y="990600"/>
            <a:ext cx="6934200" cy="5078313"/>
          </a:xfrm>
          <a:prstGeom prst="rect">
            <a:avLst/>
          </a:prstGeom>
        </p:spPr>
        <p:txBody>
          <a:bodyPr wrap="square">
            <a:spAutoFit/>
          </a:bodyPr>
          <a:lstStyle/>
          <a:p>
            <a:pPr fontAlgn="base"/>
            <a:r>
              <a:rPr lang="en-US" dirty="0">
                <a:solidFill>
                  <a:srgbClr val="333333"/>
                </a:solidFill>
                <a:latin typeface="Open Sans"/>
              </a:rPr>
              <a:t>The Prophet Joseph Smith explained</a:t>
            </a:r>
            <a:r>
              <a:rPr lang="en-US" dirty="0" smtClean="0">
                <a:solidFill>
                  <a:srgbClr val="333333"/>
                </a:solidFill>
                <a:latin typeface="Open Sans"/>
              </a:rPr>
              <a:t>: “</a:t>
            </a:r>
            <a:r>
              <a:rPr lang="en-US" dirty="0">
                <a:solidFill>
                  <a:srgbClr val="333333"/>
                </a:solidFill>
                <a:latin typeface="Open Sans"/>
              </a:rPr>
              <a:t>There are two Comforters spoken of. One is the Holy Ghost, the same as given on the day of Pentecost, and that all Saints receive after faith, repentance, and </a:t>
            </a:r>
            <a:r>
              <a:rPr lang="en-US" dirty="0">
                <a:solidFill>
                  <a:srgbClr val="2F393A"/>
                </a:solidFill>
                <a:latin typeface="Open Sans"/>
              </a:rPr>
              <a:t>baptism</a:t>
            </a:r>
            <a:r>
              <a:rPr lang="en-US" dirty="0">
                <a:solidFill>
                  <a:srgbClr val="333333"/>
                </a:solidFill>
                <a:latin typeface="Open Sans"/>
              </a:rPr>
              <a:t>. …</a:t>
            </a:r>
          </a:p>
          <a:p>
            <a:pPr fontAlgn="base"/>
            <a:r>
              <a:rPr lang="en-US" dirty="0">
                <a:solidFill>
                  <a:srgbClr val="333333"/>
                </a:solidFill>
                <a:latin typeface="Open Sans"/>
              </a:rPr>
              <a:t>“The other Comforter spoken of is a subject of great interest, and perhaps understood by few of this generation. After a person has faith in Christ, repents of his sins, and is baptized for the remission of his sins and receives the Holy Ghost, (by the laying on of hands), which is the first Comforter, then let him continue to humble himself before God, hungering and thirsting after righteousness, and living by every word of God, and the Lord will soon say unto him, Son, thou shalt be exalted. When the Lord has thoroughly proved him, and finds that the man is determined to serve Him at all hazards, then the man will find his calling and his election made sure, then it will be his privilege to receive the other Comforter, which the Lord hath promised the Saints, as is recorded in the testimony of St. John, in the 14th chapter, from the 12th to the 27th verses” </a:t>
            </a:r>
            <a:r>
              <a:rPr lang="en-US" sz="1200" dirty="0">
                <a:solidFill>
                  <a:srgbClr val="333333"/>
                </a:solidFill>
                <a:latin typeface="Open Sans"/>
              </a:rPr>
              <a:t>(in </a:t>
            </a:r>
            <a:r>
              <a:rPr lang="en-US" sz="1200" i="1" dirty="0">
                <a:solidFill>
                  <a:srgbClr val="333333"/>
                </a:solidFill>
                <a:latin typeface="Open Sans"/>
              </a:rPr>
              <a:t>History of the Church,</a:t>
            </a:r>
            <a:r>
              <a:rPr lang="en-US" sz="1200" dirty="0">
                <a:solidFill>
                  <a:srgbClr val="333333"/>
                </a:solidFill>
                <a:latin typeface="Open Sans"/>
              </a:rPr>
              <a:t> 3:380).</a:t>
            </a:r>
            <a:endParaRPr lang="en-US" sz="1200" b="0" i="0" dirty="0">
              <a:solidFill>
                <a:srgbClr val="333333"/>
              </a:solidFill>
              <a:effectLst/>
              <a:latin typeface="Open Sans"/>
            </a:endParaRPr>
          </a:p>
        </p:txBody>
      </p:sp>
      <p:pic>
        <p:nvPicPr>
          <p:cNvPr id="2050" name="Picture 2" descr="http://www.pbs.org/americanprophet/images/joseph-smit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066800"/>
            <a:ext cx="2080729" cy="2972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68806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a:xfrm>
            <a:off x="457200" y="1935480"/>
            <a:ext cx="8229600" cy="4541520"/>
          </a:xfrm>
        </p:spPr>
        <p:txBody>
          <a:bodyPr>
            <a:noAutofit/>
          </a:bodyPr>
          <a:lstStyle/>
          <a:p>
            <a:pPr>
              <a:buNone/>
            </a:pPr>
            <a:endParaRPr lang="en-US" sz="3200" b="1" dirty="0" smtClean="0"/>
          </a:p>
          <a:p>
            <a:pPr>
              <a:buNone/>
            </a:pPr>
            <a:r>
              <a:rPr lang="en-US" sz="3200" b="1" dirty="0" smtClean="0"/>
              <a:t>FRIENDS OF CHRIST</a:t>
            </a:r>
          </a:p>
          <a:p>
            <a:pPr>
              <a:buNone/>
            </a:pPr>
            <a:r>
              <a:rPr lang="en-US" sz="2400" dirty="0" smtClean="0"/>
              <a:t>Read the following passages, looking to see principles about how Jesus chose His friends (disciples):</a:t>
            </a:r>
          </a:p>
          <a:p>
            <a:r>
              <a:rPr lang="en-US" sz="2400" dirty="0"/>
              <a:t>Luke </a:t>
            </a:r>
            <a:r>
              <a:rPr lang="en-US" sz="2400" dirty="0" smtClean="0"/>
              <a:t>6:12-13</a:t>
            </a:r>
          </a:p>
          <a:p>
            <a:r>
              <a:rPr lang="en-US" sz="2400" dirty="0"/>
              <a:t>John </a:t>
            </a:r>
            <a:r>
              <a:rPr lang="en-US" sz="2400" dirty="0" smtClean="0"/>
              <a:t>15:14</a:t>
            </a:r>
          </a:p>
          <a:p>
            <a:r>
              <a:rPr lang="en-US" sz="2400" dirty="0"/>
              <a:t>Mark </a:t>
            </a:r>
            <a:r>
              <a:rPr lang="en-US" sz="2400" dirty="0" smtClean="0"/>
              <a:t>3:14</a:t>
            </a:r>
          </a:p>
          <a:p>
            <a:r>
              <a:rPr lang="en-US" sz="2400" dirty="0" smtClean="0"/>
              <a:t>John 15:16</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a:xfrm>
            <a:off x="1247774" y="1935480"/>
            <a:ext cx="7439025" cy="4389120"/>
          </a:xfrm>
        </p:spPr>
        <p:txBody>
          <a:bodyPr>
            <a:noAutofit/>
          </a:bodyPr>
          <a:lstStyle/>
          <a:p>
            <a:pPr>
              <a:buNone/>
            </a:pPr>
            <a:endParaRPr lang="en-US" sz="3200" b="1" dirty="0" smtClean="0"/>
          </a:p>
          <a:p>
            <a:pPr>
              <a:buNone/>
            </a:pPr>
            <a:r>
              <a:rPr lang="en-US" sz="3200" b="1" dirty="0" smtClean="0"/>
              <a:t>HOLY GHOST</a:t>
            </a:r>
          </a:p>
          <a:p>
            <a:pPr>
              <a:buNone/>
            </a:pPr>
            <a:r>
              <a:rPr lang="en-US" sz="3200" dirty="0"/>
              <a:t>“As long as Jesus was with the disciples in person, there was not the full need for them to have the constant companionship of the Spirit that there would be after Jesus left” </a:t>
            </a:r>
            <a:r>
              <a:rPr lang="en-US" sz="2000" dirty="0"/>
              <a:t>(</a:t>
            </a:r>
            <a:r>
              <a:rPr lang="en-US" sz="2000" i="1" dirty="0"/>
              <a:t>Doctrinal New Testament Commentary,</a:t>
            </a:r>
            <a:r>
              <a:rPr lang="en-US" sz="2000" dirty="0"/>
              <a:t> 3 vols. [1965–73], 753).</a:t>
            </a:r>
            <a:endParaRPr lang="en-US" sz="2000" dirty="0" smtClean="0"/>
          </a:p>
        </p:txBody>
      </p:sp>
      <p:pic>
        <p:nvPicPr>
          <p:cNvPr id="4098" name="Picture 2" descr="Elder Bruce R. McConk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124200"/>
            <a:ext cx="1095375" cy="1457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10307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Autofit/>
          </a:bodyPr>
          <a:lstStyle/>
          <a:p>
            <a:pPr>
              <a:buNone/>
            </a:pPr>
            <a:r>
              <a:rPr lang="en-US" sz="3200" dirty="0"/>
              <a:t> John </a:t>
            </a:r>
            <a:r>
              <a:rPr lang="en-US" sz="3200" dirty="0" smtClean="0"/>
              <a:t>16:5–6</a:t>
            </a:r>
            <a:endParaRPr lang="en-US" sz="3200" b="1" dirty="0" smtClean="0"/>
          </a:p>
          <a:p>
            <a:pPr>
              <a:buNone/>
            </a:pPr>
            <a:r>
              <a:rPr lang="en-US" sz="3200" b="1" dirty="0" smtClean="0"/>
              <a:t>HOLY GHOST</a:t>
            </a:r>
            <a:endParaRPr lang="en-US" sz="3200" dirty="0" smtClean="0"/>
          </a:p>
          <a:p>
            <a:pPr>
              <a:buNone/>
            </a:pPr>
            <a:r>
              <a:rPr lang="en-US" sz="3200" dirty="0" smtClean="0"/>
              <a:t>Name as many titles/roles </a:t>
            </a:r>
            <a:r>
              <a:rPr lang="en-US" sz="3200" dirty="0" smtClean="0"/>
              <a:t>of the Holy </a:t>
            </a:r>
            <a:r>
              <a:rPr lang="en-US" sz="3200" dirty="0" smtClean="0"/>
              <a:t>Ghost as you can</a:t>
            </a:r>
            <a:endParaRPr lang="en-US" sz="3200" dirty="0" smtClean="0"/>
          </a:p>
          <a:p>
            <a:pPr>
              <a:buNone/>
            </a:pPr>
            <a:r>
              <a:rPr lang="en-US" sz="3200" dirty="0" smtClean="0"/>
              <a:t>Read John 14:17, 26, 15:26, 16:8, 13</a:t>
            </a:r>
          </a:p>
          <a:p>
            <a:pPr>
              <a:buNone/>
            </a:pPr>
            <a:r>
              <a:rPr lang="en-US" sz="3200" dirty="0" smtClean="0"/>
              <a:t>How have you seen these roles in your life? </a:t>
            </a:r>
          </a:p>
        </p:txBody>
      </p:sp>
    </p:spTree>
    <p:extLst>
      <p:ext uri="{BB962C8B-B14F-4D97-AF65-F5344CB8AC3E}">
        <p14:creationId xmlns:p14="http://schemas.microsoft.com/office/powerpoint/2010/main" val="3168813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Autofit/>
          </a:bodyPr>
          <a:lstStyle/>
          <a:p>
            <a:pPr>
              <a:buNone/>
            </a:pPr>
            <a:r>
              <a:rPr lang="en-US" sz="3200" i="1" dirty="0" smtClean="0"/>
              <a:t> Are they one? John 17:11, 21-22</a:t>
            </a:r>
          </a:p>
          <a:p>
            <a:pPr>
              <a:buNone/>
            </a:pPr>
            <a:r>
              <a:rPr lang="en-US" sz="3200" dirty="0" smtClean="0"/>
              <a:t>Read John 17:14-16.  How can we live </a:t>
            </a:r>
            <a:r>
              <a:rPr lang="en-US" sz="3200" dirty="0" smtClean="0"/>
              <a:t>like this? </a:t>
            </a:r>
            <a:endParaRPr lang="en-US" sz="32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a:xfrm>
            <a:off x="1371600" y="1935480"/>
            <a:ext cx="7772400" cy="4922520"/>
          </a:xfrm>
        </p:spPr>
        <p:txBody>
          <a:bodyPr>
            <a:noAutofit/>
          </a:bodyPr>
          <a:lstStyle/>
          <a:p>
            <a:pPr marL="0" indent="0" fontAlgn="base">
              <a:buNone/>
            </a:pPr>
            <a:r>
              <a:rPr lang="en-US" sz="2000" dirty="0" smtClean="0"/>
              <a:t>“</a:t>
            </a:r>
            <a:r>
              <a:rPr lang="en-US" sz="2000" dirty="0"/>
              <a:t>In the Church, we often state the couplet: ‘Be in the world but not of the world.’ …</a:t>
            </a:r>
          </a:p>
          <a:p>
            <a:pPr marL="0" indent="0" fontAlgn="base">
              <a:buNone/>
            </a:pPr>
            <a:r>
              <a:rPr lang="en-US" sz="2000" dirty="0"/>
              <a:t>“Perhaps we should state the couplet … as two separate admonitions. First, </a:t>
            </a:r>
            <a:r>
              <a:rPr lang="en-US" sz="2000" i="1" dirty="0"/>
              <a:t>‘Be in the world.’</a:t>
            </a:r>
            <a:r>
              <a:rPr lang="en-US" sz="2000" dirty="0"/>
              <a:t> Be involved; be informed. Try to be understanding and tolerant and to appreciate diversity. Make meaningful contributions to society through service and involvement. Second, </a:t>
            </a:r>
            <a:r>
              <a:rPr lang="en-US" sz="2000" i="1" dirty="0"/>
              <a:t>‘Be not of the world.’</a:t>
            </a:r>
            <a:r>
              <a:rPr lang="en-US" sz="2000" dirty="0"/>
              <a:t> Do not follow wrong paths or bend to accommodate or accept what is not right. …</a:t>
            </a:r>
          </a:p>
          <a:p>
            <a:pPr marL="0" indent="0" fontAlgn="base">
              <a:buNone/>
            </a:pPr>
            <a:r>
              <a:rPr lang="en-US" sz="2000" dirty="0"/>
              <a:t>“Members of the Church need to influence more than we are influenced. We should work to stem the tide of sin and evil instead of passively being swept along by it. We each need to help solve the problem rather than avoid or ignore it” </a:t>
            </a:r>
            <a:r>
              <a:rPr lang="en-US" sz="1400" dirty="0"/>
              <a:t>(“The Effects of Television,”</a:t>
            </a:r>
            <a:r>
              <a:rPr lang="en-US" sz="1400" i="1" dirty="0"/>
              <a:t> Ensign,</a:t>
            </a:r>
            <a:r>
              <a:rPr lang="en-US" sz="1400" dirty="0"/>
              <a:t> May 1989, 80).</a:t>
            </a:r>
            <a:endParaRPr lang="en-US" sz="1400" dirty="0"/>
          </a:p>
        </p:txBody>
      </p:sp>
      <p:pic>
        <p:nvPicPr>
          <p:cNvPr id="7170" name="Picture 2" descr="Elder M. Russell Ball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 y="1935480"/>
            <a:ext cx="1095375" cy="1457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97280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a:xfrm>
            <a:off x="304800" y="1935480"/>
            <a:ext cx="8839200" cy="4922520"/>
          </a:xfrm>
        </p:spPr>
        <p:txBody>
          <a:bodyPr>
            <a:noAutofit/>
          </a:bodyPr>
          <a:lstStyle/>
          <a:p>
            <a:pPr>
              <a:buNone/>
            </a:pPr>
            <a:r>
              <a:rPr lang="en-US" sz="3600" dirty="0"/>
              <a:t>Why did Jesus teach so much about the Godhead?  </a:t>
            </a:r>
          </a:p>
          <a:p>
            <a:pPr>
              <a:buNone/>
            </a:pPr>
            <a:r>
              <a:rPr lang="en-US" sz="3600" dirty="0"/>
              <a:t>Read John 17:3</a:t>
            </a:r>
          </a:p>
        </p:txBody>
      </p:sp>
    </p:spTree>
    <p:extLst>
      <p:ext uri="{BB962C8B-B14F-4D97-AF65-F5344CB8AC3E}">
        <p14:creationId xmlns:p14="http://schemas.microsoft.com/office/powerpoint/2010/main" val="40264142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a:xfrm>
            <a:off x="0" y="1935480"/>
            <a:ext cx="9144000" cy="4389120"/>
          </a:xfrm>
        </p:spPr>
        <p:txBody>
          <a:bodyPr>
            <a:noAutofit/>
          </a:bodyPr>
          <a:lstStyle/>
          <a:p>
            <a:pPr>
              <a:buNone/>
            </a:pPr>
            <a:r>
              <a:rPr lang="en-US" sz="2400" dirty="0" smtClean="0"/>
              <a:t>		“</a:t>
            </a:r>
            <a:r>
              <a:rPr lang="en-US" sz="2400" dirty="0"/>
              <a:t>It is one thing to know about God and another to know him. We know about him when we learn that he is a personal being in whose image man is created; when we learn that the Son is in the express image of his Father’s person; when we learn that both the Father and the Son possess certain specified attributes and powers. But we know them, in the sense of gaining eternal life, when we enjoy and experience the same things they do. To know God is to think what he thinks, to feel what he feels, to have the power he possesses, to comprehend the truths he understands, and to do what he does. Those who know God become like him, and have his kind of life, which is eternal life” </a:t>
            </a:r>
            <a:r>
              <a:rPr lang="en-US" sz="1600" dirty="0"/>
              <a:t>(</a:t>
            </a:r>
            <a:r>
              <a:rPr lang="en-US" sz="1600" i="1" dirty="0"/>
              <a:t>Doctrinal New Testament Commentary,</a:t>
            </a:r>
            <a:r>
              <a:rPr lang="en-US" sz="1600" dirty="0"/>
              <a:t> 3 vols. [1965–73], 1:762).</a:t>
            </a:r>
            <a:endParaRPr lang="en-US" sz="1600" dirty="0" smtClean="0"/>
          </a:p>
        </p:txBody>
      </p:sp>
    </p:spTree>
    <p:extLst>
      <p:ext uri="{BB962C8B-B14F-4D97-AF65-F5344CB8AC3E}">
        <p14:creationId xmlns:p14="http://schemas.microsoft.com/office/powerpoint/2010/main" val="3735197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34209" y="990600"/>
            <a:ext cx="7086600" cy="5632311"/>
          </a:xfrm>
          <a:prstGeom prst="rect">
            <a:avLst/>
          </a:prstGeom>
        </p:spPr>
        <p:txBody>
          <a:bodyPr wrap="square">
            <a:spAutoFit/>
          </a:bodyPr>
          <a:lstStyle/>
          <a:p>
            <a:pPr fontAlgn="base"/>
            <a:r>
              <a:rPr lang="en-US" dirty="0" smtClean="0">
                <a:solidFill>
                  <a:srgbClr val="333333"/>
                </a:solidFill>
                <a:latin typeface="Open Sans"/>
              </a:rPr>
              <a:t>Elder </a:t>
            </a:r>
            <a:r>
              <a:rPr lang="en-US" dirty="0">
                <a:solidFill>
                  <a:srgbClr val="333333"/>
                </a:solidFill>
                <a:latin typeface="Open Sans"/>
              </a:rPr>
              <a:t>Jeffrey R. </a:t>
            </a:r>
            <a:r>
              <a:rPr lang="en-US" dirty="0" smtClean="0">
                <a:solidFill>
                  <a:srgbClr val="333333"/>
                </a:solidFill>
                <a:latin typeface="Open Sans"/>
              </a:rPr>
              <a:t>Holland: “‘</a:t>
            </a:r>
            <a:r>
              <a:rPr lang="en-US" dirty="0">
                <a:solidFill>
                  <a:srgbClr val="333333"/>
                </a:solidFill>
                <a:latin typeface="Open Sans"/>
              </a:rPr>
              <a:t>Abide in me’ [</a:t>
            </a:r>
            <a:r>
              <a:rPr lang="en-US" dirty="0">
                <a:solidFill>
                  <a:srgbClr val="0091BC"/>
                </a:solidFill>
                <a:latin typeface="Open Sans"/>
              </a:rPr>
              <a:t>John 15:4</a:t>
            </a:r>
            <a:r>
              <a:rPr lang="en-US" dirty="0">
                <a:solidFill>
                  <a:srgbClr val="333333"/>
                </a:solidFill>
                <a:latin typeface="Open Sans"/>
              </a:rPr>
              <a:t>] is an understandable and beautiful enough concept in the elegant English of the King James </a:t>
            </a:r>
            <a:r>
              <a:rPr lang="en-US" dirty="0">
                <a:solidFill>
                  <a:srgbClr val="2F393A"/>
                </a:solidFill>
                <a:latin typeface="Open Sans"/>
              </a:rPr>
              <a:t>Bible</a:t>
            </a:r>
            <a:r>
              <a:rPr lang="en-US" dirty="0">
                <a:solidFill>
                  <a:srgbClr val="333333"/>
                </a:solidFill>
                <a:latin typeface="Open Sans"/>
              </a:rPr>
              <a:t>, but ‘abide’ is not a word we use much anymore. So I gained even more appreciation for this admonition from the Lord when I was introduced to the translation of this passage in another language. In Spanish that familiar phrase is </a:t>
            </a:r>
            <a:r>
              <a:rPr lang="en-US" dirty="0" smtClean="0">
                <a:solidFill>
                  <a:srgbClr val="333333"/>
                </a:solidFill>
                <a:latin typeface="Open Sans"/>
              </a:rPr>
              <a:t>rendered </a:t>
            </a:r>
            <a:r>
              <a:rPr lang="en-US" i="1" dirty="0" smtClean="0">
                <a:solidFill>
                  <a:srgbClr val="333333"/>
                </a:solidFill>
                <a:latin typeface="Open Sans"/>
              </a:rPr>
              <a:t>‘</a:t>
            </a:r>
            <a:r>
              <a:rPr lang="en-US" i="1" dirty="0" err="1">
                <a:solidFill>
                  <a:srgbClr val="333333"/>
                </a:solidFill>
                <a:latin typeface="Open Sans"/>
              </a:rPr>
              <a:t>permaneced</a:t>
            </a:r>
            <a:r>
              <a:rPr lang="en-US" i="1" dirty="0">
                <a:solidFill>
                  <a:srgbClr val="333333"/>
                </a:solidFill>
                <a:latin typeface="Open Sans"/>
              </a:rPr>
              <a:t> en mi.’</a:t>
            </a:r>
            <a:r>
              <a:rPr lang="en-US" dirty="0">
                <a:solidFill>
                  <a:srgbClr val="333333"/>
                </a:solidFill>
                <a:latin typeface="Open Sans"/>
              </a:rPr>
              <a:t> Like the English verb ‘abide,’ </a:t>
            </a:r>
            <a:r>
              <a:rPr lang="en-US" i="1" dirty="0" err="1" smtClean="0">
                <a:solidFill>
                  <a:srgbClr val="333333"/>
                </a:solidFill>
                <a:latin typeface="Open Sans"/>
              </a:rPr>
              <a:t>permanecer</a:t>
            </a:r>
            <a:r>
              <a:rPr lang="en-US" i="1" dirty="0" smtClean="0">
                <a:solidFill>
                  <a:srgbClr val="333333"/>
                </a:solidFill>
                <a:latin typeface="Open Sans"/>
              </a:rPr>
              <a:t> </a:t>
            </a:r>
            <a:r>
              <a:rPr lang="en-US" dirty="0" smtClean="0">
                <a:solidFill>
                  <a:srgbClr val="333333"/>
                </a:solidFill>
                <a:latin typeface="Open Sans"/>
              </a:rPr>
              <a:t>means </a:t>
            </a:r>
            <a:r>
              <a:rPr lang="en-US" dirty="0">
                <a:solidFill>
                  <a:srgbClr val="333333"/>
                </a:solidFill>
                <a:latin typeface="Open Sans"/>
              </a:rPr>
              <a:t>‘to remain, to stay,’ but even [English speakers] like me can hear the root cognate there of ‘permanence.’ The sense of this then is ‘stay—but stay </a:t>
            </a:r>
            <a:r>
              <a:rPr lang="en-US" i="1" dirty="0">
                <a:solidFill>
                  <a:srgbClr val="333333"/>
                </a:solidFill>
                <a:latin typeface="Open Sans"/>
              </a:rPr>
              <a:t>forever.’</a:t>
            </a:r>
            <a:r>
              <a:rPr lang="en-US" dirty="0">
                <a:solidFill>
                  <a:srgbClr val="333333"/>
                </a:solidFill>
                <a:latin typeface="Open Sans"/>
              </a:rPr>
              <a:t> That is the call of the gospel message to [everyone] in the world. Come, but come to remain. Come with conviction and endurance. Come permanently, for your sake and the sake of all the generations who must follow you. …</a:t>
            </a:r>
          </a:p>
          <a:p>
            <a:pPr fontAlgn="base"/>
            <a:r>
              <a:rPr lang="en-US" dirty="0">
                <a:solidFill>
                  <a:srgbClr val="333333"/>
                </a:solidFill>
                <a:latin typeface="Open Sans"/>
              </a:rPr>
              <a:t>“… Christ is everything to us and we are to ‘abide’ in Him permanently, unyieldingly, steadfastly, forever. For the fruit of the gospel to blossom and bless our lives, we must be firmly attached to Him, the Savior of us all, and to this His Church, which bears His holy name. He is the vine that is our true source of strength and the only source of eternal life” </a:t>
            </a:r>
            <a:r>
              <a:rPr lang="en-US" sz="1200" dirty="0">
                <a:solidFill>
                  <a:srgbClr val="333333"/>
                </a:solidFill>
                <a:latin typeface="Open Sans"/>
              </a:rPr>
              <a:t>(</a:t>
            </a:r>
            <a:r>
              <a:rPr lang="en-US" sz="1200" dirty="0">
                <a:solidFill>
                  <a:srgbClr val="0091BC"/>
                </a:solidFill>
                <a:latin typeface="Open Sans"/>
              </a:rPr>
              <a:t>“Abide in Me</a:t>
            </a:r>
            <a:r>
              <a:rPr lang="en-US" sz="1200" dirty="0" smtClean="0">
                <a:solidFill>
                  <a:srgbClr val="0091BC"/>
                </a:solidFill>
                <a:latin typeface="Open Sans"/>
              </a:rPr>
              <a:t>,” </a:t>
            </a:r>
            <a:r>
              <a:rPr lang="en-US" sz="1200" i="1" dirty="0" smtClean="0">
                <a:solidFill>
                  <a:srgbClr val="333333"/>
                </a:solidFill>
                <a:latin typeface="Open Sans"/>
              </a:rPr>
              <a:t>Ensign</a:t>
            </a:r>
            <a:r>
              <a:rPr lang="en-US" sz="1200" dirty="0">
                <a:solidFill>
                  <a:srgbClr val="333333"/>
                </a:solidFill>
                <a:latin typeface="Open Sans"/>
              </a:rPr>
              <a:t> or </a:t>
            </a:r>
            <a:r>
              <a:rPr lang="en-US" sz="1200" i="1" dirty="0">
                <a:solidFill>
                  <a:srgbClr val="333333"/>
                </a:solidFill>
                <a:latin typeface="Open Sans"/>
              </a:rPr>
              <a:t>Liahona,</a:t>
            </a:r>
            <a:r>
              <a:rPr lang="en-US" sz="1200" dirty="0">
                <a:solidFill>
                  <a:srgbClr val="333333"/>
                </a:solidFill>
                <a:latin typeface="Open Sans"/>
              </a:rPr>
              <a:t> May 2004, 32).</a:t>
            </a:r>
            <a:endParaRPr lang="en-US" sz="1200" b="0" i="0" dirty="0">
              <a:solidFill>
                <a:srgbClr val="333333"/>
              </a:solidFill>
              <a:effectLst/>
              <a:latin typeface="Open Sans"/>
            </a:endParaRPr>
          </a:p>
        </p:txBody>
      </p:sp>
      <p:pic>
        <p:nvPicPr>
          <p:cNvPr id="3074" name="Picture 2" descr="https://www.lds.org/bc/content/shared/content/images/leaders/jeffrey-r-holland-la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445" y="1013791"/>
            <a:ext cx="1878634" cy="235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20184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057400" y="914400"/>
            <a:ext cx="6858000" cy="5847755"/>
          </a:xfrm>
          <a:prstGeom prst="rect">
            <a:avLst/>
          </a:prstGeom>
        </p:spPr>
        <p:txBody>
          <a:bodyPr wrap="square">
            <a:spAutoFit/>
          </a:bodyPr>
          <a:lstStyle/>
          <a:p>
            <a:pPr fontAlgn="base"/>
            <a:r>
              <a:rPr lang="en-US" sz="2400" dirty="0"/>
              <a:t>“Let us be of good cheer as we go about our lives. Although we live in increasingly perilous times, the Lord loves us and is mindful of us. He is always on our side as we do what is right. He will help us in time of need. … Our lives can also be filled with joy as we follow the teachings of the gospel of Jesus Christ.</a:t>
            </a:r>
          </a:p>
          <a:p>
            <a:pPr fontAlgn="base"/>
            <a:r>
              <a:rPr lang="en-US" sz="2400" dirty="0"/>
              <a:t>“The Lord admonished, ‘Be of good cheer; I have overcome the world’ [John 16:33]. What great happiness this knowledge should bring to us. He lived for us and He died for us. He paid the price for our sins. May we emulate His example. May we show our great gratitude to Him by accepting His sacrifice and living lives that will qualify us to return and one day live with Him” </a:t>
            </a:r>
            <a:r>
              <a:rPr lang="en-US" sz="1600" dirty="0"/>
              <a:t>(“God Be with You Till We Meet Again</a:t>
            </a:r>
            <a:r>
              <a:rPr lang="en-US" sz="1600" dirty="0" smtClean="0"/>
              <a:t>,”</a:t>
            </a:r>
            <a:r>
              <a:rPr lang="en-US" sz="1600" i="1" dirty="0"/>
              <a:t> </a:t>
            </a:r>
            <a:r>
              <a:rPr lang="en-US" sz="1600" i="1" dirty="0" smtClean="0"/>
              <a:t>Ensign</a:t>
            </a:r>
            <a:r>
              <a:rPr lang="en-US" sz="1600" dirty="0"/>
              <a:t> or </a:t>
            </a:r>
            <a:r>
              <a:rPr lang="en-US" sz="1600" i="1" dirty="0"/>
              <a:t>Liahona,</a:t>
            </a:r>
            <a:r>
              <a:rPr lang="en-US" sz="1600" dirty="0"/>
              <a:t> Nov. 2012, 110–11).</a:t>
            </a:r>
          </a:p>
        </p:txBody>
      </p:sp>
      <p:pic>
        <p:nvPicPr>
          <p:cNvPr id="6146" name="Picture 2" descr="President Thomas S. Mons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76400"/>
            <a:ext cx="1752600" cy="2331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662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a:t>
            </a:r>
            <a:r>
              <a:rPr lang="en-US" dirty="0"/>
              <a:t>New Testament times, people wore open sandals, walked on mostly dirt roads that accumulated the filth of beasts, and had only irregular access to bathing water. Their feet became very dirty, and washing another person’s feet could have been a distasteful task. … This custom of hospitality was usually performed by the lowest level of servants” </a:t>
            </a:r>
            <a:r>
              <a:rPr lang="en-US" sz="1800" dirty="0"/>
              <a:t>(</a:t>
            </a:r>
            <a:r>
              <a:rPr lang="en-US" sz="1800" i="1" dirty="0"/>
              <a:t>New Testament Student Manual</a:t>
            </a:r>
            <a:r>
              <a:rPr lang="en-US" sz="1800" dirty="0"/>
              <a:t> [Church Educational System manual, 2014], </a:t>
            </a:r>
            <a:r>
              <a:rPr lang="en-US" sz="1800" dirty="0">
                <a:hlinkClick r:id="rId2"/>
              </a:rPr>
              <a:t>242</a:t>
            </a:r>
            <a:r>
              <a:rPr lang="en-US" sz="1800" dirty="0"/>
              <a:t>). </a:t>
            </a:r>
            <a:endParaRPr lang="en-US" sz="1800" dirty="0" smtClean="0"/>
          </a:p>
          <a:p>
            <a:r>
              <a:rPr lang="en-US" dirty="0" smtClean="0"/>
              <a:t>By </a:t>
            </a:r>
            <a:r>
              <a:rPr lang="en-US" dirty="0"/>
              <a:t>washing His Apostles’ feet, the Savior not only performed a beautiful act of service, but He also fulfilled the law of Moses and instituted a sacred ordinance </a:t>
            </a:r>
            <a:r>
              <a:rPr lang="en-US" sz="1900" dirty="0"/>
              <a:t>(see Bruce R. </a:t>
            </a:r>
            <a:r>
              <a:rPr lang="en-US" sz="1900" dirty="0" err="1"/>
              <a:t>McConkie</a:t>
            </a:r>
            <a:r>
              <a:rPr lang="en-US" sz="1900" dirty="0"/>
              <a:t>, </a:t>
            </a:r>
            <a:r>
              <a:rPr lang="en-US" sz="1900" i="1" dirty="0"/>
              <a:t>Doctrinal New Testament Commentary,</a:t>
            </a:r>
            <a:r>
              <a:rPr lang="en-US" sz="1900" dirty="0"/>
              <a:t> 3 vols. [1965–73], 1:708–9). </a:t>
            </a:r>
            <a:endParaRPr lang="en-US" sz="1900" dirty="0" smtClean="0"/>
          </a:p>
          <a:p>
            <a:r>
              <a:rPr lang="en-US" dirty="0" smtClean="0"/>
              <a:t>This </a:t>
            </a:r>
            <a:r>
              <a:rPr lang="en-US" dirty="0"/>
              <a:t>ordinance was restored in our dispensation through the Prophet Joseph Smith (see </a:t>
            </a:r>
            <a:r>
              <a:rPr lang="en-US" dirty="0">
                <a:hlinkClick r:id="rId3"/>
              </a:rPr>
              <a:t>D&amp;C 88:74–75, 137–41</a:t>
            </a:r>
            <a:r>
              <a:rPr lang="en-US" dirty="0" smtClean="0"/>
              <a:t>). </a:t>
            </a:r>
            <a:endParaRPr lang="en-US" dirty="0"/>
          </a:p>
        </p:txBody>
      </p:sp>
    </p:spTree>
    <p:extLst>
      <p:ext uri="{BB962C8B-B14F-4D97-AF65-F5344CB8AC3E}">
        <p14:creationId xmlns:p14="http://schemas.microsoft.com/office/powerpoint/2010/main" val="13334494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Upper Room</a:t>
            </a:r>
            <a:endParaRPr lang="en-US" dirty="0"/>
          </a:p>
        </p:txBody>
      </p:sp>
      <p:sp>
        <p:nvSpPr>
          <p:cNvPr id="3" name="Subtitle 2"/>
          <p:cNvSpPr>
            <a:spLocks noGrp="1"/>
          </p:cNvSpPr>
          <p:nvPr>
            <p:ph type="subTitle" idx="1"/>
          </p:nvPr>
        </p:nvSpPr>
        <p:spPr/>
        <p:txBody>
          <a:bodyPr/>
          <a:lstStyle/>
          <a:p>
            <a:r>
              <a:rPr lang="en-US" dirty="0" smtClean="0"/>
              <a:t>John 13-17</a:t>
            </a:r>
            <a:endParaRPr lang="en-US" dirty="0"/>
          </a:p>
        </p:txBody>
      </p:sp>
      <p:pic>
        <p:nvPicPr>
          <p:cNvPr id="1026" name="Picture 2" descr="C:\Users\RichardsED\Desktop\Dropbox\1 ERIC MAIN\1 New Testament\1 Harmony of the Gospels\3 The Last Week\#33 John 13-17 Upper Room\the_last_supper2.jpg"/>
          <p:cNvPicPr>
            <a:picLocks noChangeAspect="1" noChangeArrowheads="1"/>
          </p:cNvPicPr>
          <p:nvPr/>
        </p:nvPicPr>
        <p:blipFill>
          <a:blip r:embed="rId2" cstate="print"/>
          <a:srcRect/>
          <a:stretch>
            <a:fillRect/>
          </a:stretch>
        </p:blipFill>
        <p:spPr bwMode="auto">
          <a:xfrm>
            <a:off x="381000" y="3352800"/>
            <a:ext cx="6096000" cy="3076576"/>
          </a:xfrm>
          <a:prstGeom prst="rect">
            <a:avLst/>
          </a:prstGeom>
          <a:noFill/>
        </p:spPr>
      </p:pic>
    </p:spTree>
    <p:extLst>
      <p:ext uri="{BB962C8B-B14F-4D97-AF65-F5344CB8AC3E}">
        <p14:creationId xmlns:p14="http://schemas.microsoft.com/office/powerpoint/2010/main" val="583064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7000" y="1341438"/>
            <a:ext cx="6369050" cy="5041900"/>
          </a:xfrm>
          <a:solidFill>
            <a:schemeClr val="bg1"/>
          </a:solidFill>
        </p:spPr>
        <p:txBody>
          <a:bodyPr rtlCol="0">
            <a:normAutofit/>
          </a:bodyPr>
          <a:lstStyle/>
          <a:p>
            <a:pPr eaLnBrk="1" fontAlgn="auto" hangingPunct="1">
              <a:spcAft>
                <a:spcPts val="0"/>
              </a:spcAft>
              <a:buFont typeface="Wingdings" panose="05000000000000000000" pitchFamily="2" charset="2"/>
              <a:buNone/>
              <a:defRPr/>
            </a:pPr>
            <a:r>
              <a:rPr lang="en-US" sz="2800" dirty="0" smtClean="0">
                <a:solidFill>
                  <a:schemeClr val="tx1"/>
                </a:solidFill>
              </a:rPr>
              <a:t>		“He's not embarrassed by us, angry at us, or shocked. He wants us in our brokenness, in our unhappiness, in our guilt and our grief.”</a:t>
            </a:r>
            <a:br>
              <a:rPr lang="en-US" sz="2800" dirty="0" smtClean="0">
                <a:solidFill>
                  <a:schemeClr val="tx1"/>
                </a:solidFill>
              </a:rPr>
            </a:br>
            <a:r>
              <a:rPr lang="en-US" sz="2800" dirty="0" smtClean="0">
                <a:solidFill>
                  <a:schemeClr val="tx1"/>
                </a:solidFill>
              </a:rPr>
              <a:t/>
            </a:r>
            <a:br>
              <a:rPr lang="en-US" sz="2800" dirty="0" smtClean="0">
                <a:solidFill>
                  <a:schemeClr val="tx1"/>
                </a:solidFill>
              </a:rPr>
            </a:br>
            <a:r>
              <a:rPr lang="en-US" sz="1800" dirty="0" smtClean="0">
                <a:solidFill>
                  <a:schemeClr val="tx1"/>
                </a:solidFill>
              </a:rPr>
              <a:t>(Chieko N. Okazaki, Lighten Up, Preface; p. 174)</a:t>
            </a:r>
            <a:endParaRPr lang="en-US" sz="1800" dirty="0">
              <a:solidFill>
                <a:schemeClr val="tx1"/>
              </a:solidFill>
            </a:endParaRPr>
          </a:p>
        </p:txBody>
      </p:sp>
      <p:pic>
        <p:nvPicPr>
          <p:cNvPr id="5" name="Picture 3"/>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25000"/>
                    </a14:imgEffect>
                  </a14:imgLayer>
                </a14:imgProps>
              </a:ext>
            </a:extLst>
          </a:blip>
          <a:srcRect/>
          <a:stretch>
            <a:fillRect/>
          </a:stretch>
        </p:blipFill>
        <p:spPr bwMode="auto">
          <a:xfrm>
            <a:off x="152400" y="1143000"/>
            <a:ext cx="2619375" cy="33528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6293784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rmAutofit/>
          </a:bodyPr>
          <a:lstStyle/>
          <a:p>
            <a:pPr fontAlgn="base"/>
            <a:r>
              <a:rPr lang="en-US" dirty="0"/>
              <a:t>According </a:t>
            </a:r>
            <a:r>
              <a:rPr lang="en-US" dirty="0" smtClean="0"/>
              <a:t>John 13:13–16</a:t>
            </a:r>
            <a:r>
              <a:rPr lang="en-US" dirty="0"/>
              <a:t>, what example did the Savior set and invite His Apostles to follow? </a:t>
            </a:r>
            <a:endParaRPr lang="en-US" dirty="0" smtClean="0"/>
          </a:p>
          <a:p>
            <a:pPr fontAlgn="base"/>
            <a:r>
              <a:rPr lang="en-US" dirty="0" smtClean="0"/>
              <a:t>Based </a:t>
            </a:r>
            <a:r>
              <a:rPr lang="en-US" dirty="0"/>
              <a:t>on the Savior’s promise </a:t>
            </a:r>
            <a:r>
              <a:rPr lang="en-US" dirty="0" smtClean="0"/>
              <a:t>in John 13:17, </a:t>
            </a:r>
            <a:r>
              <a:rPr lang="en-US" dirty="0"/>
              <a:t>what blessing will we receive as we follow His example by serving others</a:t>
            </a:r>
            <a:r>
              <a:rPr lang="en-US" dirty="0" smtClean="0"/>
              <a:t>?</a:t>
            </a:r>
          </a:p>
          <a:p>
            <a:pPr fontAlgn="base"/>
            <a:r>
              <a:rPr lang="en-US" dirty="0" smtClean="0"/>
              <a:t>How have you been a blessing to someone TODAY?</a:t>
            </a:r>
            <a:endParaRPr lang="en-US" dirty="0"/>
          </a:p>
        </p:txBody>
      </p:sp>
    </p:spTree>
    <p:extLst>
      <p:ext uri="{BB962C8B-B14F-4D97-AF65-F5344CB8AC3E}">
        <p14:creationId xmlns:p14="http://schemas.microsoft.com/office/powerpoint/2010/main" val="100799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rmAutofit/>
          </a:bodyPr>
          <a:lstStyle/>
          <a:p>
            <a:pPr fontAlgn="base"/>
            <a:r>
              <a:rPr lang="en-US" dirty="0"/>
              <a:t>“In your morning prayer each new day, ask Heavenly Father to guide you to recognize an opportunity to serve one of His precious children. Then go throughout the day with your heart full of faith and love, looking for someone to help. If you do this, your spiritual sensitivities will be enlarged and you will discover opportunities to serve that you never before realized were possible” </a:t>
            </a:r>
            <a:r>
              <a:rPr lang="en-US" sz="1800" dirty="0"/>
              <a:t>(</a:t>
            </a:r>
            <a:r>
              <a:rPr lang="en-US" sz="1800" dirty="0">
                <a:hlinkClick r:id="rId2"/>
              </a:rPr>
              <a:t>“Be Anxiously Engaged,”</a:t>
            </a:r>
            <a:r>
              <a:rPr lang="en-US" sz="1800" i="1" dirty="0"/>
              <a:t> Ensign</a:t>
            </a:r>
            <a:r>
              <a:rPr lang="en-US" sz="1800" dirty="0"/>
              <a:t> or </a:t>
            </a:r>
            <a:r>
              <a:rPr lang="en-US" sz="1800" i="1" dirty="0"/>
              <a:t>Liahona,</a:t>
            </a:r>
            <a:r>
              <a:rPr lang="en-US" sz="1800" dirty="0"/>
              <a:t> Nov. 2012, 31).</a:t>
            </a:r>
          </a:p>
        </p:txBody>
      </p:sp>
      <p:pic>
        <p:nvPicPr>
          <p:cNvPr id="1026" name="Picture 2" descr="Elder M. Russell Ballar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6200" y="228600"/>
            <a:ext cx="1095375" cy="1457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38535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p:txBody>
          <a:bodyPr>
            <a:normAutofit/>
          </a:bodyPr>
          <a:lstStyle/>
          <a:p>
            <a:pPr fontAlgn="base"/>
            <a:r>
              <a:rPr lang="en-US" dirty="0"/>
              <a:t> John </a:t>
            </a:r>
            <a:r>
              <a:rPr lang="en-US" dirty="0" smtClean="0"/>
              <a:t>13:34–35: What would </a:t>
            </a:r>
            <a:r>
              <a:rPr lang="en-US" dirty="0"/>
              <a:t>help others recognize that the Apostles were disciples of Jesus Christ.</a:t>
            </a:r>
          </a:p>
        </p:txBody>
      </p:sp>
      <p:pic>
        <p:nvPicPr>
          <p:cNvPr id="1026" name="Picture 2" descr="Change Your Word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19400" y="2831592"/>
            <a:ext cx="3581400" cy="3581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562071" y="6491981"/>
            <a:ext cx="4096058" cy="369332"/>
          </a:xfrm>
          <a:prstGeom prst="rect">
            <a:avLst/>
          </a:prstGeom>
        </p:spPr>
        <p:txBody>
          <a:bodyPr wrap="none">
            <a:spAutoFit/>
          </a:bodyPr>
          <a:lstStyle/>
          <a:p>
            <a:r>
              <a:rPr lang="en-US" dirty="0">
                <a:solidFill>
                  <a:srgbClr val="333333"/>
                </a:solidFill>
                <a:latin typeface="Open Sans"/>
              </a:rPr>
              <a:t> </a:t>
            </a:r>
            <a:r>
              <a:rPr lang="en-US" dirty="0">
                <a:solidFill>
                  <a:srgbClr val="0091BC"/>
                </a:solidFill>
                <a:latin typeface="Open Sans"/>
              </a:rPr>
              <a:t>“Love One Another”</a:t>
            </a:r>
            <a:r>
              <a:rPr lang="en-US" dirty="0">
                <a:solidFill>
                  <a:srgbClr val="333333"/>
                </a:solidFill>
                <a:latin typeface="Open Sans"/>
              </a:rPr>
              <a:t> (</a:t>
            </a:r>
            <a:r>
              <a:rPr lang="en-US" i="1" dirty="0">
                <a:solidFill>
                  <a:srgbClr val="333333"/>
                </a:solidFill>
                <a:latin typeface="Open Sans"/>
              </a:rPr>
              <a:t>Hymns</a:t>
            </a:r>
            <a:r>
              <a:rPr lang="en-US" i="1" dirty="0" smtClean="0">
                <a:solidFill>
                  <a:srgbClr val="333333"/>
                </a:solidFill>
                <a:latin typeface="Open Sans"/>
              </a:rPr>
              <a:t>, </a:t>
            </a:r>
            <a:r>
              <a:rPr lang="en-US" dirty="0" smtClean="0">
                <a:solidFill>
                  <a:srgbClr val="333333"/>
                </a:solidFill>
                <a:latin typeface="Open Sans"/>
              </a:rPr>
              <a:t>no</a:t>
            </a:r>
            <a:r>
              <a:rPr lang="en-US" dirty="0">
                <a:solidFill>
                  <a:srgbClr val="333333"/>
                </a:solidFill>
                <a:latin typeface="Open Sans"/>
              </a:rPr>
              <a:t>. 308</a:t>
            </a:r>
            <a:r>
              <a:rPr lang="en-US" dirty="0" smtClean="0">
                <a:solidFill>
                  <a:srgbClr val="333333"/>
                </a:solidFill>
                <a:latin typeface="Open Sans"/>
              </a:rPr>
              <a:t>)</a:t>
            </a:r>
            <a:endParaRPr lang="en-US" dirty="0"/>
          </a:p>
        </p:txBody>
      </p:sp>
    </p:spTree>
    <p:extLst>
      <p:ext uri="{BB962C8B-B14F-4D97-AF65-F5344CB8AC3E}">
        <p14:creationId xmlns:p14="http://schemas.microsoft.com/office/powerpoint/2010/main" val="16578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13-17</a:t>
            </a:r>
            <a:endParaRPr lang="en-US" dirty="0"/>
          </a:p>
        </p:txBody>
      </p:sp>
      <p:sp>
        <p:nvSpPr>
          <p:cNvPr id="3" name="Content Placeholder 2"/>
          <p:cNvSpPr>
            <a:spLocks noGrp="1"/>
          </p:cNvSpPr>
          <p:nvPr>
            <p:ph idx="1"/>
          </p:nvPr>
        </p:nvSpPr>
        <p:spPr>
          <a:xfrm>
            <a:off x="1447800" y="1847088"/>
            <a:ext cx="7392937" cy="4922520"/>
          </a:xfrm>
        </p:spPr>
        <p:txBody>
          <a:bodyPr>
            <a:noAutofit/>
          </a:bodyPr>
          <a:lstStyle/>
          <a:p>
            <a:pPr marL="0" indent="0" fontAlgn="base">
              <a:buNone/>
            </a:pPr>
            <a:r>
              <a:rPr lang="en-US" sz="1800" dirty="0"/>
              <a:t>“Two young missionaries knocked on a door, hoping to find someone to receive their message. The door opened, and a rather large man greeted them in a less-than-friendly voice: ‘I thought I told you not to knock on my door again. I warned you before that if you ever came back, it would not be a pleasant experience. Now leave me alone.’ He quickly closed the door.</a:t>
            </a:r>
          </a:p>
          <a:p>
            <a:pPr marL="0" indent="0" fontAlgn="base">
              <a:buNone/>
            </a:pPr>
            <a:r>
              <a:rPr lang="en-US" sz="1800" dirty="0"/>
              <a:t>“As the elders walked away, the older, more experienced missionary put his arm on the younger missionary’s shoulder to comfort and encourage him. Unknown to them, the man watched them through the window to be sure they understood his message. He fully expected to see them laugh and make light of his curt response to their attempted visit. However, as he witnessed the expression of kindness between the two missionaries, his heart was instantly softened. He reopened the door and asked the missionaries to come back and share their message with him.</a:t>
            </a:r>
          </a:p>
          <a:p>
            <a:pPr marL="0" indent="0" fontAlgn="base">
              <a:buNone/>
            </a:pPr>
            <a:r>
              <a:rPr lang="en-US" sz="1800" dirty="0"/>
              <a:t>“… This principle of having love one to another and developing our ability to be Christ-centered in how we think, speak, and act is fundamental in becoming disciples of Christ” </a:t>
            </a:r>
            <a:r>
              <a:rPr lang="en-US" sz="1200" dirty="0"/>
              <a:t>(</a:t>
            </a:r>
            <a:r>
              <a:rPr lang="en-US" sz="1200" dirty="0">
                <a:hlinkClick r:id="rId2"/>
              </a:rPr>
              <a:t>“He Truly Loves </a:t>
            </a:r>
            <a:r>
              <a:rPr lang="en-US" sz="1200" dirty="0" err="1">
                <a:hlinkClick r:id="rId2"/>
              </a:rPr>
              <a:t>Us,”</a:t>
            </a:r>
            <a:r>
              <a:rPr lang="en-US" sz="1200" i="1" dirty="0" err="1"/>
              <a:t>Ensign</a:t>
            </a:r>
            <a:r>
              <a:rPr lang="en-US" sz="1200" dirty="0"/>
              <a:t> or </a:t>
            </a:r>
            <a:r>
              <a:rPr lang="en-US" sz="1200" i="1" dirty="0"/>
              <a:t>Liahona,</a:t>
            </a:r>
            <a:r>
              <a:rPr lang="en-US" sz="1200" dirty="0"/>
              <a:t> May 2012, 17).</a:t>
            </a:r>
          </a:p>
        </p:txBody>
      </p:sp>
      <p:pic>
        <p:nvPicPr>
          <p:cNvPr id="2050" name="Picture 2" descr="Elder Paul E. Koellik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13" y="2057432"/>
            <a:ext cx="1066800" cy="142875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163" y="3486182"/>
            <a:ext cx="1008609" cy="430887"/>
          </a:xfrm>
          <a:prstGeom prst="rect">
            <a:avLst/>
          </a:prstGeom>
        </p:spPr>
        <p:txBody>
          <a:bodyPr wrap="none">
            <a:spAutoFit/>
          </a:bodyPr>
          <a:lstStyle/>
          <a:p>
            <a:pPr algn="ctr"/>
            <a:r>
              <a:rPr lang="en-US" sz="1100" dirty="0">
                <a:solidFill>
                  <a:srgbClr val="333333"/>
                </a:solidFill>
                <a:latin typeface="Open Sans"/>
              </a:rPr>
              <a:t>Elder Paul E</a:t>
            </a:r>
            <a:r>
              <a:rPr lang="en-US" sz="1100" dirty="0" smtClean="0">
                <a:solidFill>
                  <a:srgbClr val="333333"/>
                </a:solidFill>
                <a:latin typeface="Open Sans"/>
              </a:rPr>
              <a:t>.</a:t>
            </a:r>
            <a:br>
              <a:rPr lang="en-US" sz="1100" dirty="0" smtClean="0">
                <a:solidFill>
                  <a:srgbClr val="333333"/>
                </a:solidFill>
                <a:latin typeface="Open Sans"/>
              </a:rPr>
            </a:br>
            <a:r>
              <a:rPr lang="en-US" sz="1100" dirty="0" err="1" smtClean="0">
                <a:solidFill>
                  <a:srgbClr val="333333"/>
                </a:solidFill>
                <a:latin typeface="Open Sans"/>
              </a:rPr>
              <a:t>Koelliker</a:t>
            </a:r>
            <a:endParaRPr lang="en-US" sz="1100" dirty="0"/>
          </a:p>
        </p:txBody>
      </p:sp>
    </p:spTree>
    <p:extLst>
      <p:ext uri="{BB962C8B-B14F-4D97-AF65-F5344CB8AC3E}">
        <p14:creationId xmlns:p14="http://schemas.microsoft.com/office/powerpoint/2010/main" val="77767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1295400"/>
            <a:ext cx="8839200" cy="4832092"/>
          </a:xfrm>
          <a:prstGeom prst="rect">
            <a:avLst/>
          </a:prstGeom>
        </p:spPr>
        <p:txBody>
          <a:bodyPr wrap="square">
            <a:spAutoFit/>
          </a:bodyPr>
          <a:lstStyle/>
          <a:p>
            <a:pPr fontAlgn="base"/>
            <a:r>
              <a:rPr lang="en-US" sz="2000" dirty="0">
                <a:solidFill>
                  <a:srgbClr val="333333"/>
                </a:solidFill>
                <a:latin typeface="Open Sans"/>
              </a:rPr>
              <a:t>Joseph B. </a:t>
            </a:r>
            <a:r>
              <a:rPr lang="en-US" sz="2000" dirty="0" err="1" smtClean="0">
                <a:solidFill>
                  <a:srgbClr val="333333"/>
                </a:solidFill>
                <a:latin typeface="Open Sans"/>
              </a:rPr>
              <a:t>Wirthlin</a:t>
            </a:r>
            <a:r>
              <a:rPr lang="en-US" sz="2000" dirty="0" smtClean="0">
                <a:solidFill>
                  <a:srgbClr val="333333"/>
                </a:solidFill>
                <a:latin typeface="Open Sans"/>
              </a:rPr>
              <a:t>: “</a:t>
            </a:r>
            <a:r>
              <a:rPr lang="en-US" sz="2000" dirty="0">
                <a:solidFill>
                  <a:srgbClr val="333333"/>
                </a:solidFill>
                <a:latin typeface="Open Sans"/>
              </a:rPr>
              <a:t>Love is the beginning, the middle, and the end of the pathway of discipleship. … In the end love leads us to the glory and grandeur of eternal life. …</a:t>
            </a:r>
          </a:p>
          <a:p>
            <a:pPr fontAlgn="base"/>
            <a:r>
              <a:rPr lang="en-US" sz="2000" dirty="0">
                <a:solidFill>
                  <a:srgbClr val="333333"/>
                </a:solidFill>
                <a:latin typeface="Open Sans"/>
              </a:rPr>
              <a:t>“When Jesus gave His disciples a new commandment to ‘love one another; as I have loved you’ [</a:t>
            </a:r>
            <a:r>
              <a:rPr lang="en-US" sz="2000" dirty="0">
                <a:solidFill>
                  <a:srgbClr val="0091BC"/>
                </a:solidFill>
                <a:latin typeface="Open Sans"/>
              </a:rPr>
              <a:t>John 13:34</a:t>
            </a:r>
            <a:r>
              <a:rPr lang="en-US" sz="2000" dirty="0">
                <a:solidFill>
                  <a:srgbClr val="333333"/>
                </a:solidFill>
                <a:latin typeface="Open Sans"/>
              </a:rPr>
              <a:t>], He gave to them the grand key to happiness in this life and glory in the next</a:t>
            </a:r>
            <a:r>
              <a:rPr lang="en-US" sz="2000" dirty="0" smtClean="0">
                <a:solidFill>
                  <a:srgbClr val="333333"/>
                </a:solidFill>
                <a:latin typeface="Open Sans"/>
              </a:rPr>
              <a:t>. Love </a:t>
            </a:r>
            <a:r>
              <a:rPr lang="en-US" sz="2000" dirty="0">
                <a:solidFill>
                  <a:srgbClr val="333333"/>
                </a:solidFill>
                <a:latin typeface="Open Sans"/>
              </a:rPr>
              <a:t>is the greatest of all the commandments—all others hang upon it. It is our focus as followers of the living Christ” </a:t>
            </a:r>
            <a:r>
              <a:rPr lang="en-US" sz="1400" dirty="0">
                <a:solidFill>
                  <a:srgbClr val="333333"/>
                </a:solidFill>
                <a:latin typeface="Open Sans"/>
              </a:rPr>
              <a:t>(</a:t>
            </a:r>
            <a:r>
              <a:rPr lang="en-US" sz="1400" dirty="0">
                <a:solidFill>
                  <a:srgbClr val="0091BC"/>
                </a:solidFill>
                <a:latin typeface="Open Sans"/>
              </a:rPr>
              <a:t>“The Great Commandment,”</a:t>
            </a:r>
            <a:r>
              <a:rPr lang="en-US" sz="1400" i="1" dirty="0">
                <a:solidFill>
                  <a:srgbClr val="333333"/>
                </a:solidFill>
                <a:latin typeface="Open Sans"/>
              </a:rPr>
              <a:t> Ensign</a:t>
            </a:r>
            <a:r>
              <a:rPr lang="en-US" sz="1400" dirty="0">
                <a:solidFill>
                  <a:srgbClr val="333333"/>
                </a:solidFill>
                <a:latin typeface="Open Sans"/>
              </a:rPr>
              <a:t> or </a:t>
            </a:r>
            <a:r>
              <a:rPr lang="en-US" sz="1400" i="1" dirty="0">
                <a:solidFill>
                  <a:srgbClr val="333333"/>
                </a:solidFill>
                <a:latin typeface="Open Sans"/>
              </a:rPr>
              <a:t>Liahona,</a:t>
            </a:r>
            <a:r>
              <a:rPr lang="en-US" sz="1400" dirty="0">
                <a:solidFill>
                  <a:srgbClr val="333333"/>
                </a:solidFill>
                <a:latin typeface="Open Sans"/>
              </a:rPr>
              <a:t> Nov. 2007, 28–29, 30–31).</a:t>
            </a:r>
          </a:p>
          <a:p>
            <a:pPr fontAlgn="base"/>
            <a:endParaRPr lang="en-US" sz="2000" dirty="0" smtClean="0">
              <a:solidFill>
                <a:srgbClr val="333333"/>
              </a:solidFill>
              <a:latin typeface="Open Sans"/>
            </a:endParaRPr>
          </a:p>
          <a:p>
            <a:pPr fontAlgn="base"/>
            <a:r>
              <a:rPr lang="en-US" sz="2000" dirty="0" smtClean="0">
                <a:solidFill>
                  <a:srgbClr val="333333"/>
                </a:solidFill>
                <a:latin typeface="Open Sans"/>
              </a:rPr>
              <a:t>Elder </a:t>
            </a:r>
            <a:r>
              <a:rPr lang="en-US" sz="2000" dirty="0">
                <a:solidFill>
                  <a:srgbClr val="333333"/>
                </a:solidFill>
                <a:latin typeface="Open Sans"/>
              </a:rPr>
              <a:t>M. Russell </a:t>
            </a:r>
            <a:r>
              <a:rPr lang="en-US" sz="2000" dirty="0" smtClean="0">
                <a:solidFill>
                  <a:srgbClr val="333333"/>
                </a:solidFill>
                <a:latin typeface="Open Sans"/>
              </a:rPr>
              <a:t>Ballard: “</a:t>
            </a:r>
            <a:r>
              <a:rPr lang="en-US" sz="2000" dirty="0">
                <a:solidFill>
                  <a:srgbClr val="333333"/>
                </a:solidFill>
                <a:latin typeface="Open Sans"/>
              </a:rPr>
              <a:t>The love the Savior described is an active love. It is not manifested through large and heroic deeds but rather through simple acts of kindness and service” </a:t>
            </a:r>
            <a:r>
              <a:rPr lang="en-US" sz="1400" dirty="0">
                <a:solidFill>
                  <a:srgbClr val="333333"/>
                </a:solidFill>
                <a:latin typeface="Open Sans"/>
              </a:rPr>
              <a:t>(</a:t>
            </a:r>
            <a:r>
              <a:rPr lang="en-US" sz="1400" dirty="0">
                <a:solidFill>
                  <a:srgbClr val="0091BC"/>
                </a:solidFill>
                <a:latin typeface="Open Sans"/>
              </a:rPr>
              <a:t>“Finding Joy through Loving Service,”</a:t>
            </a:r>
            <a:r>
              <a:rPr lang="en-US" sz="1400" i="1" dirty="0">
                <a:solidFill>
                  <a:srgbClr val="333333"/>
                </a:solidFill>
                <a:latin typeface="Open Sans"/>
              </a:rPr>
              <a:t> Ensign</a:t>
            </a:r>
            <a:r>
              <a:rPr lang="en-US" sz="1400" dirty="0">
                <a:solidFill>
                  <a:srgbClr val="333333"/>
                </a:solidFill>
                <a:latin typeface="Open Sans"/>
              </a:rPr>
              <a:t> or </a:t>
            </a:r>
            <a:r>
              <a:rPr lang="en-US" sz="1400" i="1" dirty="0">
                <a:solidFill>
                  <a:srgbClr val="333333"/>
                </a:solidFill>
                <a:latin typeface="Open Sans"/>
              </a:rPr>
              <a:t>Liahona,</a:t>
            </a:r>
            <a:r>
              <a:rPr lang="en-US" sz="1400" dirty="0">
                <a:solidFill>
                  <a:srgbClr val="333333"/>
                </a:solidFill>
                <a:latin typeface="Open Sans"/>
              </a:rPr>
              <a:t> May 2011, 47</a:t>
            </a:r>
            <a:r>
              <a:rPr lang="en-US" sz="1400" dirty="0" smtClean="0">
                <a:solidFill>
                  <a:srgbClr val="333333"/>
                </a:solidFill>
                <a:latin typeface="Open Sans"/>
              </a:rPr>
              <a:t>).</a:t>
            </a:r>
          </a:p>
          <a:p>
            <a:pPr fontAlgn="base"/>
            <a:endParaRPr lang="en-US" sz="1400" dirty="0">
              <a:solidFill>
                <a:srgbClr val="333333"/>
              </a:solidFill>
              <a:latin typeface="Open Sans"/>
            </a:endParaRPr>
          </a:p>
          <a:p>
            <a:pPr fontAlgn="base"/>
            <a:r>
              <a:rPr lang="en-US" sz="2000" dirty="0">
                <a:solidFill>
                  <a:srgbClr val="333333"/>
                </a:solidFill>
                <a:latin typeface="Open Sans"/>
              </a:rPr>
              <a:t>President Dieter F. </a:t>
            </a:r>
            <a:r>
              <a:rPr lang="en-US" sz="2000" dirty="0" err="1" smtClean="0">
                <a:solidFill>
                  <a:srgbClr val="333333"/>
                </a:solidFill>
                <a:latin typeface="Open Sans"/>
              </a:rPr>
              <a:t>Uchtdorf</a:t>
            </a:r>
            <a:r>
              <a:rPr lang="en-US" sz="2000" dirty="0" smtClean="0">
                <a:solidFill>
                  <a:srgbClr val="333333"/>
                </a:solidFill>
                <a:latin typeface="Open Sans"/>
              </a:rPr>
              <a:t>: “</a:t>
            </a:r>
            <a:r>
              <a:rPr lang="en-US" sz="2000" dirty="0">
                <a:solidFill>
                  <a:srgbClr val="333333"/>
                </a:solidFill>
                <a:latin typeface="Open Sans"/>
              </a:rPr>
              <a:t>Love is the defining characteristic of a disciple of Christ” </a:t>
            </a:r>
            <a:r>
              <a:rPr lang="en-US" sz="1400" dirty="0">
                <a:solidFill>
                  <a:srgbClr val="333333"/>
                </a:solidFill>
                <a:latin typeface="Open Sans"/>
              </a:rPr>
              <a:t>(</a:t>
            </a:r>
            <a:r>
              <a:rPr lang="en-US" sz="1400" dirty="0">
                <a:solidFill>
                  <a:srgbClr val="0091BC"/>
                </a:solidFill>
                <a:latin typeface="Open Sans"/>
              </a:rPr>
              <a:t>“The Love of God,”</a:t>
            </a:r>
            <a:r>
              <a:rPr lang="en-US" sz="1400" i="1" dirty="0">
                <a:solidFill>
                  <a:srgbClr val="333333"/>
                </a:solidFill>
                <a:latin typeface="Open Sans"/>
              </a:rPr>
              <a:t> Ensign</a:t>
            </a:r>
            <a:r>
              <a:rPr lang="en-US" sz="1400" dirty="0">
                <a:solidFill>
                  <a:srgbClr val="333333"/>
                </a:solidFill>
                <a:latin typeface="Open Sans"/>
              </a:rPr>
              <a:t> or </a:t>
            </a:r>
            <a:r>
              <a:rPr lang="en-US" sz="1400" i="1" dirty="0">
                <a:solidFill>
                  <a:srgbClr val="333333"/>
                </a:solidFill>
                <a:latin typeface="Open Sans"/>
              </a:rPr>
              <a:t>Liahona,</a:t>
            </a:r>
            <a:r>
              <a:rPr lang="en-US" sz="1400" dirty="0">
                <a:solidFill>
                  <a:srgbClr val="333333"/>
                </a:solidFill>
                <a:latin typeface="Open Sans"/>
              </a:rPr>
              <a:t> Nov. 2009, 22).</a:t>
            </a:r>
            <a:endParaRPr lang="en-US" sz="1400" b="0" i="0" dirty="0">
              <a:solidFill>
                <a:srgbClr val="333333"/>
              </a:solidFill>
              <a:effectLst/>
              <a:latin typeface="Open Sans"/>
            </a:endParaRPr>
          </a:p>
        </p:txBody>
      </p:sp>
    </p:spTree>
    <p:extLst>
      <p:ext uri="{BB962C8B-B14F-4D97-AF65-F5344CB8AC3E}">
        <p14:creationId xmlns:p14="http://schemas.microsoft.com/office/powerpoint/2010/main" val="420648504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176</TotalTime>
  <Words>857</Words>
  <Application>Microsoft Office PowerPoint</Application>
  <PresentationFormat>On-screen Show (4:3)</PresentationFormat>
  <Paragraphs>138</Paragraphs>
  <Slides>30</Slides>
  <Notes>5</Notes>
  <HiddenSlides>0</HiddenSlides>
  <MMClips>3</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Arial</vt:lpstr>
      <vt:lpstr>Calibri</vt:lpstr>
      <vt:lpstr>Constantia</vt:lpstr>
      <vt:lpstr>Georgia</vt:lpstr>
      <vt:lpstr>Open Sans</vt:lpstr>
      <vt:lpstr>Times New Roman</vt:lpstr>
      <vt:lpstr>Wingdings</vt:lpstr>
      <vt:lpstr>Wingdings 2</vt:lpstr>
      <vt:lpstr>Flow</vt:lpstr>
      <vt:lpstr>The Upper Room</vt:lpstr>
      <vt:lpstr>John 13-17</vt:lpstr>
      <vt:lpstr>John 13-17</vt:lpstr>
      <vt:lpstr>PowerPoint Presentation</vt:lpstr>
      <vt:lpstr>John 13-17</vt:lpstr>
      <vt:lpstr>John 13-17</vt:lpstr>
      <vt:lpstr>John 13-17</vt:lpstr>
      <vt:lpstr>John 13-17</vt:lpstr>
      <vt:lpstr>PowerPoint Presentation</vt:lpstr>
      <vt:lpstr>John 13-17</vt:lpstr>
      <vt:lpstr>PowerPoint Presentation</vt:lpstr>
      <vt:lpstr>PowerPoint Presentation</vt:lpstr>
      <vt:lpstr>John 13-17</vt:lpstr>
      <vt:lpstr>John 13-17</vt:lpstr>
      <vt:lpstr>PowerPoint Presentation</vt:lpstr>
      <vt:lpstr>PowerPoint Presentation</vt:lpstr>
      <vt:lpstr>PowerPoint Presentation</vt:lpstr>
      <vt:lpstr>Grace</vt:lpstr>
      <vt:lpstr>John 13-17</vt:lpstr>
      <vt:lpstr>PowerPoint Presentation</vt:lpstr>
      <vt:lpstr>John 13-17</vt:lpstr>
      <vt:lpstr>John 13-17</vt:lpstr>
      <vt:lpstr>John 13-17</vt:lpstr>
      <vt:lpstr>John 13-17</vt:lpstr>
      <vt:lpstr>John 13-17</vt:lpstr>
      <vt:lpstr>John 13-17</vt:lpstr>
      <vt:lpstr>John 13-17</vt:lpstr>
      <vt:lpstr>PowerPoint Presentation</vt:lpstr>
      <vt:lpstr>PowerPoint Presentation</vt:lpstr>
      <vt:lpstr>The Upper Room</vt:lpstr>
    </vt:vector>
  </TitlesOfParts>
  <Company>LDS Church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Upper Room</dc:title>
  <dc:creator>RichardsED</dc:creator>
  <cp:lastModifiedBy>Eric Richards</cp:lastModifiedBy>
  <cp:revision>13</cp:revision>
  <dcterms:created xsi:type="dcterms:W3CDTF">2012-11-06T21:23:24Z</dcterms:created>
  <dcterms:modified xsi:type="dcterms:W3CDTF">2016-07-06T13:52:26Z</dcterms:modified>
</cp:coreProperties>
</file>