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72" r:id="rId3"/>
    <p:sldId id="258" r:id="rId4"/>
    <p:sldId id="259" r:id="rId5"/>
    <p:sldId id="273" r:id="rId6"/>
    <p:sldId id="274" r:id="rId7"/>
    <p:sldId id="275" r:id="rId8"/>
    <p:sldId id="260" r:id="rId9"/>
    <p:sldId id="276" r:id="rId10"/>
    <p:sldId id="277" r:id="rId11"/>
    <p:sldId id="278" r:id="rId12"/>
    <p:sldId id="279" r:id="rId13"/>
    <p:sldId id="280" r:id="rId14"/>
    <p:sldId id="28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126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397E0307-B85C-446A-8EF0-0407D435D787}" type="datetimeFigureOut">
              <a:rPr lang="en-US" smtClean="0"/>
              <a:t>6/8/2016</a:t>
            </a:fld>
            <a:endParaRPr lang="en-US" dirty="0"/>
          </a:p>
        </p:txBody>
      </p:sp>
      <p:sp>
        <p:nvSpPr>
          <p:cNvPr id="5" name="Footer Placeholder 4"/>
          <p:cNvSpPr>
            <a:spLocks noGrp="1"/>
          </p:cNvSpPr>
          <p:nvPr>
            <p:ph type="ftr" sz="quarter" idx="11"/>
          </p:nvPr>
        </p:nvSpPr>
        <p:spPr>
          <a:xfrm>
            <a:off x="533401" y="5936189"/>
            <a:ext cx="4021666" cy="365125"/>
          </a:xfrm>
        </p:spPr>
        <p:txBody>
          <a:bodyPr/>
          <a:lstStyle/>
          <a:p>
            <a:endParaRPr lang="en-US" dirty="0"/>
          </a:p>
        </p:txBody>
      </p:sp>
      <p:sp>
        <p:nvSpPr>
          <p:cNvPr id="6" name="Slide Number Placeholder 5"/>
          <p:cNvSpPr>
            <a:spLocks noGrp="1"/>
          </p:cNvSpPr>
          <p:nvPr>
            <p:ph type="sldNum" sz="quarter" idx="12"/>
          </p:nvPr>
        </p:nvSpPr>
        <p:spPr>
          <a:xfrm>
            <a:off x="7010399" y="2750337"/>
            <a:ext cx="1370293"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83702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smtClean="0"/>
              <a:t>6/8/2016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310"/>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10869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smtClean="0"/>
              <a:t>6/8/2016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616"/>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836054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smtClean="0"/>
              <a:t>6/8/2016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smtClean="0"/>
              <a:t>‹#›</a:t>
            </a:fld>
            <a:endParaRPr lang="en-US" dirty="0"/>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074135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smtClean="0"/>
              <a:t>6/8/2016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69015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smtClean="0"/>
              <a:t>6/8/2016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509950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smtClean="0"/>
              <a:t>6/8/2016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11306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smtClean="0"/>
              <a:t>6/8/2016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53640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B647B1BF-4039-460D-A637-65428CBD720E}" type="datetimeFigureOut">
              <a:rPr lang="en-US" smtClean="0"/>
              <a:t>6/8/2016</a:t>
            </a:fld>
            <a:endParaRPr lang="en-US" dirty="0"/>
          </a:p>
        </p:txBody>
      </p:sp>
      <p:sp>
        <p:nvSpPr>
          <p:cNvPr id="5" name="Footer Placeholder 4"/>
          <p:cNvSpPr>
            <a:spLocks noGrp="1"/>
          </p:cNvSpPr>
          <p:nvPr>
            <p:ph type="ftr" sz="quarter" idx="11"/>
          </p:nvPr>
        </p:nvSpPr>
        <p:spPr>
          <a:xfrm>
            <a:off x="510241" y="5936189"/>
            <a:ext cx="4518959" cy="365125"/>
          </a:xfrm>
        </p:spPr>
        <p:txBody>
          <a:bodyPr/>
          <a:lstStyle/>
          <a:p>
            <a:endParaRPr lang="en-US" dirty="0"/>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96497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smtClean="0"/>
              <a:t>6/8/2016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70423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C9A00F7B-89C5-4DF7-A309-6263220147D4}" type="datetimeFigureOut">
              <a:rPr lang="en-US" smtClean="0"/>
              <a:t>6/8/2016</a:t>
            </a:fld>
            <a:endParaRPr lang="en-US" dirty="0"/>
          </a:p>
        </p:txBody>
      </p:sp>
      <p:sp>
        <p:nvSpPr>
          <p:cNvPr id="5" name="Footer Placeholder 4"/>
          <p:cNvSpPr>
            <a:spLocks noGrp="1"/>
          </p:cNvSpPr>
          <p:nvPr>
            <p:ph type="ftr" sz="quarter" idx="11"/>
          </p:nvPr>
        </p:nvSpPr>
        <p:spPr>
          <a:xfrm>
            <a:off x="533400" y="5936189"/>
            <a:ext cx="4834673" cy="365125"/>
          </a:xfrm>
        </p:spPr>
        <p:txBody>
          <a:bodyPr/>
          <a:lstStyle/>
          <a:p>
            <a:endParaRPr lang="en-US" dirty="0"/>
          </a:p>
        </p:txBody>
      </p:sp>
      <p:sp>
        <p:nvSpPr>
          <p:cNvPr id="6" name="Slide Number Placeholder 5"/>
          <p:cNvSpPr>
            <a:spLocks noGrp="1"/>
          </p:cNvSpPr>
          <p:nvPr>
            <p:ph type="sldNum" sz="quarter" idx="12"/>
          </p:nvPr>
        </p:nvSpPr>
        <p:spPr>
          <a:xfrm>
            <a:off x="7856438" y="2869896"/>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71386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smtClean="0"/>
              <a:t>6/8/2016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49132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smtClean="0"/>
              <a:t>6/8/2016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8657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smtClean="0"/>
              <a:t>6/8/2016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4170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smtClean="0"/>
              <a:t>6/8/2016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8719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smtClean="0"/>
              <a:t>6/8/2016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48036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smtClean="0"/>
              <a:t>6/8/2016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56814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smtClean="0"/>
              <a:t>6/8/2016</a:t>
            </a:fld>
            <a:endParaRPr lang="en-US" dirty="0"/>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13445546"/>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www.lds.org/liahona/2012/05/the-laborers-in-the-vineyard.p16-18,20?lang=eng"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Parable of the Laborers</a:t>
            </a:r>
            <a:endParaRPr lang="en-US" dirty="0"/>
          </a:p>
        </p:txBody>
      </p:sp>
      <p:sp>
        <p:nvSpPr>
          <p:cNvPr id="3" name="Subtitle 2"/>
          <p:cNvSpPr>
            <a:spLocks noGrp="1"/>
          </p:cNvSpPr>
          <p:nvPr>
            <p:ph type="subTitle" idx="1"/>
          </p:nvPr>
        </p:nvSpPr>
        <p:spPr/>
        <p:txBody>
          <a:bodyPr/>
          <a:lstStyle/>
          <a:p>
            <a:r>
              <a:rPr lang="en-US" dirty="0" smtClean="0"/>
              <a:t>Matthew 20</a:t>
            </a:r>
            <a:endParaRPr lang="en-US" dirty="0"/>
          </a:p>
        </p:txBody>
      </p:sp>
    </p:spTree>
    <p:extLst>
      <p:ext uri="{BB962C8B-B14F-4D97-AF65-F5344CB8AC3E}">
        <p14:creationId xmlns:p14="http://schemas.microsoft.com/office/powerpoint/2010/main" val="3534689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609600" y="609600"/>
            <a:ext cx="5638800" cy="762000"/>
          </a:xfrm>
        </p:spPr>
        <p:txBody>
          <a:bodyPr/>
          <a:lstStyle/>
          <a:p>
            <a:pPr eaLnBrk="1" hangingPunct="1">
              <a:defRPr/>
            </a:pPr>
            <a:r>
              <a:rPr lang="en-US" b="1" dirty="0" smtClean="0">
                <a:solidFill>
                  <a:schemeClr val="tx1"/>
                </a:solidFill>
                <a:latin typeface="Garamond" pitchFamily="18" charset="0"/>
              </a:rPr>
              <a:t>Elder Dallin H. Oaks</a:t>
            </a:r>
          </a:p>
        </p:txBody>
      </p:sp>
      <p:sp>
        <p:nvSpPr>
          <p:cNvPr id="35843" name="Text Box 3"/>
          <p:cNvSpPr txBox="1">
            <a:spLocks noChangeArrowheads="1"/>
          </p:cNvSpPr>
          <p:nvPr/>
        </p:nvSpPr>
        <p:spPr bwMode="auto">
          <a:xfrm>
            <a:off x="152400" y="1841242"/>
            <a:ext cx="86868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3200" u="sng" dirty="0" smtClean="0">
                <a:effectLst>
                  <a:outerShdw blurRad="38100" dist="38100" dir="2700000" algn="tl">
                    <a:srgbClr val="000000">
                      <a:alpha val="43137"/>
                    </a:srgbClr>
                  </a:outerShdw>
                </a:effectLst>
                <a:cs typeface="Times New Roman" panose="02020603050405020304" pitchFamily="18" charset="0"/>
              </a:rPr>
              <a:t>“Many </a:t>
            </a:r>
            <a:r>
              <a:rPr lang="en-US" altLang="en-US" sz="3200" u="sng" dirty="0">
                <a:effectLst>
                  <a:outerShdw blurRad="38100" dist="38100" dir="2700000" algn="tl">
                    <a:srgbClr val="000000">
                      <a:alpha val="43137"/>
                    </a:srgbClr>
                  </a:outerShdw>
                </a:effectLst>
                <a:cs typeface="Times New Roman" panose="02020603050405020304" pitchFamily="18" charset="0"/>
              </a:rPr>
              <a:t>who come in the eleventh hour have been refined and prepared by the Lord in ways other than formal employment in the vineyard</a:t>
            </a:r>
            <a:r>
              <a:rPr lang="en-US" altLang="en-US" sz="3200" dirty="0">
                <a:effectLst>
                  <a:outerShdw blurRad="38100" dist="38100" dir="2700000" algn="tl">
                    <a:srgbClr val="000000">
                      <a:alpha val="43137"/>
                    </a:srgbClr>
                  </a:outerShdw>
                </a:effectLst>
                <a:cs typeface="Times New Roman" panose="02020603050405020304" pitchFamily="18" charset="0"/>
              </a:rPr>
              <a:t>. These workers are like the prepared dry mix to which it is only necessary to “add water”—the perfecting ordinance of baptism and the gift of the Holy Ghost. With that addition—even in the eleventh hour—these workers are in the same state of development and qualified to receive the same reward as those who have labored long in the vineyard</a:t>
            </a:r>
            <a:r>
              <a:rPr lang="en-US" altLang="en-US" sz="3200" dirty="0" smtClean="0">
                <a:effectLst>
                  <a:outerShdw blurRad="38100" dist="38100" dir="2700000" algn="tl">
                    <a:srgbClr val="000000">
                      <a:alpha val="43137"/>
                    </a:srgbClr>
                  </a:outerShdw>
                </a:effectLst>
                <a:cs typeface="Times New Roman" panose="02020603050405020304" pitchFamily="18" charset="0"/>
              </a:rPr>
              <a:t>.”</a:t>
            </a:r>
            <a:endParaRPr lang="en-US" altLang="en-US" sz="3200" dirty="0">
              <a:effectLst>
                <a:outerShdw blurRad="38100" dist="38100" dir="2700000" algn="tl">
                  <a:srgbClr val="000000">
                    <a:alpha val="43137"/>
                  </a:srgbClr>
                </a:outerShdw>
              </a:effectLst>
            </a:endParaRPr>
          </a:p>
        </p:txBody>
      </p:sp>
      <p:sp>
        <p:nvSpPr>
          <p:cNvPr id="35844" name="Text Box 4"/>
          <p:cNvSpPr txBox="1">
            <a:spLocks noChangeArrowheads="1"/>
          </p:cNvSpPr>
          <p:nvPr/>
        </p:nvSpPr>
        <p:spPr bwMode="auto">
          <a:xfrm>
            <a:off x="5600700" y="723900"/>
            <a:ext cx="2286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2000" b="1" dirty="0">
                <a:latin typeface="Garamond" panose="02020404030301010803" pitchFamily="18" charset="0"/>
                <a:ea typeface="Arial Unicode MS" panose="020B0604020202020204" pitchFamily="34" charset="-128"/>
                <a:cs typeface="Arial Unicode MS" panose="020B0604020202020204" pitchFamily="34" charset="-128"/>
              </a:rPr>
              <a:t>General Conference October 2000</a:t>
            </a:r>
            <a:endParaRPr lang="en-US" altLang="en-US" sz="2000" b="1" dirty="0">
              <a:latin typeface="Garamond" panose="02020404030301010803" pitchFamily="18" charset="0"/>
            </a:endParaRPr>
          </a:p>
        </p:txBody>
      </p:sp>
    </p:spTree>
    <p:extLst>
      <p:ext uri="{BB962C8B-B14F-4D97-AF65-F5344CB8AC3E}">
        <p14:creationId xmlns:p14="http://schemas.microsoft.com/office/powerpoint/2010/main" val="3855184536"/>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228600" y="457200"/>
            <a:ext cx="4953000" cy="1143000"/>
          </a:xfrm>
        </p:spPr>
        <p:txBody>
          <a:bodyPr/>
          <a:lstStyle/>
          <a:p>
            <a:pPr eaLnBrk="1" hangingPunct="1">
              <a:defRPr/>
            </a:pPr>
            <a:r>
              <a:rPr lang="en-US" b="1" dirty="0" smtClean="0">
                <a:solidFill>
                  <a:schemeClr val="tx1"/>
                </a:solidFill>
                <a:latin typeface="Garamond" pitchFamily="18" charset="0"/>
              </a:rPr>
              <a:t>Orson F. Whitney</a:t>
            </a:r>
          </a:p>
        </p:txBody>
      </p:sp>
      <p:sp>
        <p:nvSpPr>
          <p:cNvPr id="38915" name="Text Box 3"/>
          <p:cNvSpPr txBox="1">
            <a:spLocks noChangeArrowheads="1"/>
          </p:cNvSpPr>
          <p:nvPr/>
        </p:nvSpPr>
        <p:spPr bwMode="auto">
          <a:xfrm>
            <a:off x="228600" y="1964353"/>
            <a:ext cx="85344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2600" dirty="0" smtClean="0">
                <a:effectLst>
                  <a:outerShdw blurRad="38100" dist="38100" dir="2700000" algn="tl">
                    <a:srgbClr val="000000">
                      <a:alpha val="43137"/>
                    </a:srgbClr>
                  </a:outerShdw>
                </a:effectLst>
                <a:latin typeface="Garamond" panose="02020404030301010803" pitchFamily="18" charset="0"/>
                <a:ea typeface="Arial Unicode MS" panose="020B0604020202020204" pitchFamily="34" charset="-128"/>
                <a:cs typeface="Arial Unicode MS" panose="020B0604020202020204" pitchFamily="34" charset="-128"/>
              </a:rPr>
              <a:t>“Perhaps </a:t>
            </a:r>
            <a:r>
              <a:rPr lang="en-US" altLang="en-US" sz="2600" dirty="0">
                <a:effectLst>
                  <a:outerShdw blurRad="38100" dist="38100" dir="2700000" algn="tl">
                    <a:srgbClr val="000000">
                      <a:alpha val="43137"/>
                    </a:srgbClr>
                  </a:outerShdw>
                </a:effectLst>
                <a:latin typeface="Garamond" panose="02020404030301010803" pitchFamily="18" charset="0"/>
                <a:ea typeface="Arial Unicode MS" panose="020B0604020202020204" pitchFamily="34" charset="-128"/>
                <a:cs typeface="Arial Unicode MS" panose="020B0604020202020204" pitchFamily="34" charset="-128"/>
              </a:rPr>
              <a:t>the Lord needs such men on the outside of His Church to help it along. They are among its auxiliaries, and can do more good for the cause where the Lord has placed them, than anywhere else. Hence, some are drawn into the fold and receive a testimony of the truth; while others remain unconverted … the beauties and glories of the gospel being veiled temporarily from their view, for a wise purpose. The Lord will open their eyes in His own due time. </a:t>
            </a:r>
            <a:r>
              <a:rPr lang="en-US" altLang="en-US" sz="2600" u="sng" dirty="0">
                <a:effectLst>
                  <a:outerShdw blurRad="38100" dist="38100" dir="2700000" algn="tl">
                    <a:srgbClr val="000000">
                      <a:alpha val="43137"/>
                    </a:srgbClr>
                  </a:outerShdw>
                </a:effectLst>
                <a:latin typeface="Garamond" panose="02020404030301010803" pitchFamily="18" charset="0"/>
                <a:ea typeface="Arial Unicode MS" panose="020B0604020202020204" pitchFamily="34" charset="-128"/>
                <a:cs typeface="Arial Unicode MS" panose="020B0604020202020204" pitchFamily="34" charset="-128"/>
              </a:rPr>
              <a:t>God is using more than one people for the accomplishment of His great and marvelous work. The Latter-day Saints cannot do it all. It is too vast, too arduous for any one people</a:t>
            </a:r>
            <a:r>
              <a:rPr lang="en-US" altLang="en-US" sz="2600" dirty="0">
                <a:effectLst>
                  <a:outerShdw blurRad="38100" dist="38100" dir="2700000" algn="tl">
                    <a:srgbClr val="000000">
                      <a:alpha val="43137"/>
                    </a:srgbClr>
                  </a:outerShdw>
                </a:effectLst>
                <a:latin typeface="Garamond" panose="02020404030301010803" pitchFamily="18" charset="0"/>
                <a:ea typeface="Arial Unicode MS" panose="020B0604020202020204" pitchFamily="34" charset="-128"/>
                <a:cs typeface="Arial Unicode MS" panose="020B0604020202020204" pitchFamily="34" charset="-128"/>
              </a:rPr>
              <a:t>. … We have no quarrel with the Gentiles. They are our partners in a certain sense</a:t>
            </a:r>
            <a:r>
              <a:rPr lang="en-US" altLang="en-US" sz="2600" dirty="0" smtClean="0">
                <a:effectLst>
                  <a:outerShdw blurRad="38100" dist="38100" dir="2700000" algn="tl">
                    <a:srgbClr val="000000">
                      <a:alpha val="43137"/>
                    </a:srgbClr>
                  </a:outerShdw>
                </a:effectLst>
                <a:latin typeface="Garamond" panose="02020404030301010803" pitchFamily="18" charset="0"/>
                <a:ea typeface="Arial Unicode MS" panose="020B0604020202020204" pitchFamily="34" charset="-128"/>
                <a:cs typeface="Arial Unicode MS" panose="020B0604020202020204" pitchFamily="34" charset="-128"/>
              </a:rPr>
              <a:t>.”</a:t>
            </a:r>
            <a:endParaRPr lang="en-US" altLang="en-US" sz="2600" dirty="0">
              <a:effectLst>
                <a:outerShdw blurRad="38100" dist="38100" dir="2700000" algn="tl">
                  <a:srgbClr val="000000">
                    <a:alpha val="43137"/>
                  </a:srgbClr>
                </a:outerShdw>
              </a:effectLst>
              <a:latin typeface="Garamond" panose="02020404030301010803" pitchFamily="18" charset="0"/>
            </a:endParaRPr>
          </a:p>
        </p:txBody>
      </p:sp>
      <p:sp>
        <p:nvSpPr>
          <p:cNvPr id="38916" name="Text Box 4"/>
          <p:cNvSpPr txBox="1">
            <a:spLocks noChangeArrowheads="1"/>
          </p:cNvSpPr>
          <p:nvPr/>
        </p:nvSpPr>
        <p:spPr bwMode="auto">
          <a:xfrm>
            <a:off x="5448300" y="775801"/>
            <a:ext cx="2286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2000" b="1" dirty="0">
                <a:latin typeface="Garamond" panose="02020404030301010803" pitchFamily="18" charset="0"/>
                <a:ea typeface="Arial Unicode MS" panose="020B0604020202020204" pitchFamily="34" charset="-128"/>
                <a:cs typeface="Arial Unicode MS" panose="020B0604020202020204" pitchFamily="34" charset="-128"/>
              </a:rPr>
              <a:t>General Conference      April 1928</a:t>
            </a:r>
            <a:endParaRPr lang="en-US" altLang="en-US" sz="2000" b="1" dirty="0">
              <a:latin typeface="Garamond" panose="02020404030301010803" pitchFamily="18" charset="0"/>
            </a:endParaRPr>
          </a:p>
        </p:txBody>
      </p:sp>
    </p:spTree>
    <p:extLst>
      <p:ext uri="{BB962C8B-B14F-4D97-AF65-F5344CB8AC3E}">
        <p14:creationId xmlns:p14="http://schemas.microsoft.com/office/powerpoint/2010/main" val="3404851955"/>
      </p:ext>
    </p:extLst>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533400" y="228600"/>
            <a:ext cx="8305800" cy="1371600"/>
          </a:xfrm>
          <a:prstGeom prst="horizontalScroll">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400" b="1" dirty="0"/>
              <a:t>The Parable and Its Message</a:t>
            </a:r>
          </a:p>
        </p:txBody>
      </p:sp>
      <p:sp>
        <p:nvSpPr>
          <p:cNvPr id="4" name="Rectangle 3"/>
          <p:cNvSpPr/>
          <p:nvPr/>
        </p:nvSpPr>
        <p:spPr>
          <a:xfrm>
            <a:off x="533400" y="1997839"/>
            <a:ext cx="8216900" cy="1138773"/>
          </a:xfrm>
          <a:prstGeom prst="rect">
            <a:avLst/>
          </a:prstGeom>
        </p:spPr>
        <p:txBody>
          <a:bodyPr wrap="square">
            <a:spAutoFit/>
          </a:bodyPr>
          <a:lstStyle/>
          <a:p>
            <a:pPr>
              <a:spcBef>
                <a:spcPct val="0"/>
              </a:spcBef>
              <a:buNone/>
            </a:pPr>
            <a:r>
              <a:rPr lang="en-US" altLang="en-US" sz="4400" b="1" dirty="0"/>
              <a:t>Show </a:t>
            </a:r>
            <a:r>
              <a:rPr lang="en-US" sz="2400" dirty="0"/>
              <a:t>(</a:t>
            </a:r>
            <a:r>
              <a:rPr lang="en-US" sz="2400" dirty="0">
                <a:hlinkClick r:id="rId2"/>
              </a:rPr>
              <a:t>“The Laborers in the Vineyard,”</a:t>
            </a:r>
            <a:r>
              <a:rPr lang="en-US" sz="2400" i="1" dirty="0"/>
              <a:t> April </a:t>
            </a:r>
            <a:r>
              <a:rPr lang="en-US" sz="2400" dirty="0"/>
              <a:t>2012 General Conference</a:t>
            </a:r>
            <a:endParaRPr lang="en-US" altLang="en-US" sz="2400" dirty="0"/>
          </a:p>
        </p:txBody>
      </p:sp>
    </p:spTree>
    <p:extLst>
      <p:ext uri="{BB962C8B-B14F-4D97-AF65-F5344CB8AC3E}">
        <p14:creationId xmlns:p14="http://schemas.microsoft.com/office/powerpoint/2010/main" val="38560436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533400" y="228600"/>
            <a:ext cx="8305800" cy="1371600"/>
          </a:xfrm>
          <a:prstGeom prst="horizontalScroll">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400" b="1" dirty="0"/>
              <a:t>The Parable and Its Message</a:t>
            </a:r>
          </a:p>
        </p:txBody>
      </p:sp>
      <p:sp>
        <p:nvSpPr>
          <p:cNvPr id="4" name="Rectangle 3"/>
          <p:cNvSpPr/>
          <p:nvPr/>
        </p:nvSpPr>
        <p:spPr>
          <a:xfrm>
            <a:off x="533400" y="1997839"/>
            <a:ext cx="8216900" cy="3884140"/>
          </a:xfrm>
          <a:prstGeom prst="rect">
            <a:avLst/>
          </a:prstGeom>
        </p:spPr>
        <p:txBody>
          <a:bodyPr wrap="square">
            <a:spAutoFit/>
          </a:bodyPr>
          <a:lstStyle/>
          <a:p>
            <a:pPr marL="342900" indent="-342900">
              <a:spcBef>
                <a:spcPct val="0"/>
              </a:spcBef>
              <a:buFont typeface="Arial" panose="020B0604020202020204" pitchFamily="34" charset="0"/>
              <a:buChar char="•"/>
            </a:pPr>
            <a:r>
              <a:rPr lang="en-US" altLang="en-US" sz="2200" b="1" dirty="0">
                <a:latin typeface="Calibri" panose="020F0502020204030204" pitchFamily="34" charset="0"/>
              </a:rPr>
              <a:t>What kind of laborers does the Lord want to ‘hire</a:t>
            </a:r>
            <a:r>
              <a:rPr lang="en-US" altLang="en-US" sz="2200" b="1" dirty="0" smtClean="0">
                <a:latin typeface="Calibri" panose="020F0502020204030204" pitchFamily="34" charset="0"/>
              </a:rPr>
              <a:t>’?</a:t>
            </a:r>
          </a:p>
          <a:p>
            <a:pPr marL="342900" indent="-342900">
              <a:spcBef>
                <a:spcPct val="0"/>
              </a:spcBef>
              <a:buFont typeface="Arial" panose="020B0604020202020204" pitchFamily="34" charset="0"/>
              <a:buChar char="•"/>
            </a:pPr>
            <a:r>
              <a:rPr lang="en-US" sz="2200" dirty="0" smtClean="0">
                <a:latin typeface="Calibri" panose="020F0502020204030204" pitchFamily="34" charset="0"/>
              </a:rPr>
              <a:t>What did the </a:t>
            </a:r>
            <a:r>
              <a:rPr lang="en-US" sz="2200" dirty="0">
                <a:latin typeface="Calibri" panose="020F0502020204030204" pitchFamily="34" charset="0"/>
              </a:rPr>
              <a:t>lord of the vineyard </a:t>
            </a:r>
            <a:r>
              <a:rPr lang="en-US" sz="2200" dirty="0" smtClean="0">
                <a:latin typeface="Calibri" panose="020F0502020204030204" pitchFamily="34" charset="0"/>
              </a:rPr>
              <a:t>mean </a:t>
            </a:r>
            <a:r>
              <a:rPr lang="en-US" sz="2200" dirty="0">
                <a:latin typeface="Calibri" panose="020F0502020204030204" pitchFamily="34" charset="0"/>
              </a:rPr>
              <a:t>when he asked, “Is thine eye evil, because I am good?” (verse 15).</a:t>
            </a:r>
          </a:p>
          <a:p>
            <a:pPr marL="800100" lvl="1" indent="-342900" fontAlgn="base">
              <a:buFont typeface="Arial" panose="020B0604020202020204" pitchFamily="34" charset="0"/>
              <a:buChar char="•"/>
            </a:pPr>
            <a:r>
              <a:rPr lang="en-US" sz="2200" dirty="0" smtClean="0">
                <a:latin typeface="Calibri" panose="020F0502020204030204" pitchFamily="34" charset="0"/>
              </a:rPr>
              <a:t>Elder </a:t>
            </a:r>
            <a:r>
              <a:rPr lang="en-US" sz="2200" dirty="0">
                <a:latin typeface="Calibri" panose="020F0502020204030204" pitchFamily="34" charset="0"/>
              </a:rPr>
              <a:t>Jeffrey R. </a:t>
            </a:r>
            <a:r>
              <a:rPr lang="en-US" sz="2200" dirty="0" smtClean="0">
                <a:latin typeface="Calibri" panose="020F0502020204030204" pitchFamily="34" charset="0"/>
              </a:rPr>
              <a:t>Holland: </a:t>
            </a:r>
            <a:r>
              <a:rPr lang="en-US" sz="2200" b="1" dirty="0">
                <a:latin typeface="Calibri" panose="020F0502020204030204" pitchFamily="34" charset="0"/>
              </a:rPr>
              <a:t>“Why should </a:t>
            </a:r>
            <a:r>
              <a:rPr lang="en-US" sz="2200" b="1" i="1" dirty="0">
                <a:latin typeface="Calibri" panose="020F0502020204030204" pitchFamily="34" charset="0"/>
              </a:rPr>
              <a:t>you</a:t>
            </a:r>
            <a:r>
              <a:rPr lang="en-US" sz="2200" b="1" dirty="0">
                <a:latin typeface="Calibri" panose="020F0502020204030204" pitchFamily="34" charset="0"/>
              </a:rPr>
              <a:t> be jealous because </a:t>
            </a:r>
            <a:r>
              <a:rPr lang="en-US" sz="2200" b="1" i="1" dirty="0">
                <a:latin typeface="Calibri" panose="020F0502020204030204" pitchFamily="34" charset="0"/>
              </a:rPr>
              <a:t>I</a:t>
            </a:r>
            <a:r>
              <a:rPr lang="en-US" sz="2200" b="1" dirty="0">
                <a:latin typeface="Calibri" panose="020F0502020204030204" pitchFamily="34" charset="0"/>
              </a:rPr>
              <a:t> choose to be kind?”</a:t>
            </a:r>
            <a:r>
              <a:rPr lang="en-US" sz="2200" dirty="0">
                <a:latin typeface="Calibri" panose="020F0502020204030204" pitchFamily="34" charset="0"/>
              </a:rPr>
              <a:t> </a:t>
            </a:r>
            <a:r>
              <a:rPr lang="en-US" sz="1600" dirty="0">
                <a:latin typeface="Calibri" panose="020F0502020204030204" pitchFamily="34" charset="0"/>
              </a:rPr>
              <a:t>(“The Laborers in the Vineyard,”</a:t>
            </a:r>
            <a:r>
              <a:rPr lang="en-US" sz="1600" i="1" dirty="0">
                <a:latin typeface="Calibri" panose="020F0502020204030204" pitchFamily="34" charset="0"/>
              </a:rPr>
              <a:t> Ensign</a:t>
            </a:r>
            <a:r>
              <a:rPr lang="en-US" sz="1600" dirty="0">
                <a:latin typeface="Calibri" panose="020F0502020204030204" pitchFamily="34" charset="0"/>
              </a:rPr>
              <a:t> </a:t>
            </a:r>
            <a:r>
              <a:rPr lang="en-US" sz="1600" dirty="0" smtClean="0">
                <a:latin typeface="Calibri" panose="020F0502020204030204" pitchFamily="34" charset="0"/>
              </a:rPr>
              <a:t>or </a:t>
            </a:r>
            <a:r>
              <a:rPr lang="en-US" sz="1600" i="1" dirty="0" smtClean="0">
                <a:latin typeface="Calibri" panose="020F0502020204030204" pitchFamily="34" charset="0"/>
              </a:rPr>
              <a:t>Liahona</a:t>
            </a:r>
            <a:r>
              <a:rPr lang="en-US" sz="1600" i="1" dirty="0">
                <a:latin typeface="Calibri" panose="020F0502020204030204" pitchFamily="34" charset="0"/>
              </a:rPr>
              <a:t>,</a:t>
            </a:r>
            <a:r>
              <a:rPr lang="en-US" sz="1600" dirty="0">
                <a:latin typeface="Calibri" panose="020F0502020204030204" pitchFamily="34" charset="0"/>
              </a:rPr>
              <a:t> May 2012, 31</a:t>
            </a:r>
            <a:r>
              <a:rPr lang="en-US" sz="1600" dirty="0" smtClean="0">
                <a:latin typeface="Calibri" panose="020F0502020204030204" pitchFamily="34" charset="0"/>
              </a:rPr>
              <a:t>).</a:t>
            </a:r>
          </a:p>
          <a:p>
            <a:pPr marL="342900" indent="-342900">
              <a:spcBef>
                <a:spcPct val="20000"/>
              </a:spcBef>
              <a:buClr>
                <a:schemeClr val="accent1"/>
              </a:buClr>
              <a:buSzPct val="80000"/>
              <a:buFont typeface="Arial" panose="020B0604020202020204" pitchFamily="34" charset="0"/>
              <a:buChar char="•"/>
            </a:pPr>
            <a:r>
              <a:rPr lang="en-US" altLang="en-US" sz="2200" dirty="0">
                <a:latin typeface="Calibri" panose="020F0502020204030204" pitchFamily="34" charset="0"/>
              </a:rPr>
              <a:t>What is the point of being good if someone can be baptized right before dying and be saved?</a:t>
            </a:r>
          </a:p>
          <a:p>
            <a:pPr marL="342900" indent="-342900" fontAlgn="base">
              <a:buFont typeface="Arial" panose="020B0604020202020204" pitchFamily="34" charset="0"/>
              <a:buChar char="•"/>
            </a:pPr>
            <a:r>
              <a:rPr lang="en-US" sz="2200" dirty="0">
                <a:latin typeface="Calibri" panose="020F0502020204030204" pitchFamily="34" charset="0"/>
              </a:rPr>
              <a:t>What blessings can you enjoy because you have the opportunity to make and keep covenants with Heavenly Father early in your life?</a:t>
            </a:r>
          </a:p>
          <a:p>
            <a:pPr marL="342900" indent="-342900" fontAlgn="base">
              <a:buFont typeface="Arial" panose="020B0604020202020204" pitchFamily="34" charset="0"/>
              <a:buChar char="•"/>
            </a:pPr>
            <a:endParaRPr lang="en-US" sz="2200" b="0" i="0" dirty="0">
              <a:effectLst/>
              <a:latin typeface="Calibri" panose="020F0502020204030204" pitchFamily="34" charset="0"/>
            </a:endParaRPr>
          </a:p>
        </p:txBody>
      </p:sp>
    </p:spTree>
    <p:extLst>
      <p:ext uri="{BB962C8B-B14F-4D97-AF65-F5344CB8AC3E}">
        <p14:creationId xmlns:p14="http://schemas.microsoft.com/office/powerpoint/2010/main" val="604691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1000"/>
                                        <p:tgtEl>
                                          <p:spTgt spid="4">
                                            <p:txEl>
                                              <p:pRg st="3" end="3"/>
                                            </p:txEl>
                                          </p:spTgt>
                                        </p:tgtEl>
                                      </p:cBhvr>
                                    </p:animEffect>
                                    <p:anim calcmode="lin" valueType="num">
                                      <p:cBhvr>
                                        <p:cTn id="2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Effect transition="in" filter="fade">
                                      <p:cBhvr>
                                        <p:cTn id="28" dur="1000"/>
                                        <p:tgtEl>
                                          <p:spTgt spid="4">
                                            <p:txEl>
                                              <p:pRg st="4" end="4"/>
                                            </p:txEl>
                                          </p:spTgt>
                                        </p:tgtEl>
                                      </p:cBhvr>
                                    </p:animEffect>
                                    <p:anim calcmode="lin" valueType="num">
                                      <p:cBhvr>
                                        <p:cTn id="29"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Parable of the Laborers</a:t>
            </a:r>
            <a:endParaRPr lang="en-US" dirty="0"/>
          </a:p>
        </p:txBody>
      </p:sp>
      <p:sp>
        <p:nvSpPr>
          <p:cNvPr id="3" name="Subtitle 2"/>
          <p:cNvSpPr>
            <a:spLocks noGrp="1"/>
          </p:cNvSpPr>
          <p:nvPr>
            <p:ph type="subTitle" idx="1"/>
          </p:nvPr>
        </p:nvSpPr>
        <p:spPr/>
        <p:txBody>
          <a:bodyPr/>
          <a:lstStyle/>
          <a:p>
            <a:r>
              <a:rPr lang="en-US" dirty="0" smtClean="0"/>
              <a:t>Matthew 20</a:t>
            </a:r>
            <a:endParaRPr lang="en-US" dirty="0"/>
          </a:p>
        </p:txBody>
      </p:sp>
    </p:spTree>
    <p:extLst>
      <p:ext uri="{BB962C8B-B14F-4D97-AF65-F5344CB8AC3E}">
        <p14:creationId xmlns:p14="http://schemas.microsoft.com/office/powerpoint/2010/main" val="2539663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1639" y="2247900"/>
            <a:ext cx="7320043" cy="4394200"/>
          </a:xfrm>
        </p:spPr>
        <p:txBody>
          <a:bodyPr>
            <a:normAutofit lnSpcReduction="10000"/>
          </a:bodyPr>
          <a:lstStyle/>
          <a:p>
            <a:pPr fontAlgn="base"/>
            <a:r>
              <a:rPr lang="en-US" sz="2400" dirty="0" smtClean="0"/>
              <a:t>“</a:t>
            </a:r>
            <a:r>
              <a:rPr lang="en-US" sz="2400" dirty="0"/>
              <a:t>There are going to be times in </a:t>
            </a:r>
            <a:r>
              <a:rPr lang="en-US" sz="2400" dirty="0" smtClean="0"/>
              <a:t>our lives</a:t>
            </a:r>
            <a:r>
              <a:rPr lang="en-US" sz="2400" dirty="0"/>
              <a:t> when someone else gets </a:t>
            </a:r>
            <a:r>
              <a:rPr lang="en-US" sz="2400" dirty="0" smtClean="0"/>
              <a:t>an unexpected</a:t>
            </a:r>
            <a:r>
              <a:rPr lang="en-US" sz="2400" dirty="0"/>
              <a:t> blessing or </a:t>
            </a:r>
            <a:r>
              <a:rPr lang="en-US" sz="2400" dirty="0" smtClean="0"/>
              <a:t>receives some</a:t>
            </a:r>
            <a:r>
              <a:rPr lang="en-US" sz="2400" dirty="0"/>
              <a:t> special recognition. May </a:t>
            </a:r>
            <a:r>
              <a:rPr lang="en-US" sz="2400" dirty="0" smtClean="0"/>
              <a:t>I plead</a:t>
            </a:r>
            <a:r>
              <a:rPr lang="en-US" sz="2400" dirty="0"/>
              <a:t> with us not to be </a:t>
            </a:r>
            <a:r>
              <a:rPr lang="en-US" sz="2400" dirty="0" smtClean="0"/>
              <a:t>hurt—and certainly</a:t>
            </a:r>
            <a:r>
              <a:rPr lang="en-US" sz="2400" dirty="0"/>
              <a:t> not to feel </a:t>
            </a:r>
            <a:r>
              <a:rPr lang="en-US" sz="2400" dirty="0" smtClean="0"/>
              <a:t>envious when</a:t>
            </a:r>
            <a:r>
              <a:rPr lang="en-US" sz="2400" dirty="0"/>
              <a:t> good fortune comes to another person? </a:t>
            </a:r>
            <a:r>
              <a:rPr lang="en-US" sz="2400" dirty="0" smtClean="0"/>
              <a:t>We are</a:t>
            </a:r>
            <a:r>
              <a:rPr lang="en-US" sz="2400" dirty="0"/>
              <a:t> not diminished when someone else is </a:t>
            </a:r>
            <a:r>
              <a:rPr lang="en-US" sz="2400" dirty="0" smtClean="0"/>
              <a:t>added upon</a:t>
            </a:r>
            <a:r>
              <a:rPr lang="en-US" sz="2400" dirty="0"/>
              <a:t>. We are not in a race against each other. …The race we are </a:t>
            </a:r>
            <a:r>
              <a:rPr lang="en-US" sz="2400" i="1" dirty="0"/>
              <a:t>really</a:t>
            </a:r>
            <a:r>
              <a:rPr lang="en-US" sz="2400" dirty="0"/>
              <a:t> in is the race against sin</a:t>
            </a:r>
            <a:r>
              <a:rPr lang="en-US" sz="2400" dirty="0" smtClean="0"/>
              <a:t>, and</a:t>
            </a:r>
            <a:r>
              <a:rPr lang="en-US" sz="2400" dirty="0"/>
              <a:t> surely envy is one of the most universal </a:t>
            </a:r>
            <a:r>
              <a:rPr lang="en-US" sz="2400" dirty="0" smtClean="0"/>
              <a:t>of those</a:t>
            </a:r>
            <a:r>
              <a:rPr lang="en-US" sz="2400" dirty="0"/>
              <a:t>” </a:t>
            </a:r>
            <a:r>
              <a:rPr lang="en-US" sz="1600" dirty="0"/>
              <a:t>(“The Laborers in the Vineyard,”</a:t>
            </a:r>
            <a:r>
              <a:rPr lang="en-US" sz="1600" i="1" dirty="0"/>
              <a:t> Ensign</a:t>
            </a:r>
            <a:r>
              <a:rPr lang="en-US" sz="1600" dirty="0"/>
              <a:t> </a:t>
            </a:r>
            <a:r>
              <a:rPr lang="en-US" sz="1600" dirty="0" smtClean="0"/>
              <a:t>or </a:t>
            </a:r>
            <a:r>
              <a:rPr lang="en-US" sz="1600" i="1" dirty="0" smtClean="0"/>
              <a:t>Liahona</a:t>
            </a:r>
            <a:r>
              <a:rPr lang="en-US" sz="1600" i="1" dirty="0"/>
              <a:t>,</a:t>
            </a:r>
            <a:r>
              <a:rPr lang="en-US" sz="1600" dirty="0"/>
              <a:t> May 2012, 31</a:t>
            </a:r>
            <a:r>
              <a:rPr lang="en-US" sz="1600" dirty="0" smtClean="0"/>
              <a:t>).</a:t>
            </a:r>
          </a:p>
          <a:p>
            <a:pPr fontAlgn="base"/>
            <a:r>
              <a:rPr lang="en-US" sz="2800" b="1" dirty="0" smtClean="0">
                <a:solidFill>
                  <a:srgbClr val="FF0000"/>
                </a:solidFill>
              </a:rPr>
              <a:t>What things make you a bit jealous?</a:t>
            </a:r>
            <a:endParaRPr lang="en-US" sz="3600" b="1" dirty="0">
              <a:solidFill>
                <a:srgbClr val="FF0000"/>
              </a:solidFill>
            </a:endParaRPr>
          </a:p>
        </p:txBody>
      </p:sp>
      <p:sp>
        <p:nvSpPr>
          <p:cNvPr id="5" name="Title 4"/>
          <p:cNvSpPr>
            <a:spLocks noGrp="1"/>
          </p:cNvSpPr>
          <p:nvPr>
            <p:ph type="title"/>
          </p:nvPr>
        </p:nvSpPr>
        <p:spPr/>
        <p:txBody>
          <a:bodyPr/>
          <a:lstStyle/>
          <a:p>
            <a:r>
              <a:rPr lang="en-US" dirty="0" smtClean="0"/>
              <a:t>Envy and Jealousy</a:t>
            </a:r>
            <a:endParaRPr lang="en-US" dirty="0"/>
          </a:p>
        </p:txBody>
      </p:sp>
      <p:pic>
        <p:nvPicPr>
          <p:cNvPr id="4" name="Picture 2" descr="https://www.lds.org/bc/content/shared/content/images/leaders/jeffrey-r-holland-lar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63687" y="292100"/>
            <a:ext cx="2886256" cy="36132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6540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descr="3Rembrandt-The-Parable-of-the-Laborers-in-the-Vineya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52413"/>
            <a:ext cx="10058400" cy="760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155" name="Rectangle 11"/>
          <p:cNvSpPr>
            <a:spLocks noChangeArrowheads="1"/>
          </p:cNvSpPr>
          <p:nvPr/>
        </p:nvSpPr>
        <p:spPr bwMode="auto">
          <a:xfrm>
            <a:off x="1219200" y="0"/>
            <a:ext cx="7467600" cy="1555750"/>
          </a:xfrm>
          <a:prstGeom prst="rect">
            <a:avLst/>
          </a:prstGeom>
          <a:noFill/>
          <a:ln w="9525">
            <a:noFill/>
            <a:miter lim="800000"/>
            <a:headEnd/>
            <a:tailEnd/>
          </a:ln>
          <a:effectLst/>
        </p:spPr>
        <p:txBody>
          <a:bodyPr anchor="b">
            <a:spAutoFit/>
          </a:bodyPr>
          <a:lstStyle/>
          <a:p>
            <a:pPr algn="r">
              <a:defRPr/>
            </a:pPr>
            <a:r>
              <a:rPr lang="en-US" sz="4800">
                <a:solidFill>
                  <a:srgbClr val="FFFF00"/>
                </a:solidFill>
                <a:effectLst>
                  <a:outerShdw blurRad="38100" dist="38100" dir="2700000" algn="tl">
                    <a:srgbClr val="000000"/>
                  </a:outerShdw>
                </a:effectLst>
                <a:latin typeface="Garamond" pitchFamily="18" charset="0"/>
              </a:rPr>
              <a:t>Parable of the Laborers in the Vineyard</a:t>
            </a:r>
          </a:p>
        </p:txBody>
      </p:sp>
    </p:spTree>
    <p:extLst>
      <p:ext uri="{BB962C8B-B14F-4D97-AF65-F5344CB8AC3E}">
        <p14:creationId xmlns:p14="http://schemas.microsoft.com/office/powerpoint/2010/main" val="4212448457"/>
      </p:ext>
    </p:extLst>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026"/>
          <p:cNvSpPr txBox="1">
            <a:spLocks noChangeArrowheads="1"/>
          </p:cNvSpPr>
          <p:nvPr/>
        </p:nvSpPr>
        <p:spPr bwMode="auto">
          <a:xfrm>
            <a:off x="457200" y="304800"/>
            <a:ext cx="80772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6600">
                <a:solidFill>
                  <a:srgbClr val="FFFF00"/>
                </a:solidFill>
              </a:rPr>
              <a:t>Matthew 20</a:t>
            </a:r>
          </a:p>
        </p:txBody>
      </p:sp>
      <p:sp>
        <p:nvSpPr>
          <p:cNvPr id="143363" name="Rectangle 1027"/>
          <p:cNvSpPr>
            <a:spLocks noChangeArrowheads="1"/>
          </p:cNvSpPr>
          <p:nvPr/>
        </p:nvSpPr>
        <p:spPr bwMode="auto">
          <a:xfrm>
            <a:off x="685800" y="1981200"/>
            <a:ext cx="8458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Clr>
                <a:schemeClr val="accent1"/>
              </a:buClr>
              <a:buSzPct val="80000"/>
              <a:buFont typeface="Wingdings" panose="05000000000000000000" pitchFamily="2" charset="2"/>
              <a:buChar char="n"/>
            </a:pPr>
            <a:r>
              <a:rPr lang="en-US" altLang="en-US" sz="3200" dirty="0" smtClean="0"/>
              <a:t>What </a:t>
            </a:r>
            <a:r>
              <a:rPr lang="en-US" altLang="en-US" sz="3200" dirty="0"/>
              <a:t>is the context</a:t>
            </a:r>
            <a:r>
              <a:rPr lang="en-US" altLang="en-US" sz="3200" dirty="0" smtClean="0"/>
              <a:t>? (</a:t>
            </a:r>
            <a:r>
              <a:rPr lang="en-US" altLang="en-US" sz="3200" dirty="0"/>
              <a:t>Matt 19)</a:t>
            </a:r>
          </a:p>
          <a:p>
            <a:pPr lvl="1" eaLnBrk="1" hangingPunct="1">
              <a:spcBef>
                <a:spcPct val="20000"/>
              </a:spcBef>
              <a:buClr>
                <a:schemeClr val="accent1"/>
              </a:buClr>
              <a:buSzPct val="80000"/>
              <a:buFont typeface="Wingdings" panose="05000000000000000000" pitchFamily="2" charset="2"/>
              <a:buChar char="n"/>
            </a:pPr>
            <a:endParaRPr lang="en-US" altLang="en-US" sz="3200" dirty="0"/>
          </a:p>
          <a:p>
            <a:pPr lvl="1" eaLnBrk="1" hangingPunct="1">
              <a:spcBef>
                <a:spcPct val="20000"/>
              </a:spcBef>
              <a:buClr>
                <a:schemeClr val="accent1"/>
              </a:buClr>
              <a:buSzPct val="80000"/>
              <a:buFont typeface="Wingdings" panose="05000000000000000000" pitchFamily="2" charset="2"/>
              <a:buChar char="n"/>
            </a:pPr>
            <a:endParaRPr lang="en-US" altLang="en-US" sz="4000" dirty="0"/>
          </a:p>
        </p:txBody>
      </p:sp>
    </p:spTree>
    <p:extLst>
      <p:ext uri="{BB962C8B-B14F-4D97-AF65-F5344CB8AC3E}">
        <p14:creationId xmlns:p14="http://schemas.microsoft.com/office/powerpoint/2010/main" val="1654655508"/>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14336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1726638" y="381000"/>
            <a:ext cx="5690725" cy="1200329"/>
          </a:xfrm>
          <a:prstGeom prst="rect">
            <a:avLst/>
          </a:prstGeom>
          <a:noFill/>
        </p:spPr>
        <p:txBody>
          <a:bodyPr wrap="none">
            <a:spAutoFit/>
          </a:bodyPr>
          <a:lstStyle/>
          <a:p>
            <a:pPr algn="ctr" eaLnBrk="1" hangingPunct="1">
              <a:defRPr/>
            </a:pPr>
            <a:r>
              <a:rPr lang="en-US" sz="7200" b="1" dirty="0">
                <a:ln w="17780" cmpd="sng">
                  <a:solidFill>
                    <a:schemeClr val="accent1">
                      <a:tint val="3000"/>
                    </a:schemeClr>
                  </a:solidFill>
                  <a:prstDash val="solid"/>
                  <a:miter lim="800000"/>
                </a:ln>
                <a:solidFill>
                  <a:srgbClr val="CC9900"/>
                </a:solidFill>
                <a:effectLst>
                  <a:glow rad="228600">
                    <a:schemeClr val="accent1">
                      <a:satMod val="175000"/>
                      <a:alpha val="40000"/>
                    </a:schemeClr>
                  </a:glow>
                  <a:outerShdw blurRad="55000" dist="50800" dir="5400000" algn="tl">
                    <a:srgbClr val="000000">
                      <a:alpha val="33000"/>
                    </a:srgbClr>
                  </a:outerShdw>
                </a:effectLst>
              </a:rPr>
              <a:t>To The Work</a:t>
            </a:r>
          </a:p>
        </p:txBody>
      </p:sp>
      <p:sp>
        <p:nvSpPr>
          <p:cNvPr id="3075" name="TextBox 2"/>
          <p:cNvSpPr txBox="1">
            <a:spLocks noChangeArrowheads="1"/>
          </p:cNvSpPr>
          <p:nvPr/>
        </p:nvSpPr>
        <p:spPr bwMode="auto">
          <a:xfrm>
            <a:off x="152400" y="1625600"/>
            <a:ext cx="883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3600" b="1" dirty="0"/>
              <a:t>Parable of the Laborers in the Vineyard</a:t>
            </a:r>
          </a:p>
        </p:txBody>
      </p:sp>
      <p:sp>
        <p:nvSpPr>
          <p:cNvPr id="5" name="TextBox 4"/>
          <p:cNvSpPr txBox="1">
            <a:spLocks noChangeArrowheads="1"/>
          </p:cNvSpPr>
          <p:nvPr/>
        </p:nvSpPr>
        <p:spPr bwMode="auto">
          <a:xfrm>
            <a:off x="381000" y="2971800"/>
            <a:ext cx="83058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eaLnBrk="1" hangingPunct="1">
              <a:spcBef>
                <a:spcPct val="0"/>
              </a:spcBef>
              <a:buFontTx/>
              <a:buNone/>
            </a:pPr>
            <a:r>
              <a:rPr lang="en-US" altLang="en-US" b="1" u="sng" dirty="0" smtClean="0"/>
              <a:t>Symbols</a:t>
            </a:r>
            <a:endParaRPr lang="en-US" altLang="en-US" b="1" u="sng" dirty="0"/>
          </a:p>
          <a:p>
            <a:pPr eaLnBrk="1" hangingPunct="1">
              <a:spcBef>
                <a:spcPct val="0"/>
              </a:spcBef>
              <a:buFontTx/>
              <a:buNone/>
            </a:pPr>
            <a:r>
              <a:rPr lang="en-US" altLang="en-US" dirty="0"/>
              <a:t>	Landowner - </a:t>
            </a:r>
            <a:r>
              <a:rPr lang="en-US" altLang="en-US" dirty="0" smtClean="0"/>
              <a:t>Christ</a:t>
            </a:r>
            <a:endParaRPr lang="en-US" altLang="en-US" dirty="0"/>
          </a:p>
          <a:p>
            <a:pPr eaLnBrk="1" hangingPunct="1">
              <a:spcBef>
                <a:spcPct val="0"/>
              </a:spcBef>
              <a:buFontTx/>
              <a:buNone/>
            </a:pPr>
            <a:r>
              <a:rPr lang="en-US" altLang="en-US" dirty="0"/>
              <a:t>	Vineyard  - </a:t>
            </a:r>
            <a:r>
              <a:rPr lang="en-US" altLang="en-US" dirty="0" smtClean="0"/>
              <a:t>The </a:t>
            </a:r>
            <a:r>
              <a:rPr lang="en-US" altLang="en-US" dirty="0"/>
              <a:t>Church</a:t>
            </a:r>
          </a:p>
          <a:p>
            <a:pPr eaLnBrk="1" hangingPunct="1">
              <a:spcBef>
                <a:spcPct val="0"/>
              </a:spcBef>
              <a:buFontTx/>
              <a:buNone/>
            </a:pPr>
            <a:r>
              <a:rPr lang="en-US" altLang="en-US" dirty="0"/>
              <a:t>	Laborers - </a:t>
            </a:r>
            <a:r>
              <a:rPr lang="en-US" altLang="en-US" dirty="0" smtClean="0"/>
              <a:t>Christians</a:t>
            </a:r>
            <a:endParaRPr lang="en-US" altLang="en-US" dirty="0"/>
          </a:p>
          <a:p>
            <a:pPr eaLnBrk="1" hangingPunct="1">
              <a:spcBef>
                <a:spcPct val="0"/>
              </a:spcBef>
              <a:buFontTx/>
              <a:buNone/>
            </a:pPr>
            <a:r>
              <a:rPr lang="en-US" altLang="en-US" dirty="0"/>
              <a:t>	End of day - </a:t>
            </a:r>
            <a:r>
              <a:rPr lang="en-US" altLang="en-US" dirty="0" smtClean="0"/>
              <a:t>Judgment</a:t>
            </a:r>
            <a:endParaRPr lang="en-US" altLang="en-US" dirty="0"/>
          </a:p>
          <a:p>
            <a:pPr eaLnBrk="1" hangingPunct="1">
              <a:spcBef>
                <a:spcPct val="0"/>
              </a:spcBef>
              <a:buFontTx/>
              <a:buNone/>
            </a:pPr>
            <a:r>
              <a:rPr lang="en-US" altLang="en-US" dirty="0"/>
              <a:t>	Reward - </a:t>
            </a:r>
            <a:r>
              <a:rPr lang="en-US" altLang="en-US" dirty="0" smtClean="0"/>
              <a:t>Eternal </a:t>
            </a:r>
            <a:r>
              <a:rPr lang="en-US" altLang="en-US" dirty="0"/>
              <a:t>salvation</a:t>
            </a:r>
          </a:p>
        </p:txBody>
      </p:sp>
      <p:sp>
        <p:nvSpPr>
          <p:cNvPr id="3077" name="TextBox 5"/>
          <p:cNvSpPr txBox="1">
            <a:spLocks noChangeArrowheads="1"/>
          </p:cNvSpPr>
          <p:nvPr/>
        </p:nvSpPr>
        <p:spPr bwMode="auto">
          <a:xfrm>
            <a:off x="419100" y="2514600"/>
            <a:ext cx="8572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dirty="0">
                <a:solidFill>
                  <a:srgbClr val="C00000"/>
                </a:solidFill>
              </a:rPr>
              <a:t>Matthew 20:1-16</a:t>
            </a:r>
            <a:endParaRPr lang="en-US" altLang="en-US" sz="1800" dirty="0">
              <a:solidFill>
                <a:srgbClr val="C00000"/>
              </a:solidFill>
            </a:endParaRPr>
          </a:p>
        </p:txBody>
      </p:sp>
    </p:spTree>
    <p:extLst>
      <p:ext uri="{BB962C8B-B14F-4D97-AF65-F5344CB8AC3E}">
        <p14:creationId xmlns:p14="http://schemas.microsoft.com/office/powerpoint/2010/main" val="1053691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nvPr>
        </p:nvGraphicFramePr>
        <p:xfrm>
          <a:off x="304800" y="1828800"/>
          <a:ext cx="8382000" cy="4057220"/>
        </p:xfrm>
        <a:graphic>
          <a:graphicData uri="http://schemas.openxmlformats.org/drawingml/2006/table">
            <a:tbl>
              <a:tblPr/>
              <a:tblGrid>
                <a:gridCol w="3429000"/>
                <a:gridCol w="1905000"/>
                <a:gridCol w="1447800"/>
                <a:gridCol w="1600200"/>
              </a:tblGrid>
              <a:tr h="593589">
                <a:tc>
                  <a:txBody>
                    <a:bodyPr/>
                    <a:lstStyle/>
                    <a:p>
                      <a:pPr algn="l" fontAlgn="base"/>
                      <a:r>
                        <a:rPr lang="en-US" sz="2400" b="0" i="0" cap="all">
                          <a:solidFill>
                            <a:schemeClr val="tx1"/>
                          </a:solidFill>
                          <a:effectLst/>
                          <a:latin typeface="Lucida Sans" panose="020B0602030504020204" pitchFamily="34" charset="0"/>
                        </a:rPr>
                        <a:t>LABORERS (START TIME)</a:t>
                      </a:r>
                    </a:p>
                  </a:txBody>
                  <a:tcPr marL="78509" marR="78509" marT="54956" marB="54956" anchor="b">
                    <a:lnL>
                      <a:noFill/>
                    </a:lnL>
                    <a:lnR w="9525" cap="flat" cmpd="sng" algn="ctr">
                      <a:solidFill>
                        <a:srgbClr val="CCCCCC"/>
                      </a:solidFill>
                      <a:prstDash val="solid"/>
                      <a:round/>
                      <a:headEnd type="none" w="med" len="med"/>
                      <a:tailEnd type="none" w="med" len="med"/>
                    </a:lnR>
                    <a:lnT>
                      <a:noFill/>
                    </a:lnT>
                    <a:lnB w="9525" cap="flat" cmpd="sng" algn="ctr">
                      <a:solidFill>
                        <a:srgbClr val="E5E5E5"/>
                      </a:solidFill>
                      <a:prstDash val="solid"/>
                      <a:round/>
                      <a:headEnd type="none" w="med" len="med"/>
                      <a:tailEnd type="none" w="med" len="med"/>
                    </a:lnB>
                  </a:tcPr>
                </a:tc>
                <a:tc>
                  <a:txBody>
                    <a:bodyPr/>
                    <a:lstStyle/>
                    <a:p>
                      <a:pPr algn="l" fontAlgn="base"/>
                      <a:r>
                        <a:rPr lang="en-US" sz="2400" b="0" i="0" cap="all">
                          <a:solidFill>
                            <a:schemeClr val="tx1"/>
                          </a:solidFill>
                          <a:effectLst/>
                          <a:latin typeface="Lucida Sans" panose="020B0602030504020204" pitchFamily="34" charset="0"/>
                        </a:rPr>
                        <a:t>SALARY AGREED ON</a:t>
                      </a:r>
                    </a:p>
                  </a:txBody>
                  <a:tcPr marL="78509" marR="78509" marT="54956" marB="54956"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a:noFill/>
                    </a:lnT>
                    <a:lnB w="9525" cap="flat" cmpd="sng" algn="ctr">
                      <a:solidFill>
                        <a:srgbClr val="E5E5E5"/>
                      </a:solidFill>
                      <a:prstDash val="solid"/>
                      <a:round/>
                      <a:headEnd type="none" w="med" len="med"/>
                      <a:tailEnd type="none" w="med" len="med"/>
                    </a:lnB>
                  </a:tcPr>
                </a:tc>
                <a:tc>
                  <a:txBody>
                    <a:bodyPr/>
                    <a:lstStyle/>
                    <a:p>
                      <a:pPr algn="l" fontAlgn="base"/>
                      <a:r>
                        <a:rPr lang="en-US" sz="2400" b="0" i="0" cap="all">
                          <a:solidFill>
                            <a:schemeClr val="tx1"/>
                          </a:solidFill>
                          <a:effectLst/>
                          <a:latin typeface="Lucida Sans" panose="020B0602030504020204" pitchFamily="34" charset="0"/>
                        </a:rPr>
                        <a:t>HOURS WORKED</a:t>
                      </a:r>
                    </a:p>
                  </a:txBody>
                  <a:tcPr marL="78509" marR="78509" marT="54956" marB="54956"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a:noFill/>
                    </a:lnT>
                    <a:lnB w="9525" cap="flat" cmpd="sng" algn="ctr">
                      <a:solidFill>
                        <a:srgbClr val="E5E5E5"/>
                      </a:solidFill>
                      <a:prstDash val="solid"/>
                      <a:round/>
                      <a:headEnd type="none" w="med" len="med"/>
                      <a:tailEnd type="none" w="med" len="med"/>
                    </a:lnB>
                  </a:tcPr>
                </a:tc>
                <a:tc>
                  <a:txBody>
                    <a:bodyPr/>
                    <a:lstStyle/>
                    <a:p>
                      <a:pPr algn="l" fontAlgn="base"/>
                      <a:r>
                        <a:rPr lang="en-US" sz="2400" b="0" i="0" cap="all" dirty="0">
                          <a:solidFill>
                            <a:schemeClr val="tx1"/>
                          </a:solidFill>
                          <a:effectLst/>
                          <a:latin typeface="Lucida Sans" panose="020B0602030504020204" pitchFamily="34" charset="0"/>
                        </a:rPr>
                        <a:t>AMOUNT PAID</a:t>
                      </a:r>
                    </a:p>
                  </a:txBody>
                  <a:tcPr marL="78509" marR="78509" marT="54956" marB="54956" anchor="b">
                    <a:lnL w="9525" cap="flat" cmpd="sng" algn="ctr">
                      <a:solidFill>
                        <a:srgbClr val="CCCCCC"/>
                      </a:solidFill>
                      <a:prstDash val="solid"/>
                      <a:round/>
                      <a:headEnd type="none" w="med" len="med"/>
                      <a:tailEnd type="none" w="med" len="med"/>
                    </a:lnL>
                    <a:lnR>
                      <a:noFill/>
                    </a:lnR>
                    <a:lnT>
                      <a:noFill/>
                    </a:lnT>
                    <a:lnB w="9525" cap="flat" cmpd="sng" algn="ctr">
                      <a:solidFill>
                        <a:srgbClr val="E5E5E5"/>
                      </a:solidFill>
                      <a:prstDash val="solid"/>
                      <a:round/>
                      <a:headEnd type="none" w="med" len="med"/>
                      <a:tailEnd type="none" w="med" len="med"/>
                    </a:lnB>
                  </a:tcPr>
                </a:tc>
              </a:tr>
              <a:tr h="832861">
                <a:tc>
                  <a:txBody>
                    <a:bodyPr/>
                    <a:lstStyle/>
                    <a:p>
                      <a:pPr algn="l" fontAlgn="base"/>
                      <a:r>
                        <a:rPr lang="en-US" sz="2400" dirty="0">
                          <a:solidFill>
                            <a:schemeClr val="tx1"/>
                          </a:solidFill>
                          <a:effectLst/>
                        </a:rPr>
                        <a:t>Early in the morning (6:00 a.m.)</a:t>
                      </a:r>
                    </a:p>
                  </a:txBody>
                  <a:tcPr marL="78509" marR="78509" marT="54956" marB="54956"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c>
                  <a:txBody>
                    <a:bodyPr/>
                    <a:lstStyle/>
                    <a:p>
                      <a:pPr algn="l" fontAlgn="ctr"/>
                      <a:r>
                        <a:rPr lang="en-US" sz="2400">
                          <a:solidFill>
                            <a:schemeClr val="tx1"/>
                          </a:solidFill>
                          <a:effectLst/>
                        </a:rPr>
                        <a:t> </a:t>
                      </a:r>
                    </a:p>
                  </a:txBody>
                  <a:tcPr marL="78509" marR="78509" marT="54956" marB="5495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c>
                  <a:txBody>
                    <a:bodyPr/>
                    <a:lstStyle/>
                    <a:p>
                      <a:pPr algn="l" fontAlgn="ctr"/>
                      <a:r>
                        <a:rPr lang="en-US" sz="2400">
                          <a:solidFill>
                            <a:schemeClr val="tx1"/>
                          </a:solidFill>
                          <a:effectLst/>
                        </a:rPr>
                        <a:t> </a:t>
                      </a:r>
                    </a:p>
                  </a:txBody>
                  <a:tcPr marL="78509" marR="78509" marT="54956" marB="5495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c>
                  <a:txBody>
                    <a:bodyPr/>
                    <a:lstStyle/>
                    <a:p>
                      <a:pPr algn="l" fontAlgn="ctr"/>
                      <a:r>
                        <a:rPr lang="en-US" sz="2400">
                          <a:solidFill>
                            <a:schemeClr val="tx1"/>
                          </a:solidFill>
                          <a:effectLst/>
                        </a:rPr>
                        <a:t> </a:t>
                      </a:r>
                    </a:p>
                  </a:txBody>
                  <a:tcPr marL="78509" marR="78509" marT="54956" marB="54956"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r>
              <a:tr h="593589">
                <a:tc>
                  <a:txBody>
                    <a:bodyPr/>
                    <a:lstStyle/>
                    <a:p>
                      <a:pPr algn="l" fontAlgn="base"/>
                      <a:r>
                        <a:rPr lang="en-US" sz="2400">
                          <a:solidFill>
                            <a:schemeClr val="tx1"/>
                          </a:solidFill>
                          <a:effectLst/>
                        </a:rPr>
                        <a:t>3rd hour (9:00 a.m.)</a:t>
                      </a:r>
                    </a:p>
                  </a:txBody>
                  <a:tcPr marL="78509" marR="78509" marT="54956" marB="54956"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c>
                  <a:txBody>
                    <a:bodyPr/>
                    <a:lstStyle/>
                    <a:p>
                      <a:pPr algn="l" fontAlgn="ctr"/>
                      <a:r>
                        <a:rPr lang="en-US" sz="2400">
                          <a:solidFill>
                            <a:schemeClr val="tx1"/>
                          </a:solidFill>
                          <a:effectLst/>
                        </a:rPr>
                        <a:t> </a:t>
                      </a:r>
                    </a:p>
                  </a:txBody>
                  <a:tcPr marL="78509" marR="78509" marT="54956" marB="5495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c>
                  <a:txBody>
                    <a:bodyPr/>
                    <a:lstStyle/>
                    <a:p>
                      <a:pPr algn="l" fontAlgn="ctr"/>
                      <a:r>
                        <a:rPr lang="en-US" sz="2400">
                          <a:solidFill>
                            <a:schemeClr val="tx1"/>
                          </a:solidFill>
                          <a:effectLst/>
                        </a:rPr>
                        <a:t> </a:t>
                      </a:r>
                    </a:p>
                  </a:txBody>
                  <a:tcPr marL="78509" marR="78509" marT="54956" marB="5495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c>
                  <a:txBody>
                    <a:bodyPr/>
                    <a:lstStyle/>
                    <a:p>
                      <a:pPr algn="l" fontAlgn="ctr"/>
                      <a:r>
                        <a:rPr lang="en-US" sz="2400">
                          <a:solidFill>
                            <a:schemeClr val="tx1"/>
                          </a:solidFill>
                          <a:effectLst/>
                        </a:rPr>
                        <a:t> </a:t>
                      </a:r>
                    </a:p>
                  </a:txBody>
                  <a:tcPr marL="78509" marR="78509" marT="54956" marB="54956"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r>
              <a:tr h="593589">
                <a:tc>
                  <a:txBody>
                    <a:bodyPr/>
                    <a:lstStyle/>
                    <a:p>
                      <a:pPr algn="l" fontAlgn="base"/>
                      <a:r>
                        <a:rPr lang="en-US" sz="2400">
                          <a:solidFill>
                            <a:schemeClr val="tx1"/>
                          </a:solidFill>
                          <a:effectLst/>
                        </a:rPr>
                        <a:t>6th hour (12:00 p.m.)</a:t>
                      </a:r>
                    </a:p>
                  </a:txBody>
                  <a:tcPr marL="78509" marR="78509" marT="54956" marB="54956"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c>
                  <a:txBody>
                    <a:bodyPr/>
                    <a:lstStyle/>
                    <a:p>
                      <a:pPr algn="l" fontAlgn="ctr"/>
                      <a:r>
                        <a:rPr lang="en-US" sz="2400">
                          <a:solidFill>
                            <a:schemeClr val="tx1"/>
                          </a:solidFill>
                          <a:effectLst/>
                        </a:rPr>
                        <a:t> </a:t>
                      </a:r>
                    </a:p>
                  </a:txBody>
                  <a:tcPr marL="78509" marR="78509" marT="54956" marB="5495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c>
                  <a:txBody>
                    <a:bodyPr/>
                    <a:lstStyle/>
                    <a:p>
                      <a:pPr algn="l" fontAlgn="ctr"/>
                      <a:r>
                        <a:rPr lang="en-US" sz="2400">
                          <a:solidFill>
                            <a:schemeClr val="tx1"/>
                          </a:solidFill>
                          <a:effectLst/>
                        </a:rPr>
                        <a:t> </a:t>
                      </a:r>
                    </a:p>
                  </a:txBody>
                  <a:tcPr marL="78509" marR="78509" marT="54956" marB="5495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c>
                  <a:txBody>
                    <a:bodyPr/>
                    <a:lstStyle/>
                    <a:p>
                      <a:pPr algn="l" fontAlgn="ctr"/>
                      <a:r>
                        <a:rPr lang="en-US" sz="2400">
                          <a:solidFill>
                            <a:schemeClr val="tx1"/>
                          </a:solidFill>
                          <a:effectLst/>
                        </a:rPr>
                        <a:t> </a:t>
                      </a:r>
                    </a:p>
                  </a:txBody>
                  <a:tcPr marL="78509" marR="78509" marT="54956" marB="54956"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r>
              <a:tr h="593589">
                <a:tc>
                  <a:txBody>
                    <a:bodyPr/>
                    <a:lstStyle/>
                    <a:p>
                      <a:pPr algn="l" fontAlgn="base"/>
                      <a:r>
                        <a:rPr lang="en-US" sz="2400">
                          <a:solidFill>
                            <a:schemeClr val="tx1"/>
                          </a:solidFill>
                          <a:effectLst/>
                        </a:rPr>
                        <a:t>9th hour (3:00 p.m.)</a:t>
                      </a:r>
                    </a:p>
                  </a:txBody>
                  <a:tcPr marL="78509" marR="78509" marT="54956" marB="54956"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c>
                  <a:txBody>
                    <a:bodyPr/>
                    <a:lstStyle/>
                    <a:p>
                      <a:pPr algn="l" fontAlgn="ctr"/>
                      <a:r>
                        <a:rPr lang="en-US" sz="2400">
                          <a:solidFill>
                            <a:schemeClr val="tx1"/>
                          </a:solidFill>
                          <a:effectLst/>
                        </a:rPr>
                        <a:t> </a:t>
                      </a:r>
                    </a:p>
                  </a:txBody>
                  <a:tcPr marL="78509" marR="78509" marT="54956" marB="5495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c>
                  <a:txBody>
                    <a:bodyPr/>
                    <a:lstStyle/>
                    <a:p>
                      <a:pPr algn="l" fontAlgn="ctr"/>
                      <a:r>
                        <a:rPr lang="en-US" sz="2400">
                          <a:solidFill>
                            <a:schemeClr val="tx1"/>
                          </a:solidFill>
                          <a:effectLst/>
                        </a:rPr>
                        <a:t> </a:t>
                      </a:r>
                    </a:p>
                  </a:txBody>
                  <a:tcPr marL="78509" marR="78509" marT="54956" marB="5495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c>
                  <a:txBody>
                    <a:bodyPr/>
                    <a:lstStyle/>
                    <a:p>
                      <a:pPr algn="l" fontAlgn="ctr"/>
                      <a:r>
                        <a:rPr lang="en-US" sz="2400">
                          <a:solidFill>
                            <a:schemeClr val="tx1"/>
                          </a:solidFill>
                          <a:effectLst/>
                        </a:rPr>
                        <a:t> </a:t>
                      </a:r>
                    </a:p>
                  </a:txBody>
                  <a:tcPr marL="78509" marR="78509" marT="54956" marB="54956"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r>
              <a:tr h="593589">
                <a:tc>
                  <a:txBody>
                    <a:bodyPr/>
                    <a:lstStyle/>
                    <a:p>
                      <a:pPr algn="l" fontAlgn="base"/>
                      <a:r>
                        <a:rPr lang="en-US" sz="2400">
                          <a:solidFill>
                            <a:schemeClr val="tx1"/>
                          </a:solidFill>
                          <a:effectLst/>
                        </a:rPr>
                        <a:t>11th hour (5:00 p.m.)</a:t>
                      </a:r>
                    </a:p>
                  </a:txBody>
                  <a:tcPr marL="78509" marR="78509" marT="54956" marB="54956"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c>
                  <a:txBody>
                    <a:bodyPr/>
                    <a:lstStyle/>
                    <a:p>
                      <a:pPr algn="l" fontAlgn="ctr"/>
                      <a:r>
                        <a:rPr lang="en-US" sz="2400">
                          <a:solidFill>
                            <a:schemeClr val="tx1"/>
                          </a:solidFill>
                          <a:effectLst/>
                        </a:rPr>
                        <a:t> </a:t>
                      </a:r>
                    </a:p>
                  </a:txBody>
                  <a:tcPr marL="78509" marR="78509" marT="54956" marB="5495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c>
                  <a:txBody>
                    <a:bodyPr/>
                    <a:lstStyle/>
                    <a:p>
                      <a:pPr algn="l" fontAlgn="ctr"/>
                      <a:r>
                        <a:rPr lang="en-US" sz="2400">
                          <a:solidFill>
                            <a:schemeClr val="tx1"/>
                          </a:solidFill>
                          <a:effectLst/>
                        </a:rPr>
                        <a:t> </a:t>
                      </a:r>
                    </a:p>
                  </a:txBody>
                  <a:tcPr marL="78509" marR="78509" marT="54956" marB="5495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c>
                  <a:txBody>
                    <a:bodyPr/>
                    <a:lstStyle/>
                    <a:p>
                      <a:pPr algn="l" fontAlgn="ctr"/>
                      <a:r>
                        <a:rPr lang="en-US" sz="2400" dirty="0">
                          <a:solidFill>
                            <a:schemeClr val="tx1"/>
                          </a:solidFill>
                          <a:effectLst/>
                        </a:rPr>
                        <a:t> </a:t>
                      </a:r>
                    </a:p>
                  </a:txBody>
                  <a:tcPr marL="78509" marR="78509" marT="54956" marB="54956"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tcPr>
                </a:tc>
              </a:tr>
            </a:tbl>
          </a:graphicData>
        </a:graphic>
      </p:graphicFrame>
      <p:sp>
        <p:nvSpPr>
          <p:cNvPr id="4" name="TextBox 5"/>
          <p:cNvSpPr txBox="1">
            <a:spLocks noChangeArrowheads="1"/>
          </p:cNvSpPr>
          <p:nvPr/>
        </p:nvSpPr>
        <p:spPr bwMode="auto">
          <a:xfrm>
            <a:off x="114300" y="762000"/>
            <a:ext cx="8572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dirty="0">
                <a:solidFill>
                  <a:srgbClr val="C00000"/>
                </a:solidFill>
              </a:rPr>
              <a:t>Matthew 20:1-16</a:t>
            </a:r>
            <a:endParaRPr lang="en-US" altLang="en-US" sz="1800" dirty="0">
              <a:solidFill>
                <a:srgbClr val="C00000"/>
              </a:solidFill>
            </a:endParaRPr>
          </a:p>
        </p:txBody>
      </p:sp>
    </p:spTree>
    <p:extLst>
      <p:ext uri="{BB962C8B-B14F-4D97-AF65-F5344CB8AC3E}">
        <p14:creationId xmlns:p14="http://schemas.microsoft.com/office/powerpoint/2010/main" val="1023601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533400" y="228600"/>
            <a:ext cx="8305800" cy="1371600"/>
          </a:xfrm>
          <a:prstGeom prst="horizontalScroll">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400" b="1" dirty="0"/>
              <a:t>The Parable and Its Message</a:t>
            </a:r>
          </a:p>
        </p:txBody>
      </p:sp>
      <p:sp>
        <p:nvSpPr>
          <p:cNvPr id="3" name="TextBox 2"/>
          <p:cNvSpPr txBox="1">
            <a:spLocks noChangeArrowheads="1"/>
          </p:cNvSpPr>
          <p:nvPr/>
        </p:nvSpPr>
        <p:spPr bwMode="auto">
          <a:xfrm>
            <a:off x="571500" y="1600200"/>
            <a:ext cx="8153400" cy="510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b="1" dirty="0"/>
              <a:t>Owner hires workers </a:t>
            </a:r>
            <a:r>
              <a:rPr lang="en-US" altLang="en-US" sz="2800" dirty="0"/>
              <a:t>– wage = penny</a:t>
            </a:r>
          </a:p>
          <a:p>
            <a:pPr eaLnBrk="1" hangingPunct="1">
              <a:spcBef>
                <a:spcPct val="0"/>
              </a:spcBef>
              <a:buFontTx/>
              <a:buNone/>
            </a:pPr>
            <a:r>
              <a:rPr lang="en-US" altLang="en-US" sz="2800" dirty="0"/>
              <a:t>	early</a:t>
            </a:r>
          </a:p>
          <a:p>
            <a:pPr eaLnBrk="1" hangingPunct="1">
              <a:spcBef>
                <a:spcPct val="0"/>
              </a:spcBef>
              <a:buFontTx/>
              <a:buNone/>
            </a:pPr>
            <a:r>
              <a:rPr lang="en-US" altLang="en-US" sz="2800" dirty="0"/>
              <a:t>	third hour</a:t>
            </a:r>
          </a:p>
          <a:p>
            <a:pPr eaLnBrk="1" hangingPunct="1">
              <a:spcBef>
                <a:spcPct val="0"/>
              </a:spcBef>
              <a:buFontTx/>
              <a:buNone/>
            </a:pPr>
            <a:r>
              <a:rPr lang="en-US" altLang="en-US" sz="2800" dirty="0"/>
              <a:t>	sixth hour</a:t>
            </a:r>
          </a:p>
          <a:p>
            <a:pPr eaLnBrk="1" hangingPunct="1">
              <a:spcBef>
                <a:spcPct val="0"/>
              </a:spcBef>
              <a:buFontTx/>
              <a:buNone/>
            </a:pPr>
            <a:r>
              <a:rPr lang="en-US" altLang="en-US" sz="2800" dirty="0"/>
              <a:t>	ninth hour</a:t>
            </a:r>
          </a:p>
          <a:p>
            <a:pPr eaLnBrk="1" hangingPunct="1">
              <a:spcBef>
                <a:spcPct val="0"/>
              </a:spcBef>
              <a:buFontTx/>
              <a:buNone/>
            </a:pPr>
            <a:r>
              <a:rPr lang="en-US" altLang="en-US" sz="2800" dirty="0"/>
              <a:t>	eleventh hour</a:t>
            </a:r>
          </a:p>
          <a:p>
            <a:pPr eaLnBrk="1" hangingPunct="1">
              <a:spcBef>
                <a:spcPct val="0"/>
              </a:spcBef>
              <a:buFontTx/>
              <a:buNone/>
            </a:pPr>
            <a:endParaRPr lang="en-US" altLang="en-US" sz="2800" dirty="0"/>
          </a:p>
          <a:p>
            <a:pPr fontAlgn="base"/>
            <a:r>
              <a:rPr lang="en-US" sz="2400" dirty="0"/>
              <a:t>If you were among the laborers who worked all day, </a:t>
            </a:r>
            <a:r>
              <a:rPr lang="en-US" sz="2400" dirty="0" smtClean="0"/>
              <a:t>how would you feel if you received </a:t>
            </a:r>
            <a:r>
              <a:rPr lang="en-US" sz="2400" dirty="0"/>
              <a:t>the same reward as those who worked for only an hour</a:t>
            </a:r>
            <a:r>
              <a:rPr lang="en-US" sz="2400" dirty="0" smtClean="0"/>
              <a:t>?</a:t>
            </a:r>
          </a:p>
          <a:p>
            <a:pPr fontAlgn="base"/>
            <a:r>
              <a:rPr lang="en-US" sz="2400" dirty="0"/>
              <a:t>If the reward in this parable represents eternal life, what could the labor represent?</a:t>
            </a:r>
          </a:p>
        </p:txBody>
      </p:sp>
      <p:sp>
        <p:nvSpPr>
          <p:cNvPr id="5" name="TextBox 4"/>
          <p:cNvSpPr txBox="1">
            <a:spLocks noChangeArrowheads="1"/>
          </p:cNvSpPr>
          <p:nvPr/>
        </p:nvSpPr>
        <p:spPr bwMode="auto">
          <a:xfrm>
            <a:off x="4584700" y="3275367"/>
            <a:ext cx="3886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eaLnBrk="1" hangingPunct="1">
              <a:spcBef>
                <a:spcPct val="0"/>
              </a:spcBef>
              <a:buFontTx/>
              <a:buNone/>
            </a:pPr>
            <a:r>
              <a:rPr lang="en-US" altLang="en-US" b="1" dirty="0"/>
              <a:t>All paid the same</a:t>
            </a:r>
          </a:p>
        </p:txBody>
      </p:sp>
      <p:sp>
        <p:nvSpPr>
          <p:cNvPr id="6" name="Right Brace 5"/>
          <p:cNvSpPr/>
          <p:nvPr/>
        </p:nvSpPr>
        <p:spPr>
          <a:xfrm>
            <a:off x="3340100" y="2108200"/>
            <a:ext cx="990600" cy="2171700"/>
          </a:xfrm>
          <a:prstGeom prst="rightBrace">
            <a:avLst/>
          </a:prstGeom>
          <a:ln w="762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dirty="0"/>
          </a:p>
        </p:txBody>
      </p:sp>
      <p:sp>
        <p:nvSpPr>
          <p:cNvPr id="7" name="TextBox 6"/>
          <p:cNvSpPr txBox="1">
            <a:spLocks noChangeArrowheads="1"/>
          </p:cNvSpPr>
          <p:nvPr/>
        </p:nvSpPr>
        <p:spPr bwMode="auto">
          <a:xfrm>
            <a:off x="4546600" y="2387600"/>
            <a:ext cx="1981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eaLnBrk="1" hangingPunct="1">
              <a:spcBef>
                <a:spcPct val="0"/>
              </a:spcBef>
              <a:buFontTx/>
              <a:buNone/>
            </a:pPr>
            <a:r>
              <a:rPr lang="en-US" altLang="en-US" dirty="0"/>
              <a:t>denarius</a:t>
            </a:r>
          </a:p>
        </p:txBody>
      </p:sp>
    </p:spTree>
    <p:extLst>
      <p:ext uri="{BB962C8B-B14F-4D97-AF65-F5344CB8AC3E}">
        <p14:creationId xmlns:p14="http://schemas.microsoft.com/office/powerpoint/2010/main" val="592767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left)">
                                      <p:cBhvr>
                                        <p:cTn id="34" dur="1000"/>
                                        <p:tgtEl>
                                          <p:spTgt spid="6"/>
                                        </p:tgtEl>
                                      </p:cBhvr>
                                    </p:animEffect>
                                  </p:childTnLst>
                                </p:cTn>
                              </p:par>
                            </p:childTnLst>
                          </p:cTn>
                        </p:par>
                        <p:par>
                          <p:cTn id="35" fill="hold" nodeType="afterGroup">
                            <p:stCondLst>
                              <p:cond delay="1000"/>
                            </p:stCondLst>
                            <p:childTnLst>
                              <p:par>
                                <p:cTn id="36" presetID="10" presetClass="entr" presetSubtype="0" fill="hold" grpId="0" nodeType="after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fade">
                                      <p:cBhvr>
                                        <p:cTn id="38" dur="1000"/>
                                        <p:tgtEl>
                                          <p:spTgt spid="5"/>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1000"/>
                                        <p:tgtEl>
                                          <p:spTgt spid="3">
                                            <p:txEl>
                                              <p:pRg st="8" end="8"/>
                                            </p:txEl>
                                          </p:spTgt>
                                        </p:tgtEl>
                                      </p:cBhvr>
                                    </p:animEffect>
                                    <p:anim calcmode="lin" valueType="num">
                                      <p:cBhvr>
                                        <p:cTn id="4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3"/>
          <p:cNvSpPr txBox="1">
            <a:spLocks noChangeArrowheads="1"/>
          </p:cNvSpPr>
          <p:nvPr/>
        </p:nvSpPr>
        <p:spPr bwMode="auto">
          <a:xfrm>
            <a:off x="457200" y="304800"/>
            <a:ext cx="80772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6600">
                <a:solidFill>
                  <a:srgbClr val="FFFF00"/>
                </a:solidFill>
              </a:rPr>
              <a:t>Matthew 20</a:t>
            </a:r>
          </a:p>
        </p:txBody>
      </p:sp>
      <p:sp>
        <p:nvSpPr>
          <p:cNvPr id="140294" name="Rectangle 6"/>
          <p:cNvSpPr>
            <a:spLocks noChangeArrowheads="1"/>
          </p:cNvSpPr>
          <p:nvPr/>
        </p:nvSpPr>
        <p:spPr bwMode="auto">
          <a:xfrm>
            <a:off x="1143000" y="1905000"/>
            <a:ext cx="7772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defRPr sz="2400">
                <a:solidFill>
                  <a:schemeClr val="tx1"/>
                </a:solidFill>
                <a:latin typeface="Times New Roman" panose="02020603050405020304" pitchFamily="18" charset="0"/>
              </a:defRPr>
            </a:lvl1pPr>
            <a:lvl2pPr marL="914400" indent="-45720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Clr>
                <a:schemeClr val="accent1"/>
              </a:buClr>
              <a:buSzPct val="80000"/>
              <a:buFont typeface="Wingdings" panose="05000000000000000000" pitchFamily="2" charset="2"/>
              <a:buChar char="n"/>
            </a:pPr>
            <a:r>
              <a:rPr lang="en-US" altLang="en-US" sz="3600"/>
              <a:t>Related scriptures with grace / mercy:</a:t>
            </a:r>
          </a:p>
          <a:p>
            <a:pPr lvl="1" eaLnBrk="1" hangingPunct="1">
              <a:spcBef>
                <a:spcPct val="20000"/>
              </a:spcBef>
              <a:buClr>
                <a:schemeClr val="accent1"/>
              </a:buClr>
              <a:buSzPct val="80000"/>
              <a:buFont typeface="Wingdings" panose="05000000000000000000" pitchFamily="2" charset="2"/>
              <a:buChar char="ü"/>
            </a:pPr>
            <a:r>
              <a:rPr lang="en-US" altLang="en-US" sz="3600"/>
              <a:t>2 Nephi 25:23</a:t>
            </a:r>
          </a:p>
          <a:p>
            <a:pPr lvl="1" eaLnBrk="1" hangingPunct="1">
              <a:spcBef>
                <a:spcPct val="20000"/>
              </a:spcBef>
              <a:buClr>
                <a:schemeClr val="accent1"/>
              </a:buClr>
              <a:buSzPct val="80000"/>
              <a:buFont typeface="Wingdings" panose="05000000000000000000" pitchFamily="2" charset="2"/>
              <a:buChar char="ü"/>
            </a:pPr>
            <a:r>
              <a:rPr lang="en-US" altLang="en-US" sz="3600"/>
              <a:t>2 Nephi 2:3</a:t>
            </a:r>
          </a:p>
          <a:p>
            <a:pPr lvl="2" eaLnBrk="1" hangingPunct="1">
              <a:spcBef>
                <a:spcPct val="20000"/>
              </a:spcBef>
              <a:buClr>
                <a:schemeClr val="accent1"/>
              </a:buClr>
              <a:buSzPct val="80000"/>
              <a:buFont typeface="Wingdings" panose="05000000000000000000" pitchFamily="2" charset="2"/>
              <a:buChar char="ü"/>
            </a:pPr>
            <a:r>
              <a:rPr lang="en-US" altLang="en-US" sz="3600"/>
              <a:t>Who brings salvation?</a:t>
            </a:r>
          </a:p>
          <a:p>
            <a:pPr lvl="2" eaLnBrk="1" hangingPunct="1">
              <a:spcBef>
                <a:spcPct val="20000"/>
              </a:spcBef>
              <a:buClr>
                <a:schemeClr val="accent1"/>
              </a:buClr>
              <a:buSzPct val="80000"/>
              <a:buFont typeface="Wingdings" panose="05000000000000000000" pitchFamily="2" charset="2"/>
              <a:buChar char="ü"/>
            </a:pPr>
            <a:r>
              <a:rPr lang="en-US" altLang="en-US" sz="3600"/>
              <a:t>What is the value of       ?</a:t>
            </a:r>
          </a:p>
        </p:txBody>
      </p:sp>
      <p:sp>
        <p:nvSpPr>
          <p:cNvPr id="140300" name="Text Box 12"/>
          <p:cNvSpPr txBox="1">
            <a:spLocks noChangeArrowheads="1"/>
          </p:cNvSpPr>
          <p:nvPr/>
        </p:nvSpPr>
        <p:spPr bwMode="auto">
          <a:xfrm rot="5400000">
            <a:off x="2595563" y="4719637"/>
            <a:ext cx="6921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8000"/>
              <a:t>8</a:t>
            </a:r>
          </a:p>
        </p:txBody>
      </p:sp>
      <p:sp>
        <p:nvSpPr>
          <p:cNvPr id="140301" name="Text Box 13"/>
          <p:cNvSpPr txBox="1">
            <a:spLocks noChangeArrowheads="1"/>
          </p:cNvSpPr>
          <p:nvPr/>
        </p:nvSpPr>
        <p:spPr bwMode="auto">
          <a:xfrm>
            <a:off x="3505200" y="5029200"/>
            <a:ext cx="2362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4400"/>
              <a:t>+ 1 =</a:t>
            </a:r>
            <a:r>
              <a:rPr lang="en-US" altLang="en-US" sz="3200"/>
              <a:t> </a:t>
            </a:r>
          </a:p>
        </p:txBody>
      </p:sp>
      <p:sp>
        <p:nvSpPr>
          <p:cNvPr id="140302" name="Text Box 14"/>
          <p:cNvSpPr txBox="1">
            <a:spLocks noChangeArrowheads="1"/>
          </p:cNvSpPr>
          <p:nvPr/>
        </p:nvSpPr>
        <p:spPr bwMode="auto">
          <a:xfrm rot="5400000">
            <a:off x="5110163" y="4719637"/>
            <a:ext cx="6921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8000"/>
              <a:t>8</a:t>
            </a:r>
          </a:p>
        </p:txBody>
      </p:sp>
      <p:sp>
        <p:nvSpPr>
          <p:cNvPr id="11272" name="Text Box 3"/>
          <p:cNvSpPr txBox="1">
            <a:spLocks noChangeArrowheads="1"/>
          </p:cNvSpPr>
          <p:nvPr/>
        </p:nvSpPr>
        <p:spPr bwMode="auto">
          <a:xfrm>
            <a:off x="1447800" y="5715000"/>
            <a:ext cx="2438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2800">
                <a:solidFill>
                  <a:srgbClr val="FFFF00"/>
                </a:solidFill>
              </a:rPr>
              <a:t>Christ’s Grace</a:t>
            </a:r>
          </a:p>
        </p:txBody>
      </p:sp>
      <p:sp>
        <p:nvSpPr>
          <p:cNvPr id="11273" name="Text Box 3"/>
          <p:cNvSpPr txBox="1">
            <a:spLocks noChangeArrowheads="1"/>
          </p:cNvSpPr>
          <p:nvPr/>
        </p:nvSpPr>
        <p:spPr bwMode="auto">
          <a:xfrm>
            <a:off x="3886200" y="5715000"/>
            <a:ext cx="533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2800">
                <a:solidFill>
                  <a:srgbClr val="FFFF00"/>
                </a:solidFill>
              </a:rPr>
              <a:t>us</a:t>
            </a:r>
          </a:p>
        </p:txBody>
      </p:sp>
      <p:sp>
        <p:nvSpPr>
          <p:cNvPr id="11274" name="Text Box 3"/>
          <p:cNvSpPr txBox="1">
            <a:spLocks noChangeArrowheads="1"/>
          </p:cNvSpPr>
          <p:nvPr/>
        </p:nvSpPr>
        <p:spPr bwMode="auto">
          <a:xfrm>
            <a:off x="4724400" y="5715000"/>
            <a:ext cx="1676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2800">
                <a:solidFill>
                  <a:srgbClr val="FFFF00"/>
                </a:solidFill>
              </a:rPr>
              <a:t>exaltation</a:t>
            </a:r>
          </a:p>
        </p:txBody>
      </p:sp>
      <p:sp>
        <p:nvSpPr>
          <p:cNvPr id="2" name="Text Box 14"/>
          <p:cNvSpPr txBox="1">
            <a:spLocks noChangeArrowheads="1"/>
          </p:cNvSpPr>
          <p:nvPr/>
        </p:nvSpPr>
        <p:spPr bwMode="auto">
          <a:xfrm rot="5400000">
            <a:off x="6359525" y="4460875"/>
            <a:ext cx="5397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5400"/>
              <a:t>8</a:t>
            </a:r>
          </a:p>
        </p:txBody>
      </p:sp>
      <p:sp>
        <p:nvSpPr>
          <p:cNvPr id="11277" name="Text Box 3"/>
          <p:cNvSpPr txBox="1">
            <a:spLocks noChangeArrowheads="1"/>
          </p:cNvSpPr>
          <p:nvPr/>
        </p:nvSpPr>
        <p:spPr bwMode="auto">
          <a:xfrm>
            <a:off x="533400" y="6338888"/>
            <a:ext cx="9753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2800">
                <a:solidFill>
                  <a:srgbClr val="66CCFF"/>
                </a:solidFill>
              </a:rPr>
              <a:t>Moroni 7:5-7, Moroni 10:32, Omni 1:26, 2 Nephi 25:23</a:t>
            </a:r>
          </a:p>
        </p:txBody>
      </p:sp>
    </p:spTree>
    <p:extLst>
      <p:ext uri="{BB962C8B-B14F-4D97-AF65-F5344CB8AC3E}">
        <p14:creationId xmlns:p14="http://schemas.microsoft.com/office/powerpoint/2010/main" val="1544628188"/>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0294">
                                            <p:txEl>
                                              <p:pRg st="0" end="0"/>
                                            </p:txEl>
                                          </p:spTgt>
                                        </p:tgtEl>
                                        <p:attrNameLst>
                                          <p:attrName>style.visibility</p:attrName>
                                        </p:attrNameLst>
                                      </p:cBhvr>
                                      <p:to>
                                        <p:strVal val="visible"/>
                                      </p:to>
                                    </p:set>
                                    <p:animEffect transition="in" filter="fade">
                                      <p:cBhvr>
                                        <p:cTn id="7" dur="2000"/>
                                        <p:tgtEl>
                                          <p:spTgt spid="140294">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40294">
                                            <p:txEl>
                                              <p:pRg st="1" end="1"/>
                                            </p:txEl>
                                          </p:spTgt>
                                        </p:tgtEl>
                                        <p:attrNameLst>
                                          <p:attrName>style.visibility</p:attrName>
                                        </p:attrNameLst>
                                      </p:cBhvr>
                                      <p:to>
                                        <p:strVal val="visible"/>
                                      </p:to>
                                    </p:set>
                                    <p:animEffect transition="in" filter="fade">
                                      <p:cBhvr>
                                        <p:cTn id="11" dur="2000"/>
                                        <p:tgtEl>
                                          <p:spTgt spid="140294">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40294">
                                            <p:txEl>
                                              <p:pRg st="2" end="2"/>
                                            </p:txEl>
                                          </p:spTgt>
                                        </p:tgtEl>
                                        <p:attrNameLst>
                                          <p:attrName>style.visibility</p:attrName>
                                        </p:attrNameLst>
                                      </p:cBhvr>
                                      <p:to>
                                        <p:strVal val="visible"/>
                                      </p:to>
                                    </p:set>
                                    <p:animEffect transition="in" filter="fade">
                                      <p:cBhvr>
                                        <p:cTn id="15" dur="2000"/>
                                        <p:tgtEl>
                                          <p:spTgt spid="140294">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0294">
                                            <p:txEl>
                                              <p:pRg st="3" end="3"/>
                                            </p:txEl>
                                          </p:spTgt>
                                        </p:tgtEl>
                                        <p:attrNameLst>
                                          <p:attrName>style.visibility</p:attrName>
                                        </p:attrNameLst>
                                      </p:cBhvr>
                                      <p:to>
                                        <p:strVal val="visible"/>
                                      </p:to>
                                    </p:set>
                                    <p:animEffect transition="in" filter="fade">
                                      <p:cBhvr>
                                        <p:cTn id="20" dur="2000"/>
                                        <p:tgtEl>
                                          <p:spTgt spid="140294">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1277"/>
                                        </p:tgtEl>
                                        <p:attrNameLst>
                                          <p:attrName>style.visibility</p:attrName>
                                        </p:attrNameLst>
                                      </p:cBhvr>
                                      <p:to>
                                        <p:strVal val="visible"/>
                                      </p:to>
                                    </p:set>
                                    <p:animEffect transition="in" filter="fade">
                                      <p:cBhvr>
                                        <p:cTn id="23" dur="2000"/>
                                        <p:tgtEl>
                                          <p:spTgt spid="1127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40300"/>
                                        </p:tgtEl>
                                        <p:attrNameLst>
                                          <p:attrName>style.visibility</p:attrName>
                                        </p:attrNameLst>
                                      </p:cBhvr>
                                      <p:to>
                                        <p:strVal val="visible"/>
                                      </p:to>
                                    </p:set>
                                    <p:animEffect transition="in" filter="fade">
                                      <p:cBhvr>
                                        <p:cTn id="28" dur="2000"/>
                                        <p:tgtEl>
                                          <p:spTgt spid="14030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40302"/>
                                        </p:tgtEl>
                                        <p:attrNameLst>
                                          <p:attrName>style.visibility</p:attrName>
                                        </p:attrNameLst>
                                      </p:cBhvr>
                                      <p:to>
                                        <p:strVal val="visible"/>
                                      </p:to>
                                    </p:set>
                                    <p:animEffect transition="in" filter="fade">
                                      <p:cBhvr>
                                        <p:cTn id="33" dur="2000"/>
                                        <p:tgtEl>
                                          <p:spTgt spid="14030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0" presetClass="entr" presetSubtype="0" fill="hold" nodeType="clickEffect">
                                  <p:stCondLst>
                                    <p:cond delay="0"/>
                                  </p:stCondLst>
                                  <p:childTnLst>
                                    <p:set>
                                      <p:cBhvr>
                                        <p:cTn id="37" dur="1" fill="hold">
                                          <p:stCondLst>
                                            <p:cond delay="0"/>
                                          </p:stCondLst>
                                        </p:cTn>
                                        <p:tgtEl>
                                          <p:spTgt spid="140294">
                                            <p:txEl>
                                              <p:pRg st="4" end="4"/>
                                            </p:txEl>
                                          </p:spTgt>
                                        </p:tgtEl>
                                        <p:attrNameLst>
                                          <p:attrName>style.visibility</p:attrName>
                                        </p:attrNameLst>
                                      </p:cBhvr>
                                      <p:to>
                                        <p:strVal val="visible"/>
                                      </p:to>
                                    </p:set>
                                    <p:animEffect transition="in" filter="fade">
                                      <p:cBhvr>
                                        <p:cTn id="38" dur="2000"/>
                                        <p:tgtEl>
                                          <p:spTgt spid="140294">
                                            <p:txEl>
                                              <p:pRg st="4" end="4"/>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fade">
                                      <p:cBhvr>
                                        <p:cTn id="41" dur="2000"/>
                                        <p:tgtEl>
                                          <p:spTgt spid="2"/>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1272"/>
                                        </p:tgtEl>
                                        <p:attrNameLst>
                                          <p:attrName>style.visibility</p:attrName>
                                        </p:attrNameLst>
                                      </p:cBhvr>
                                      <p:to>
                                        <p:strVal val="visible"/>
                                      </p:to>
                                    </p:set>
                                    <p:animEffect transition="in" filter="fade">
                                      <p:cBhvr>
                                        <p:cTn id="46" dur="2000"/>
                                        <p:tgtEl>
                                          <p:spTgt spid="1127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1274"/>
                                        </p:tgtEl>
                                        <p:attrNameLst>
                                          <p:attrName>style.visibility</p:attrName>
                                        </p:attrNameLst>
                                      </p:cBhvr>
                                      <p:to>
                                        <p:strVal val="visible"/>
                                      </p:to>
                                    </p:set>
                                    <p:animEffect transition="in" filter="fade">
                                      <p:cBhvr>
                                        <p:cTn id="51" dur="2000"/>
                                        <p:tgtEl>
                                          <p:spTgt spid="11274"/>
                                        </p:tgtEl>
                                      </p:cBhvr>
                                    </p:animEffect>
                                  </p:childTnLst>
                                </p:cTn>
                              </p:par>
                            </p:childTnLst>
                          </p:cTn>
                        </p:par>
                        <p:par>
                          <p:cTn id="52" fill="hold" nodeType="afterGroup">
                            <p:stCondLst>
                              <p:cond delay="2000"/>
                            </p:stCondLst>
                            <p:childTnLst>
                              <p:par>
                                <p:cTn id="53" presetID="10" presetClass="entr" presetSubtype="0" fill="hold" grpId="0" nodeType="afterEffect">
                                  <p:stCondLst>
                                    <p:cond delay="0"/>
                                  </p:stCondLst>
                                  <p:childTnLst>
                                    <p:set>
                                      <p:cBhvr>
                                        <p:cTn id="54" dur="1" fill="hold">
                                          <p:stCondLst>
                                            <p:cond delay="0"/>
                                          </p:stCondLst>
                                        </p:cTn>
                                        <p:tgtEl>
                                          <p:spTgt spid="11273"/>
                                        </p:tgtEl>
                                        <p:attrNameLst>
                                          <p:attrName>style.visibility</p:attrName>
                                        </p:attrNameLst>
                                      </p:cBhvr>
                                      <p:to>
                                        <p:strVal val="visible"/>
                                      </p:to>
                                    </p:set>
                                    <p:animEffect transition="in" filter="fade">
                                      <p:cBhvr>
                                        <p:cTn id="55" dur="2000"/>
                                        <p:tgtEl>
                                          <p:spTgt spid="11273"/>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140301"/>
                                        </p:tgtEl>
                                        <p:attrNameLst>
                                          <p:attrName>style.visibility</p:attrName>
                                        </p:attrNameLst>
                                      </p:cBhvr>
                                      <p:to>
                                        <p:strVal val="visible"/>
                                      </p:to>
                                    </p:set>
                                    <p:animEffect transition="in" filter="fade">
                                      <p:cBhvr>
                                        <p:cTn id="60" dur="2000"/>
                                        <p:tgtEl>
                                          <p:spTgt spid="140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4" grpId="0" build="p" bldLvl="3" autoUpdateAnimBg="0"/>
      <p:bldP spid="140300" grpId="0"/>
      <p:bldP spid="140301" grpId="0"/>
      <p:bldP spid="140302" grpId="0"/>
      <p:bldP spid="11272" grpId="0"/>
      <p:bldP spid="11273" grpId="0"/>
      <p:bldP spid="11274" grpId="0"/>
      <p:bldP spid="2" grpId="0"/>
      <p:bldP spid="1127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609600" y="609600"/>
            <a:ext cx="5638800" cy="762000"/>
          </a:xfrm>
        </p:spPr>
        <p:txBody>
          <a:bodyPr/>
          <a:lstStyle/>
          <a:p>
            <a:pPr eaLnBrk="1" hangingPunct="1">
              <a:defRPr/>
            </a:pPr>
            <a:r>
              <a:rPr lang="en-US" b="1" dirty="0" smtClean="0">
                <a:solidFill>
                  <a:schemeClr val="tx1"/>
                </a:solidFill>
                <a:latin typeface="Garamond" pitchFamily="18" charset="0"/>
              </a:rPr>
              <a:t>Elder Dallin H. Oaks</a:t>
            </a:r>
          </a:p>
        </p:txBody>
      </p:sp>
      <p:sp>
        <p:nvSpPr>
          <p:cNvPr id="34819" name="Text Box 3"/>
          <p:cNvSpPr txBox="1">
            <a:spLocks noChangeArrowheads="1"/>
          </p:cNvSpPr>
          <p:nvPr/>
        </p:nvSpPr>
        <p:spPr bwMode="auto">
          <a:xfrm>
            <a:off x="279400" y="2159000"/>
            <a:ext cx="86868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3200" u="sng" dirty="0" smtClean="0">
                <a:effectLst>
                  <a:outerShdw blurRad="38100" dist="38100" dir="2700000" algn="tl">
                    <a:srgbClr val="000000">
                      <a:alpha val="43137"/>
                    </a:srgbClr>
                  </a:outerShdw>
                </a:effectLst>
                <a:cs typeface="Times New Roman" panose="02020603050405020304" pitchFamily="18" charset="0"/>
              </a:rPr>
              <a:t>“The </a:t>
            </a:r>
            <a:r>
              <a:rPr lang="en-US" altLang="en-US" sz="3200" u="sng" dirty="0">
                <a:effectLst>
                  <a:outerShdw blurRad="38100" dist="38100" dir="2700000" algn="tl">
                    <a:srgbClr val="000000">
                      <a:alpha val="43137"/>
                    </a:srgbClr>
                  </a:outerShdw>
                </a:effectLst>
                <a:cs typeface="Times New Roman" panose="02020603050405020304" pitchFamily="18" charset="0"/>
              </a:rPr>
              <a:t>Master’s reward in the Final Judgment will not be based on how long we have labored in the vineyard</a:t>
            </a:r>
            <a:r>
              <a:rPr lang="en-US" altLang="en-US" sz="3200" dirty="0">
                <a:effectLst>
                  <a:outerShdw blurRad="38100" dist="38100" dir="2700000" algn="tl">
                    <a:srgbClr val="000000">
                      <a:alpha val="43137"/>
                    </a:srgbClr>
                  </a:outerShdw>
                </a:effectLst>
                <a:cs typeface="Times New Roman" panose="02020603050405020304" pitchFamily="18" charset="0"/>
              </a:rPr>
              <a:t>. We do not obtain our heavenly reward by punching a time clock. What is essential is that our labors in the workplace of the Lord have caused us to </a:t>
            </a:r>
            <a:r>
              <a:rPr lang="en-US" altLang="en-US" sz="3200" i="1" dirty="0">
                <a:effectLst>
                  <a:outerShdw blurRad="38100" dist="38100" dir="2700000" algn="tl">
                    <a:srgbClr val="000000">
                      <a:alpha val="43137"/>
                    </a:srgbClr>
                  </a:outerShdw>
                </a:effectLst>
                <a:cs typeface="Times New Roman" panose="02020603050405020304" pitchFamily="18" charset="0"/>
              </a:rPr>
              <a:t>become</a:t>
            </a:r>
            <a:r>
              <a:rPr lang="en-US" altLang="en-US" sz="3200" dirty="0">
                <a:effectLst>
                  <a:outerShdw blurRad="38100" dist="38100" dir="2700000" algn="tl">
                    <a:srgbClr val="000000">
                      <a:alpha val="43137"/>
                    </a:srgbClr>
                  </a:outerShdw>
                </a:effectLst>
                <a:cs typeface="Times New Roman" panose="02020603050405020304" pitchFamily="18" charset="0"/>
              </a:rPr>
              <a:t> something. For some of us, this requires a longer time than for others. What is important in the end is what we have become by our labors</a:t>
            </a:r>
            <a:r>
              <a:rPr lang="en-US" altLang="en-US" sz="3200" dirty="0" smtClean="0">
                <a:effectLst>
                  <a:outerShdw blurRad="38100" dist="38100" dir="2700000" algn="tl">
                    <a:srgbClr val="000000">
                      <a:alpha val="43137"/>
                    </a:srgbClr>
                  </a:outerShdw>
                </a:effectLst>
                <a:cs typeface="Times New Roman" panose="02020603050405020304" pitchFamily="18" charset="0"/>
              </a:rPr>
              <a:t>.” </a:t>
            </a:r>
            <a:endParaRPr lang="en-US" altLang="en-US" sz="3200" dirty="0">
              <a:effectLst>
                <a:outerShdw blurRad="38100" dist="38100" dir="2700000" algn="tl">
                  <a:srgbClr val="000000">
                    <a:alpha val="43137"/>
                  </a:srgbClr>
                </a:outerShdw>
              </a:effectLst>
            </a:endParaRPr>
          </a:p>
        </p:txBody>
      </p:sp>
      <p:sp>
        <p:nvSpPr>
          <p:cNvPr id="34820" name="Text Box 4"/>
          <p:cNvSpPr txBox="1">
            <a:spLocks noChangeArrowheads="1"/>
          </p:cNvSpPr>
          <p:nvPr/>
        </p:nvSpPr>
        <p:spPr bwMode="auto">
          <a:xfrm>
            <a:off x="5499100" y="758825"/>
            <a:ext cx="2286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2000" b="1" dirty="0">
                <a:latin typeface="Garamond" panose="02020404030301010803" pitchFamily="18" charset="0"/>
                <a:ea typeface="Arial Unicode MS" panose="020B0604020202020204" pitchFamily="34" charset="-128"/>
                <a:cs typeface="Arial Unicode MS" panose="020B0604020202020204" pitchFamily="34" charset="-128"/>
              </a:rPr>
              <a:t>General Conference October 2000</a:t>
            </a:r>
            <a:endParaRPr lang="en-US" altLang="en-US" sz="2000" b="1" dirty="0">
              <a:latin typeface="Garamond" panose="02020404030301010803" pitchFamily="18" charset="0"/>
            </a:endParaRPr>
          </a:p>
        </p:txBody>
      </p:sp>
      <p:sp>
        <p:nvSpPr>
          <p:cNvPr id="34822" name="Rectangle 2"/>
          <p:cNvSpPr>
            <a:spLocks noChangeArrowheads="1"/>
          </p:cNvSpPr>
          <p:nvPr/>
        </p:nvSpPr>
        <p:spPr bwMode="auto">
          <a:xfrm>
            <a:off x="457200" y="5257800"/>
            <a:ext cx="8686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4400">
                <a:solidFill>
                  <a:schemeClr val="tx2"/>
                </a:solidFill>
                <a:latin typeface="Tahoma" panose="020B0604030504040204" pitchFamily="34" charset="0"/>
              </a:defRPr>
            </a:lvl1pPr>
            <a:lvl2pPr eaLnBrk="0" hangingPunct="0">
              <a:defRPr sz="4400">
                <a:solidFill>
                  <a:schemeClr val="tx2"/>
                </a:solidFill>
                <a:latin typeface="Tahoma" panose="020B0604030504040204" pitchFamily="34" charset="0"/>
              </a:defRPr>
            </a:lvl2pPr>
            <a:lvl3pPr eaLnBrk="0" hangingPunct="0">
              <a:defRPr sz="4400">
                <a:solidFill>
                  <a:schemeClr val="tx2"/>
                </a:solidFill>
                <a:latin typeface="Tahoma" panose="020B0604030504040204" pitchFamily="34" charset="0"/>
              </a:defRPr>
            </a:lvl3pPr>
            <a:lvl4pPr eaLnBrk="0" hangingPunct="0">
              <a:defRPr sz="4400">
                <a:solidFill>
                  <a:schemeClr val="tx2"/>
                </a:solidFill>
                <a:latin typeface="Tahoma" panose="020B0604030504040204" pitchFamily="34" charset="0"/>
              </a:defRPr>
            </a:lvl4pPr>
            <a:lvl5pPr eaLnBrk="0" hangingPunct="0">
              <a:defRPr sz="4400">
                <a:solidFill>
                  <a:schemeClr val="tx2"/>
                </a:solidFill>
                <a:latin typeface="Tahoma" panose="020B0604030504040204" pitchFamily="34" charset="0"/>
              </a:defRPr>
            </a:lvl5pPr>
            <a:lvl6pPr marL="457200" eaLnBrk="0" fontAlgn="base" hangingPunct="0">
              <a:spcBef>
                <a:spcPct val="0"/>
              </a:spcBef>
              <a:spcAft>
                <a:spcPct val="0"/>
              </a:spcAft>
              <a:defRPr sz="4400">
                <a:solidFill>
                  <a:schemeClr val="tx2"/>
                </a:solidFill>
                <a:latin typeface="Tahoma" panose="020B0604030504040204" pitchFamily="34" charset="0"/>
              </a:defRPr>
            </a:lvl6pPr>
            <a:lvl7pPr marL="914400" eaLnBrk="0" fontAlgn="base" hangingPunct="0">
              <a:spcBef>
                <a:spcPct val="0"/>
              </a:spcBef>
              <a:spcAft>
                <a:spcPct val="0"/>
              </a:spcAft>
              <a:defRPr sz="4400">
                <a:solidFill>
                  <a:schemeClr val="tx2"/>
                </a:solidFill>
                <a:latin typeface="Tahoma" panose="020B0604030504040204" pitchFamily="34" charset="0"/>
              </a:defRPr>
            </a:lvl7pPr>
            <a:lvl8pPr marL="1371600" eaLnBrk="0" fontAlgn="base" hangingPunct="0">
              <a:spcBef>
                <a:spcPct val="0"/>
              </a:spcBef>
              <a:spcAft>
                <a:spcPct val="0"/>
              </a:spcAft>
              <a:defRPr sz="4400">
                <a:solidFill>
                  <a:schemeClr val="tx2"/>
                </a:solidFill>
                <a:latin typeface="Tahoma" panose="020B0604030504040204" pitchFamily="34" charset="0"/>
              </a:defRPr>
            </a:lvl8pPr>
            <a:lvl9pPr marL="1828800" eaLnBrk="0" fontAlgn="base" hangingPunct="0">
              <a:spcBef>
                <a:spcPct val="0"/>
              </a:spcBef>
              <a:spcAft>
                <a:spcPct val="0"/>
              </a:spcAft>
              <a:defRPr sz="4400">
                <a:solidFill>
                  <a:schemeClr val="tx2"/>
                </a:solidFill>
                <a:latin typeface="Tahoma" panose="020B0604030504040204" pitchFamily="34" charset="0"/>
              </a:defRPr>
            </a:lvl9pPr>
          </a:lstStyle>
          <a:p>
            <a:pPr eaLnBrk="1" hangingPunct="1"/>
            <a:endParaRPr lang="en-US" altLang="en-US" b="1">
              <a:solidFill>
                <a:srgbClr val="FFFF00"/>
              </a:solidFill>
              <a:latin typeface="Garamond" panose="02020404030301010803" pitchFamily="18"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444200496"/>
      </p:ext>
    </p:extLst>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Berlin</Template>
  <TotalTime>64</TotalTime>
  <Words>563</Words>
  <Application>Microsoft Office PowerPoint</Application>
  <PresentationFormat>On-screen Show (4:3)</PresentationFormat>
  <Paragraphs>87</Paragraphs>
  <Slides>14</Slides>
  <Notes>0</Notes>
  <HiddenSlides>2</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 Unicode MS</vt:lpstr>
      <vt:lpstr>Arial</vt:lpstr>
      <vt:lpstr>Calibri</vt:lpstr>
      <vt:lpstr>Garamond</vt:lpstr>
      <vt:lpstr>Lucida Sans</vt:lpstr>
      <vt:lpstr>Times New Roman</vt:lpstr>
      <vt:lpstr>Trebuchet MS</vt:lpstr>
      <vt:lpstr>Wingdings</vt:lpstr>
      <vt:lpstr>Berlin</vt:lpstr>
      <vt:lpstr>Parable of the Laborers</vt:lpstr>
      <vt:lpstr>Envy and Jealousy</vt:lpstr>
      <vt:lpstr>PowerPoint Presentation</vt:lpstr>
      <vt:lpstr>PowerPoint Presentation</vt:lpstr>
      <vt:lpstr>PowerPoint Presentation</vt:lpstr>
      <vt:lpstr>PowerPoint Presentation</vt:lpstr>
      <vt:lpstr>PowerPoint Presentation</vt:lpstr>
      <vt:lpstr>PowerPoint Presentation</vt:lpstr>
      <vt:lpstr>Elder Dallin H. Oaks</vt:lpstr>
      <vt:lpstr>Elder Dallin H. Oaks</vt:lpstr>
      <vt:lpstr>Orson F. Whitney</vt:lpstr>
      <vt:lpstr>PowerPoint Presentation</vt:lpstr>
      <vt:lpstr>PowerPoint Presentation</vt:lpstr>
      <vt:lpstr>Parable of the Laborers</vt:lpstr>
    </vt:vector>
  </TitlesOfParts>
  <Company>LDS Church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Parable of the Laborers</dc:title>
  <dc:creator>Eric Richards</dc:creator>
  <cp:lastModifiedBy>Eric Richards</cp:lastModifiedBy>
  <cp:revision>5</cp:revision>
  <dcterms:created xsi:type="dcterms:W3CDTF">2016-03-19T16:36:46Z</dcterms:created>
  <dcterms:modified xsi:type="dcterms:W3CDTF">2016-06-08T18:41:04Z</dcterms:modified>
</cp:coreProperties>
</file>