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9" r:id="rId3"/>
    <p:sldId id="273" r:id="rId4"/>
    <p:sldId id="282" r:id="rId5"/>
    <p:sldId id="289" r:id="rId6"/>
    <p:sldId id="310" r:id="rId7"/>
    <p:sldId id="330" r:id="rId8"/>
    <p:sldId id="329" r:id="rId9"/>
    <p:sldId id="285" r:id="rId10"/>
    <p:sldId id="331" r:id="rId11"/>
    <p:sldId id="274" r:id="rId12"/>
    <p:sldId id="286" r:id="rId13"/>
    <p:sldId id="288" r:id="rId14"/>
    <p:sldId id="280" r:id="rId15"/>
    <p:sldId id="269" r:id="rId16"/>
    <p:sldId id="33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32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A27109-2A9E-4723-8907-D23134D13645}" type="datetimeFigureOut">
              <a:rPr lang="en-US" smtClean="0"/>
              <a:pPr/>
              <a:t>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F5758-7785-409A-9679-88B7FFFBB6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A27109-2A9E-4723-8907-D23134D13645}" type="datetimeFigureOut">
              <a:rPr lang="en-US" smtClean="0"/>
              <a:pPr/>
              <a:t>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F5758-7785-409A-9679-88B7FFFBB6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A27109-2A9E-4723-8907-D23134D13645}" type="datetimeFigureOut">
              <a:rPr lang="en-US" smtClean="0"/>
              <a:pPr/>
              <a:t>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F5758-7785-409A-9679-88B7FFFBB6C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C3C488D-7585-4D1A-9E42-42B96ACA8D6B}" type="datetimeFigureOut">
              <a:rPr lang="en-US" smtClean="0">
                <a:solidFill>
                  <a:srgbClr val="DBF5F9">
                    <a:shade val="90000"/>
                  </a:srgbClr>
                </a:solidFill>
              </a:rPr>
              <a:pPr/>
              <a:t>2/11/2016</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7A2A4A98-2DC8-4C0B-B072-9520F6FA6FD6}"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3C488D-7585-4D1A-9E42-42B96ACA8D6B}" type="datetimeFigureOut">
              <a:rPr lang="en-US" smtClean="0">
                <a:solidFill>
                  <a:srgbClr val="04617B">
                    <a:shade val="90000"/>
                  </a:srgbClr>
                </a:solidFill>
              </a:rPr>
              <a:pPr/>
              <a:t>2/11/2016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7A2A4A98-2DC8-4C0B-B072-9520F6FA6FD6}"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C3C488D-7585-4D1A-9E42-42B96ACA8D6B}" type="datetimeFigureOut">
              <a:rPr lang="en-US" smtClean="0">
                <a:solidFill>
                  <a:srgbClr val="DBF5F9">
                    <a:shade val="90000"/>
                  </a:srgbClr>
                </a:solidFill>
              </a:rPr>
              <a:pPr/>
              <a:t>2/11/2016</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7A2A4A98-2DC8-4C0B-B072-9520F6FA6FD6}"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C3C488D-7585-4D1A-9E42-42B96ACA8D6B}" type="datetimeFigureOut">
              <a:rPr lang="en-US" smtClean="0">
                <a:solidFill>
                  <a:srgbClr val="04617B">
                    <a:shade val="90000"/>
                  </a:srgbClr>
                </a:solidFill>
              </a:rPr>
              <a:pPr/>
              <a:t>2/11/2016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7A2A4A98-2DC8-4C0B-B072-9520F6FA6FD6}"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C3C488D-7585-4D1A-9E42-42B96ACA8D6B}" type="datetimeFigureOut">
              <a:rPr lang="en-US" smtClean="0">
                <a:solidFill>
                  <a:srgbClr val="04617B">
                    <a:shade val="90000"/>
                  </a:srgbClr>
                </a:solidFill>
              </a:rPr>
              <a:pPr/>
              <a:t>2/11/2016</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7A2A4A98-2DC8-4C0B-B072-9520F6FA6FD6}"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C3C488D-7585-4D1A-9E42-42B96ACA8D6B}" type="datetimeFigureOut">
              <a:rPr lang="en-US" smtClean="0">
                <a:solidFill>
                  <a:srgbClr val="04617B">
                    <a:shade val="90000"/>
                  </a:srgbClr>
                </a:solidFill>
              </a:rPr>
              <a:pPr/>
              <a:t>2/11/2016</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7A2A4A98-2DC8-4C0B-B072-9520F6FA6FD6}"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3C488D-7585-4D1A-9E42-42B96ACA8D6B}" type="datetimeFigureOut">
              <a:rPr lang="en-US" smtClean="0">
                <a:solidFill>
                  <a:srgbClr val="04617B">
                    <a:shade val="90000"/>
                  </a:srgbClr>
                </a:solidFill>
              </a:rPr>
              <a:pPr/>
              <a:t>2/11/2016</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7A2A4A98-2DC8-4C0B-B072-9520F6FA6FD6}"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C3C488D-7585-4D1A-9E42-42B96ACA8D6B}" type="datetimeFigureOut">
              <a:rPr lang="en-US" smtClean="0">
                <a:solidFill>
                  <a:srgbClr val="04617B">
                    <a:shade val="90000"/>
                  </a:srgbClr>
                </a:solidFill>
              </a:rPr>
              <a:pPr/>
              <a:t>2/11/2016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7A2A4A98-2DC8-4C0B-B072-9520F6FA6FD6}"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A27109-2A9E-4723-8907-D23134D13645}" type="datetimeFigureOut">
              <a:rPr lang="en-US" smtClean="0"/>
              <a:pPr/>
              <a:t>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F5758-7785-409A-9679-88B7FFFBB6C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C3C488D-7585-4D1A-9E42-42B96ACA8D6B}" type="datetimeFigureOut">
              <a:rPr lang="en-US" smtClean="0">
                <a:solidFill>
                  <a:srgbClr val="04617B">
                    <a:shade val="90000"/>
                  </a:srgbClr>
                </a:solidFill>
              </a:rPr>
              <a:pPr/>
              <a:t>2/11/2016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7A2A4A98-2DC8-4C0B-B072-9520F6FA6FD6}"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3C488D-7585-4D1A-9E42-42B96ACA8D6B}" type="datetimeFigureOut">
              <a:rPr lang="en-US" smtClean="0">
                <a:solidFill>
                  <a:srgbClr val="04617B">
                    <a:shade val="90000"/>
                  </a:srgbClr>
                </a:solidFill>
              </a:rPr>
              <a:pPr/>
              <a:t>2/11/2016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7A2A4A98-2DC8-4C0B-B072-9520F6FA6FD6}"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3C488D-7585-4D1A-9E42-42B96ACA8D6B}" type="datetimeFigureOut">
              <a:rPr lang="en-US" smtClean="0">
                <a:solidFill>
                  <a:srgbClr val="04617B">
                    <a:shade val="90000"/>
                  </a:srgbClr>
                </a:solidFill>
              </a:rPr>
              <a:pPr/>
              <a:t>2/11/2016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7A2A4A98-2DC8-4C0B-B072-9520F6FA6FD6}"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A27109-2A9E-4723-8907-D23134D13645}" type="datetimeFigureOut">
              <a:rPr lang="en-US" smtClean="0"/>
              <a:pPr/>
              <a:t>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F5758-7785-409A-9679-88B7FFFBB6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A27109-2A9E-4723-8907-D23134D13645}" type="datetimeFigureOut">
              <a:rPr lang="en-US" smtClean="0"/>
              <a:pPr/>
              <a:t>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F5758-7785-409A-9679-88B7FFFBB6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A27109-2A9E-4723-8907-D23134D13645}" type="datetimeFigureOut">
              <a:rPr lang="en-US" smtClean="0"/>
              <a:pPr/>
              <a:t>2/11/2016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F5758-7785-409A-9679-88B7FFFBB6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A27109-2A9E-4723-8907-D23134D13645}" type="datetimeFigureOut">
              <a:rPr lang="en-US" smtClean="0"/>
              <a:pPr/>
              <a:t>2/11/2016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F5758-7785-409A-9679-88B7FFFBB6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A27109-2A9E-4723-8907-D23134D13645}" type="datetimeFigureOut">
              <a:rPr lang="en-US" smtClean="0"/>
              <a:pPr/>
              <a:t>2/11/2016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F5758-7785-409A-9679-88B7FFFBB6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A27109-2A9E-4723-8907-D23134D13645}" type="datetimeFigureOut">
              <a:rPr lang="en-US" smtClean="0"/>
              <a:pPr/>
              <a:t>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F5758-7785-409A-9679-88B7FFFBB6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A27109-2A9E-4723-8907-D23134D13645}" type="datetimeFigureOut">
              <a:rPr lang="en-US" smtClean="0"/>
              <a:pPr/>
              <a:t>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F5758-7785-409A-9679-88B7FFFBB6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27109-2A9E-4723-8907-D23134D13645}" type="datetimeFigureOut">
              <a:rPr lang="en-US" smtClean="0"/>
              <a:pPr/>
              <a:t>2/11/2016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F5758-7785-409A-9679-88B7FFFBB6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C3C488D-7585-4D1A-9E42-42B96ACA8D6B}" type="datetimeFigureOut">
              <a:rPr lang="en-US" smtClean="0">
                <a:solidFill>
                  <a:srgbClr val="04617B">
                    <a:shade val="90000"/>
                  </a:srgbClr>
                </a:solidFill>
              </a:rPr>
              <a:pPr/>
              <a:t>2/11/2016</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A2A4A98-2DC8-4C0B-B072-9520F6FA6FD6}"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lds.org/scriptures/ot/dan/2.12-13?lang=eng#11" TargetMode="External"/><Relationship Id="rId2" Type="http://schemas.openxmlformats.org/officeDocument/2006/relationships/hyperlink" Target="https://www.lds.org/scriptures/ot/dan/2.1-3?lang=eng#0" TargetMode="Externa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hyperlink" Target="https://www.lds.org/scriptures/ot/dan/2.31-35?lang=eng#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lds.org/scriptures/ot/dan/2.45?lang=eng#44" TargetMode="External"/><Relationship Id="rId2" Type="http://schemas.openxmlformats.org/officeDocument/2006/relationships/hyperlink" Target="https://www.lds.org/scriptures/ot/dan/2.44-45?lang=eng#43" TargetMode="Externa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hyperlink" Target="https://www.lds.org/scriptures/ot/dan/2.44?lang=eng#43"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lds.org/scriptures/ot/dan/1.9-10?lang=eng#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lds.org/scriptures/ot/dan/1.18-20?lang=eng#1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RichardsED\Box%20Sync\Dropbox%20Eric%20and%20Large%20Files\Daniel%20god%20gave%20them%20knowledge.mp4" TargetMode="External"/><Relationship Id="rId1" Type="http://schemas.microsoft.com/office/2007/relationships/media" Target="file:///C:\Users\RichardsED\Box%20Sync\Dropbox%20Eric%20and%20Large%20Files\Daniel%20god%20gave%20them%20knowledge.mp4" TargetMode="External"/><Relationship Id="rId6" Type="http://schemas.openxmlformats.org/officeDocument/2006/relationships/image" Target="../media/image8.png"/><Relationship Id="rId5" Type="http://schemas.openxmlformats.org/officeDocument/2006/relationships/hyperlink" Target="https://www.lds.org/media-library/video/2011-03-10-god-gave-them-knowledge?lang=eng" TargetMode="External"/><Relationship Id="rId4" Type="http://schemas.openxmlformats.org/officeDocument/2006/relationships/hyperlink" Target="http://www.lds.org/media-library/video/2011-03-10-god-gave-them-knowledge"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RichardsED\Box%20Sync\Dropbox%20Eric%20and%20Large%20Files\Daniel%20god%20gave%20them%20knowledge.mp4" TargetMode="External"/><Relationship Id="rId1" Type="http://schemas.microsoft.com/office/2007/relationships/media" Target="file:///C:\Users\RichardsED\Box%20Sync\Dropbox%20Eric%20and%20Large%20Files\Daniel%20god%20gave%20them%20knowledge.mp4" TargetMode="External"/><Relationship Id="rId6" Type="http://schemas.openxmlformats.org/officeDocument/2006/relationships/image" Target="../media/image8.png"/><Relationship Id="rId5" Type="http://schemas.openxmlformats.org/officeDocument/2006/relationships/hyperlink" Target="https://www.lds.org/media-library/video/2011-03-10-god-gave-them-knowledge?lang=eng" TargetMode="External"/><Relationship Id="rId4" Type="http://schemas.openxmlformats.org/officeDocument/2006/relationships/hyperlink" Target="http://www.lds.org/media-library/video/2011-03-10-god-gave-them-knowledg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wordofthespirit.net/bulwark/daniel-friends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1000"/>
            <a:ext cx="7458557" cy="4800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24200" y="5562600"/>
            <a:ext cx="2802370" cy="769441"/>
          </a:xfrm>
          <a:prstGeom prst="rect">
            <a:avLst/>
          </a:prstGeom>
        </p:spPr>
        <p:txBody>
          <a:bodyPr wrap="none">
            <a:spAutoFit/>
          </a:bodyPr>
          <a:lstStyle/>
          <a:p>
            <a:r>
              <a:rPr lang="en-US" sz="4400" b="1" dirty="0" smtClean="0">
                <a:latin typeface="Papyrus" panose="03070502060502030205" pitchFamily="66" charset="0"/>
              </a:rPr>
              <a:t>Daniel 1-2</a:t>
            </a:r>
            <a:endParaRPr lang="en-US"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609600" y="304800"/>
            <a:ext cx="7924800" cy="2246769"/>
          </a:xfrm>
          <a:prstGeom prst="rect">
            <a:avLst/>
          </a:prstGeom>
        </p:spPr>
        <p:txBody>
          <a:bodyPr wrap="square">
            <a:spAutoFit/>
          </a:bodyPr>
          <a:lstStyle/>
          <a:p>
            <a:pPr marL="285750" indent="-285750">
              <a:buFont typeface="Arial" panose="020B0604020202020204" pitchFamily="34" charset="0"/>
              <a:buChar char="•"/>
            </a:pPr>
            <a:r>
              <a:rPr lang="en-US" sz="2000" dirty="0" smtClean="0">
                <a:solidFill>
                  <a:srgbClr val="333333"/>
                </a:solidFill>
              </a:rPr>
              <a:t>What’s a weird dream you’ve had?</a:t>
            </a:r>
          </a:p>
          <a:p>
            <a:pPr marL="285750" indent="-285750">
              <a:buFont typeface="Arial" panose="020B0604020202020204" pitchFamily="34" charset="0"/>
              <a:buChar char="•"/>
            </a:pPr>
            <a:r>
              <a:rPr lang="en-US" sz="2000" dirty="0" smtClean="0">
                <a:solidFill>
                  <a:srgbClr val="333333"/>
                </a:solidFill>
              </a:rPr>
              <a:t>Review</a:t>
            </a:r>
            <a:r>
              <a:rPr lang="en-US" sz="2000" dirty="0">
                <a:solidFill>
                  <a:srgbClr val="333333"/>
                </a:solidFill>
              </a:rPr>
              <a:t> </a:t>
            </a:r>
            <a:r>
              <a:rPr lang="en-US" sz="2000" dirty="0">
                <a:solidFill>
                  <a:srgbClr val="0091BC"/>
                </a:solidFill>
                <a:hlinkClick r:id="rId2"/>
              </a:rPr>
              <a:t>Daniel </a:t>
            </a:r>
            <a:r>
              <a:rPr lang="en-US" sz="2000" dirty="0" smtClean="0">
                <a:solidFill>
                  <a:srgbClr val="0091BC"/>
                </a:solidFill>
                <a:hlinkClick r:id="rId2"/>
              </a:rPr>
              <a:t>2:1–11</a:t>
            </a:r>
            <a:r>
              <a:rPr lang="en-US" sz="2000" dirty="0" smtClean="0">
                <a:solidFill>
                  <a:srgbClr val="333333"/>
                </a:solidFill>
              </a:rPr>
              <a:t> </a:t>
            </a:r>
            <a:r>
              <a:rPr lang="en-US" sz="2000" dirty="0">
                <a:solidFill>
                  <a:srgbClr val="333333"/>
                </a:solidFill>
              </a:rPr>
              <a:t>looking for what troubled </a:t>
            </a:r>
            <a:r>
              <a:rPr lang="en-US" sz="2000" dirty="0" smtClean="0">
                <a:solidFill>
                  <a:srgbClr val="333333"/>
                </a:solidFill>
              </a:rPr>
              <a:t>Nebuchadnezzar and the wise men.</a:t>
            </a:r>
          </a:p>
          <a:p>
            <a:pPr marL="285750" indent="-285750">
              <a:buFont typeface="Arial" panose="020B0604020202020204" pitchFamily="34" charset="0"/>
              <a:buChar char="•"/>
            </a:pPr>
            <a:r>
              <a:rPr lang="en-US" sz="2000" dirty="0" smtClean="0"/>
              <a:t>Read</a:t>
            </a:r>
            <a:r>
              <a:rPr lang="en-US" sz="2000" dirty="0"/>
              <a:t> </a:t>
            </a:r>
            <a:r>
              <a:rPr lang="en-US" sz="2000" dirty="0">
                <a:hlinkClick r:id="rId3"/>
              </a:rPr>
              <a:t>Daniel </a:t>
            </a:r>
            <a:r>
              <a:rPr lang="en-US" sz="2000" dirty="0" smtClean="0">
                <a:hlinkClick r:id="rId3"/>
              </a:rPr>
              <a:t>2:12–19</a:t>
            </a:r>
            <a:r>
              <a:rPr lang="en-US" sz="2000" dirty="0"/>
              <a:t> </a:t>
            </a:r>
            <a:r>
              <a:rPr lang="en-US" sz="2000" dirty="0" smtClean="0"/>
              <a:t>looking </a:t>
            </a:r>
            <a:r>
              <a:rPr lang="en-US" sz="2000" dirty="0"/>
              <a:t>for </a:t>
            </a:r>
            <a:r>
              <a:rPr lang="en-US" sz="2000" dirty="0" smtClean="0"/>
              <a:t>the response to King Nebuchadnezzar’s decree.</a:t>
            </a:r>
          </a:p>
          <a:p>
            <a:pPr marL="742950" lvl="1" indent="-285750">
              <a:buFont typeface="Arial" panose="020B0604020202020204" pitchFamily="34" charset="0"/>
              <a:buChar char="•"/>
            </a:pPr>
            <a:r>
              <a:rPr lang="en-US" sz="2000" i="1" dirty="0" smtClean="0"/>
              <a:t>When </a:t>
            </a:r>
            <a:r>
              <a:rPr lang="en-US" sz="2000" i="1" dirty="0"/>
              <a:t>have you or someone you know sought Heavenly Father’s help and received needed wisdom and direction</a:t>
            </a:r>
            <a:r>
              <a:rPr lang="en-US" sz="2000" i="1" dirty="0" smtClean="0"/>
              <a:t>?</a:t>
            </a:r>
            <a:endParaRPr lang="en-US" sz="2000" i="1" dirty="0"/>
          </a:p>
        </p:txBody>
      </p:sp>
      <p:pic>
        <p:nvPicPr>
          <p:cNvPr id="3" name="Content Placeholder 9" descr="nebuchanezzars-dream.jpg"/>
          <p:cNvPicPr>
            <a:picLocks noChangeAspect="1"/>
          </p:cNvPicPr>
          <p:nvPr/>
        </p:nvPicPr>
        <p:blipFill>
          <a:blip r:embed="rId4" cstate="print"/>
          <a:stretch>
            <a:fillRect/>
          </a:stretch>
        </p:blipFill>
        <p:spPr>
          <a:xfrm>
            <a:off x="1502534" y="2484645"/>
            <a:ext cx="6138932" cy="43402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niel02.00.bmp"/>
          <p:cNvPicPr>
            <a:picLocks noChangeAspect="1"/>
          </p:cNvPicPr>
          <p:nvPr/>
        </p:nvPicPr>
        <p:blipFill rotWithShape="1">
          <a:blip r:embed="rId2" cstate="print"/>
          <a:srcRect l="12538" t="21113" r="38563"/>
          <a:stretch/>
        </p:blipFill>
        <p:spPr>
          <a:xfrm>
            <a:off x="417443" y="1161365"/>
            <a:ext cx="2438400" cy="5410083"/>
          </a:xfrm>
          <a:prstGeom prst="rect">
            <a:avLst/>
          </a:prstGeom>
        </p:spPr>
      </p:pic>
      <p:sp>
        <p:nvSpPr>
          <p:cNvPr id="3" name="TextBox 2"/>
          <p:cNvSpPr txBox="1"/>
          <p:nvPr/>
        </p:nvSpPr>
        <p:spPr>
          <a:xfrm>
            <a:off x="4267200" y="838200"/>
            <a:ext cx="3810000" cy="323165"/>
          </a:xfrm>
          <a:prstGeom prst="rect">
            <a:avLst/>
          </a:prstGeom>
          <a:noFill/>
        </p:spPr>
        <p:txBody>
          <a:bodyPr wrap="square" rtlCol="0">
            <a:spAutoFit/>
          </a:bodyPr>
          <a:lstStyle/>
          <a:p>
            <a:r>
              <a:rPr lang="en-US" sz="1500" b="1" u="sng" dirty="0" smtClean="0">
                <a:latin typeface="Times New Roman" pitchFamily="18" charset="0"/>
                <a:cs typeface="Times New Roman" pitchFamily="18" charset="0"/>
              </a:rPr>
              <a:t>Kingdoms of the Earth</a:t>
            </a:r>
            <a:endParaRPr lang="en-US" sz="1500" b="1" u="sng" dirty="0">
              <a:latin typeface="Times New Roman" pitchFamily="18" charset="0"/>
              <a:cs typeface="Times New Roman" pitchFamily="18" charset="0"/>
            </a:endParaRPr>
          </a:p>
        </p:txBody>
      </p:sp>
      <p:sp>
        <p:nvSpPr>
          <p:cNvPr id="6" name="TextBox 5"/>
          <p:cNvSpPr txBox="1"/>
          <p:nvPr/>
        </p:nvSpPr>
        <p:spPr>
          <a:xfrm>
            <a:off x="2299252" y="1520152"/>
            <a:ext cx="2120348" cy="369332"/>
          </a:xfrm>
          <a:prstGeom prst="rect">
            <a:avLst/>
          </a:prstGeom>
          <a:noFill/>
        </p:spPr>
        <p:txBody>
          <a:bodyPr wrap="square" rtlCol="0">
            <a:spAutoFit/>
          </a:bodyPr>
          <a:lstStyle/>
          <a:p>
            <a:r>
              <a:rPr lang="en-US" b="1" dirty="0" smtClean="0">
                <a:solidFill>
                  <a:srgbClr val="CC9900"/>
                </a:solidFill>
                <a:latin typeface="Times New Roman" pitchFamily="18" charset="0"/>
                <a:cs typeface="Times New Roman" pitchFamily="18" charset="0"/>
              </a:rPr>
              <a:t>HEAD</a:t>
            </a:r>
            <a:r>
              <a:rPr lang="en-US" dirty="0" smtClean="0">
                <a:solidFill>
                  <a:srgbClr val="CC9900"/>
                </a:solidFill>
                <a:latin typeface="Times New Roman" pitchFamily="18" charset="0"/>
                <a:cs typeface="Times New Roman" pitchFamily="18" charset="0"/>
              </a:rPr>
              <a:t> of fine </a:t>
            </a:r>
            <a:r>
              <a:rPr lang="en-US" i="1" dirty="0" smtClean="0">
                <a:solidFill>
                  <a:srgbClr val="CC9900"/>
                </a:solidFill>
                <a:latin typeface="Times New Roman" pitchFamily="18" charset="0"/>
                <a:cs typeface="Times New Roman" pitchFamily="18" charset="0"/>
              </a:rPr>
              <a:t>Gold</a:t>
            </a:r>
            <a:endParaRPr lang="en-US" i="1" dirty="0">
              <a:solidFill>
                <a:srgbClr val="CC9900"/>
              </a:solidFill>
              <a:latin typeface="Times New Roman" pitchFamily="18" charset="0"/>
              <a:cs typeface="Times New Roman" pitchFamily="18" charset="0"/>
            </a:endParaRPr>
          </a:p>
        </p:txBody>
      </p:sp>
      <p:sp>
        <p:nvSpPr>
          <p:cNvPr id="7" name="TextBox 6"/>
          <p:cNvSpPr txBox="1"/>
          <p:nvPr/>
        </p:nvSpPr>
        <p:spPr>
          <a:xfrm>
            <a:off x="4992757" y="1570355"/>
            <a:ext cx="4711148" cy="369332"/>
          </a:xfrm>
          <a:prstGeom prst="rect">
            <a:avLst/>
          </a:prstGeom>
          <a:noFill/>
        </p:spPr>
        <p:txBody>
          <a:bodyPr wrap="square" rtlCol="0">
            <a:spAutoFit/>
          </a:bodyPr>
          <a:lstStyle/>
          <a:p>
            <a:r>
              <a:rPr lang="en-US" b="1" dirty="0" smtClean="0">
                <a:solidFill>
                  <a:srgbClr val="CC9900"/>
                </a:solidFill>
                <a:latin typeface="Times New Roman" pitchFamily="18" charset="0"/>
                <a:cs typeface="Times New Roman" pitchFamily="18" charset="0"/>
              </a:rPr>
              <a:t>BABYLON</a:t>
            </a:r>
            <a:r>
              <a:rPr lang="en-US" dirty="0" smtClean="0">
                <a:solidFill>
                  <a:srgbClr val="CC9900"/>
                </a:solidFill>
                <a:latin typeface="Times New Roman" pitchFamily="18" charset="0"/>
                <a:cs typeface="Times New Roman" pitchFamily="18" charset="0"/>
              </a:rPr>
              <a:t> (671 – 538BC) Nebuchadnezzar</a:t>
            </a:r>
            <a:endParaRPr lang="en-US" dirty="0">
              <a:solidFill>
                <a:srgbClr val="CC9900"/>
              </a:solidFill>
              <a:latin typeface="Times New Roman" pitchFamily="18" charset="0"/>
              <a:cs typeface="Times New Roman" pitchFamily="18" charset="0"/>
            </a:endParaRPr>
          </a:p>
        </p:txBody>
      </p:sp>
      <p:sp>
        <p:nvSpPr>
          <p:cNvPr id="9" name="TextBox 8"/>
          <p:cNvSpPr txBox="1"/>
          <p:nvPr/>
        </p:nvSpPr>
        <p:spPr>
          <a:xfrm>
            <a:off x="2388704" y="2452488"/>
            <a:ext cx="3962400" cy="369332"/>
          </a:xfrm>
          <a:prstGeom prst="rect">
            <a:avLst/>
          </a:prstGeom>
          <a:noFill/>
        </p:spPr>
        <p:txBody>
          <a:bodyPr wrap="square" rtlCol="0">
            <a:spAutoFit/>
          </a:bodyPr>
          <a:lstStyle/>
          <a:p>
            <a:r>
              <a:rPr lang="en-US" b="1" dirty="0" smtClean="0">
                <a:solidFill>
                  <a:schemeClr val="bg1">
                    <a:lumMod val="50000"/>
                  </a:schemeClr>
                </a:solidFill>
                <a:latin typeface="Times New Roman" pitchFamily="18" charset="0"/>
                <a:cs typeface="Times New Roman" pitchFamily="18" charset="0"/>
              </a:rPr>
              <a:t>BREAST/ARMS</a:t>
            </a:r>
            <a:r>
              <a:rPr lang="en-US" dirty="0" smtClean="0">
                <a:solidFill>
                  <a:schemeClr val="bg1">
                    <a:lumMod val="50000"/>
                  </a:schemeClr>
                </a:solidFill>
                <a:latin typeface="Times New Roman" pitchFamily="18" charset="0"/>
                <a:cs typeface="Times New Roman" pitchFamily="18" charset="0"/>
              </a:rPr>
              <a:t> of </a:t>
            </a:r>
            <a:r>
              <a:rPr lang="en-US" i="1" dirty="0" smtClean="0">
                <a:solidFill>
                  <a:schemeClr val="bg1">
                    <a:lumMod val="50000"/>
                  </a:schemeClr>
                </a:solidFill>
                <a:latin typeface="Times New Roman" pitchFamily="18" charset="0"/>
                <a:cs typeface="Times New Roman" pitchFamily="18" charset="0"/>
              </a:rPr>
              <a:t>Silver</a:t>
            </a:r>
            <a:endParaRPr lang="en-US" i="1" dirty="0">
              <a:solidFill>
                <a:schemeClr val="bg1">
                  <a:lumMod val="50000"/>
                </a:schemeClr>
              </a:solidFill>
              <a:latin typeface="Times New Roman" pitchFamily="18" charset="0"/>
              <a:cs typeface="Times New Roman" pitchFamily="18" charset="0"/>
            </a:endParaRPr>
          </a:p>
        </p:txBody>
      </p:sp>
      <p:sp>
        <p:nvSpPr>
          <p:cNvPr id="10" name="TextBox 9"/>
          <p:cNvSpPr txBox="1"/>
          <p:nvPr/>
        </p:nvSpPr>
        <p:spPr>
          <a:xfrm>
            <a:off x="4992757" y="2314054"/>
            <a:ext cx="3962400" cy="646331"/>
          </a:xfrm>
          <a:prstGeom prst="rect">
            <a:avLst/>
          </a:prstGeom>
          <a:noFill/>
        </p:spPr>
        <p:txBody>
          <a:bodyPr wrap="square" rtlCol="0">
            <a:spAutoFit/>
          </a:bodyPr>
          <a:lstStyle/>
          <a:p>
            <a:r>
              <a:rPr lang="en-US" b="1" dirty="0" smtClean="0">
                <a:solidFill>
                  <a:schemeClr val="bg1">
                    <a:lumMod val="50000"/>
                  </a:schemeClr>
                </a:solidFill>
                <a:latin typeface="Times New Roman" pitchFamily="18" charset="0"/>
                <a:cs typeface="Times New Roman" pitchFamily="18" charset="0"/>
              </a:rPr>
              <a:t>MEDES-PERSIANS</a:t>
            </a:r>
            <a:r>
              <a:rPr lang="en-US" dirty="0" smtClean="0">
                <a:solidFill>
                  <a:schemeClr val="bg1">
                    <a:lumMod val="50000"/>
                  </a:schemeClr>
                </a:solidFill>
                <a:latin typeface="Times New Roman" pitchFamily="18" charset="0"/>
                <a:cs typeface="Times New Roman" pitchFamily="18" charset="0"/>
              </a:rPr>
              <a:t> (538-331BC)  Cyrus-Darius</a:t>
            </a:r>
            <a:endParaRPr lang="en-US" dirty="0">
              <a:solidFill>
                <a:schemeClr val="bg1">
                  <a:lumMod val="50000"/>
                </a:schemeClr>
              </a:solidFill>
              <a:latin typeface="Times New Roman" pitchFamily="18" charset="0"/>
              <a:cs typeface="Times New Roman" pitchFamily="18" charset="0"/>
            </a:endParaRPr>
          </a:p>
        </p:txBody>
      </p:sp>
      <p:sp>
        <p:nvSpPr>
          <p:cNvPr id="11" name="TextBox 10"/>
          <p:cNvSpPr txBox="1"/>
          <p:nvPr/>
        </p:nvSpPr>
        <p:spPr>
          <a:xfrm>
            <a:off x="2315817" y="3563894"/>
            <a:ext cx="3962400" cy="369332"/>
          </a:xfrm>
          <a:prstGeom prst="rect">
            <a:avLst/>
          </a:prstGeom>
          <a:noFill/>
        </p:spPr>
        <p:txBody>
          <a:bodyPr wrap="square" rtlCol="0">
            <a:spAutoFit/>
          </a:bodyPr>
          <a:lstStyle/>
          <a:p>
            <a:r>
              <a:rPr lang="en-US" b="1" dirty="0" smtClean="0">
                <a:solidFill>
                  <a:srgbClr val="CC6600"/>
                </a:solidFill>
                <a:latin typeface="Times New Roman" pitchFamily="18" charset="0"/>
                <a:cs typeface="Times New Roman" pitchFamily="18" charset="0"/>
              </a:rPr>
              <a:t>BELLY/THIGHS</a:t>
            </a:r>
            <a:r>
              <a:rPr lang="en-US" dirty="0" smtClean="0">
                <a:solidFill>
                  <a:srgbClr val="CC6600"/>
                </a:solidFill>
                <a:latin typeface="Times New Roman" pitchFamily="18" charset="0"/>
                <a:cs typeface="Times New Roman" pitchFamily="18" charset="0"/>
              </a:rPr>
              <a:t> of </a:t>
            </a:r>
            <a:r>
              <a:rPr lang="en-US" i="1" dirty="0" smtClean="0">
                <a:solidFill>
                  <a:srgbClr val="CC6600"/>
                </a:solidFill>
                <a:latin typeface="Times New Roman" pitchFamily="18" charset="0"/>
                <a:cs typeface="Times New Roman" pitchFamily="18" charset="0"/>
              </a:rPr>
              <a:t>Brass</a:t>
            </a:r>
            <a:endParaRPr lang="en-US" i="1" dirty="0">
              <a:solidFill>
                <a:srgbClr val="CC6600"/>
              </a:solidFill>
              <a:latin typeface="Times New Roman" pitchFamily="18" charset="0"/>
              <a:cs typeface="Times New Roman" pitchFamily="18" charset="0"/>
            </a:endParaRPr>
          </a:p>
        </p:txBody>
      </p:sp>
      <p:sp>
        <p:nvSpPr>
          <p:cNvPr id="12" name="TextBox 11"/>
          <p:cNvSpPr txBox="1"/>
          <p:nvPr/>
        </p:nvSpPr>
        <p:spPr>
          <a:xfrm>
            <a:off x="5002696" y="3507744"/>
            <a:ext cx="3962400" cy="646331"/>
          </a:xfrm>
          <a:prstGeom prst="rect">
            <a:avLst/>
          </a:prstGeom>
          <a:noFill/>
        </p:spPr>
        <p:txBody>
          <a:bodyPr wrap="square" rtlCol="0">
            <a:spAutoFit/>
          </a:bodyPr>
          <a:lstStyle/>
          <a:p>
            <a:r>
              <a:rPr lang="en-US" cap="all" dirty="0" smtClean="0">
                <a:solidFill>
                  <a:srgbClr val="CC6600"/>
                </a:solidFill>
                <a:latin typeface="Times New Roman" pitchFamily="18" charset="0"/>
                <a:cs typeface="Times New Roman" pitchFamily="18" charset="0"/>
              </a:rPr>
              <a:t>Macedonia</a:t>
            </a:r>
            <a:r>
              <a:rPr lang="en-US" dirty="0" smtClean="0">
                <a:solidFill>
                  <a:srgbClr val="CC6600"/>
                </a:solidFill>
                <a:latin typeface="Times New Roman" pitchFamily="18" charset="0"/>
                <a:cs typeface="Times New Roman" pitchFamily="18" charset="0"/>
              </a:rPr>
              <a:t> (331-160BC)  Alexander the Great</a:t>
            </a:r>
            <a:endParaRPr lang="en-US" dirty="0">
              <a:solidFill>
                <a:srgbClr val="CC6600"/>
              </a:solidFill>
              <a:latin typeface="Times New Roman" pitchFamily="18" charset="0"/>
              <a:cs typeface="Times New Roman" pitchFamily="18" charset="0"/>
            </a:endParaRPr>
          </a:p>
        </p:txBody>
      </p:sp>
      <p:sp>
        <p:nvSpPr>
          <p:cNvPr id="13" name="TextBox 12"/>
          <p:cNvSpPr txBox="1"/>
          <p:nvPr/>
        </p:nvSpPr>
        <p:spPr>
          <a:xfrm>
            <a:off x="2362200" y="4836001"/>
            <a:ext cx="3962400" cy="369332"/>
          </a:xfrm>
          <a:prstGeom prst="rect">
            <a:avLst/>
          </a:prstGeom>
          <a:noFill/>
        </p:spPr>
        <p:txBody>
          <a:bodyPr wrap="square" rtlCol="0">
            <a:spAutoFit/>
          </a:bodyPr>
          <a:lstStyle/>
          <a:p>
            <a:r>
              <a:rPr lang="en-US" b="1" dirty="0" smtClean="0">
                <a:solidFill>
                  <a:srgbClr val="339966"/>
                </a:solidFill>
                <a:latin typeface="Times New Roman" pitchFamily="18" charset="0"/>
                <a:cs typeface="Times New Roman" pitchFamily="18" charset="0"/>
              </a:rPr>
              <a:t>LEGS</a:t>
            </a:r>
            <a:r>
              <a:rPr lang="en-US" dirty="0" smtClean="0">
                <a:solidFill>
                  <a:srgbClr val="339966"/>
                </a:solidFill>
                <a:latin typeface="Times New Roman" pitchFamily="18" charset="0"/>
                <a:cs typeface="Times New Roman" pitchFamily="18" charset="0"/>
              </a:rPr>
              <a:t> of </a:t>
            </a:r>
            <a:r>
              <a:rPr lang="en-US" i="1" dirty="0" smtClean="0">
                <a:solidFill>
                  <a:srgbClr val="339966"/>
                </a:solidFill>
                <a:latin typeface="Times New Roman" pitchFamily="18" charset="0"/>
                <a:cs typeface="Times New Roman" pitchFamily="18" charset="0"/>
              </a:rPr>
              <a:t>Iron</a:t>
            </a:r>
            <a:endParaRPr lang="en-US" i="1" dirty="0">
              <a:solidFill>
                <a:srgbClr val="339966"/>
              </a:solidFill>
              <a:latin typeface="Times New Roman" pitchFamily="18" charset="0"/>
              <a:cs typeface="Times New Roman" pitchFamily="18" charset="0"/>
            </a:endParaRPr>
          </a:p>
        </p:txBody>
      </p:sp>
      <p:sp>
        <p:nvSpPr>
          <p:cNvPr id="14" name="TextBox 13"/>
          <p:cNvSpPr txBox="1"/>
          <p:nvPr/>
        </p:nvSpPr>
        <p:spPr>
          <a:xfrm>
            <a:off x="4992757" y="4866778"/>
            <a:ext cx="3962400" cy="369332"/>
          </a:xfrm>
          <a:prstGeom prst="rect">
            <a:avLst/>
          </a:prstGeom>
          <a:noFill/>
          <a:ln>
            <a:noFill/>
          </a:ln>
        </p:spPr>
        <p:txBody>
          <a:bodyPr wrap="square" rtlCol="0">
            <a:spAutoFit/>
          </a:bodyPr>
          <a:lstStyle/>
          <a:p>
            <a:r>
              <a:rPr lang="en-US" cap="all" dirty="0" smtClean="0">
                <a:solidFill>
                  <a:srgbClr val="339966"/>
                </a:solidFill>
                <a:latin typeface="Times New Roman" pitchFamily="18" charset="0"/>
                <a:cs typeface="Times New Roman" pitchFamily="18" charset="0"/>
              </a:rPr>
              <a:t>Rome</a:t>
            </a:r>
            <a:r>
              <a:rPr lang="en-US" dirty="0" smtClean="0">
                <a:solidFill>
                  <a:srgbClr val="339966"/>
                </a:solidFill>
                <a:latin typeface="Times New Roman" pitchFamily="18" charset="0"/>
                <a:cs typeface="Times New Roman" pitchFamily="18" charset="0"/>
              </a:rPr>
              <a:t> (160BC-488AD)  Caesar</a:t>
            </a:r>
            <a:endParaRPr lang="en-US" dirty="0">
              <a:solidFill>
                <a:srgbClr val="339966"/>
              </a:solidFill>
              <a:latin typeface="Times New Roman" pitchFamily="18" charset="0"/>
              <a:cs typeface="Times New Roman" pitchFamily="18" charset="0"/>
            </a:endParaRPr>
          </a:p>
        </p:txBody>
      </p:sp>
      <p:sp>
        <p:nvSpPr>
          <p:cNvPr id="15" name="TextBox 14"/>
          <p:cNvSpPr txBox="1"/>
          <p:nvPr/>
        </p:nvSpPr>
        <p:spPr>
          <a:xfrm>
            <a:off x="2388704" y="5599153"/>
            <a:ext cx="3962400" cy="369332"/>
          </a:xfrm>
          <a:prstGeom prst="rect">
            <a:avLst/>
          </a:prstGeom>
          <a:noFill/>
        </p:spPr>
        <p:txBody>
          <a:bodyPr wrap="square" rtlCol="0">
            <a:spAutoFit/>
          </a:bodyPr>
          <a:lstStyle/>
          <a:p>
            <a:r>
              <a:rPr lang="en-US" b="1" dirty="0" smtClean="0">
                <a:solidFill>
                  <a:srgbClr val="663300"/>
                </a:solidFill>
                <a:latin typeface="Times New Roman" pitchFamily="18" charset="0"/>
                <a:cs typeface="Times New Roman" pitchFamily="18" charset="0"/>
              </a:rPr>
              <a:t>FEET</a:t>
            </a:r>
            <a:r>
              <a:rPr lang="en-US" dirty="0" smtClean="0">
                <a:solidFill>
                  <a:srgbClr val="663300"/>
                </a:solidFill>
                <a:latin typeface="Times New Roman" pitchFamily="18" charset="0"/>
                <a:cs typeface="Times New Roman" pitchFamily="18" charset="0"/>
              </a:rPr>
              <a:t> of </a:t>
            </a:r>
            <a:r>
              <a:rPr lang="en-US" i="1" dirty="0" smtClean="0">
                <a:solidFill>
                  <a:srgbClr val="663300"/>
                </a:solidFill>
                <a:latin typeface="Times New Roman" pitchFamily="18" charset="0"/>
                <a:cs typeface="Times New Roman" pitchFamily="18" charset="0"/>
              </a:rPr>
              <a:t>Clay &amp; Iron</a:t>
            </a:r>
            <a:endParaRPr lang="en-US" i="1" dirty="0">
              <a:solidFill>
                <a:srgbClr val="663300"/>
              </a:solidFill>
              <a:latin typeface="Times New Roman" pitchFamily="18" charset="0"/>
              <a:cs typeface="Times New Roman" pitchFamily="18" charset="0"/>
            </a:endParaRPr>
          </a:p>
        </p:txBody>
      </p:sp>
      <p:sp>
        <p:nvSpPr>
          <p:cNvPr id="16" name="TextBox 15"/>
          <p:cNvSpPr txBox="1"/>
          <p:nvPr/>
        </p:nvSpPr>
        <p:spPr>
          <a:xfrm>
            <a:off x="4992757" y="5629930"/>
            <a:ext cx="4114800" cy="369332"/>
          </a:xfrm>
          <a:prstGeom prst="rect">
            <a:avLst/>
          </a:prstGeom>
          <a:noFill/>
        </p:spPr>
        <p:txBody>
          <a:bodyPr wrap="square" rtlCol="0">
            <a:spAutoFit/>
          </a:bodyPr>
          <a:lstStyle/>
          <a:p>
            <a:r>
              <a:rPr lang="en-US" b="1" dirty="0" smtClean="0">
                <a:solidFill>
                  <a:srgbClr val="663300"/>
                </a:solidFill>
                <a:latin typeface="Times New Roman" pitchFamily="18" charset="0"/>
                <a:cs typeface="Times New Roman" pitchFamily="18" charset="0"/>
              </a:rPr>
              <a:t>Many Kingdoms</a:t>
            </a:r>
            <a:endParaRPr lang="en-US" dirty="0">
              <a:solidFill>
                <a:srgbClr val="663300"/>
              </a:solidFill>
              <a:latin typeface="Times New Roman" pitchFamily="18" charset="0"/>
              <a:cs typeface="Times New Roman" pitchFamily="18" charset="0"/>
            </a:endParaRPr>
          </a:p>
        </p:txBody>
      </p:sp>
      <p:pic>
        <p:nvPicPr>
          <p:cNvPr id="28" name="Picture 2" descr="https://encrypted-tbn1.google.com/images?q=tbn:ANd9GcRog7q0VYP8zVtJMOdghLaBl6S-qTKRZK50ORgjDqBT3tWV2esBRw"/>
          <p:cNvPicPr>
            <a:picLocks noChangeAspect="1" noChangeArrowheads="1"/>
          </p:cNvPicPr>
          <p:nvPr/>
        </p:nvPicPr>
        <p:blipFill>
          <a:blip r:embed="rId3" cstate="print"/>
          <a:srcRect/>
          <a:stretch>
            <a:fillRect/>
          </a:stretch>
        </p:blipFill>
        <p:spPr bwMode="auto">
          <a:xfrm>
            <a:off x="7348331" y="412370"/>
            <a:ext cx="1143000" cy="14273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9" name="TextBox 28"/>
          <p:cNvSpPr txBox="1"/>
          <p:nvPr/>
        </p:nvSpPr>
        <p:spPr>
          <a:xfrm>
            <a:off x="5304183" y="6022658"/>
            <a:ext cx="3810000" cy="784830"/>
          </a:xfrm>
          <a:prstGeom prst="rect">
            <a:avLst/>
          </a:prstGeom>
          <a:noFill/>
        </p:spPr>
        <p:txBody>
          <a:bodyPr wrap="square" rtlCol="0">
            <a:spAutoFit/>
          </a:bodyPr>
          <a:lstStyle/>
          <a:p>
            <a:r>
              <a:rPr lang="en-US" sz="1500" b="1" dirty="0" smtClean="0">
                <a:latin typeface="Times New Roman" pitchFamily="18" charset="0"/>
                <a:cs typeface="Times New Roman" pitchFamily="18" charset="0"/>
              </a:rPr>
              <a:t>Cut out  = suggest size and shape</a:t>
            </a:r>
          </a:p>
          <a:p>
            <a:r>
              <a:rPr lang="en-US" sz="1500" b="1" dirty="0" smtClean="0">
                <a:latin typeface="Times New Roman" pitchFamily="18" charset="0"/>
                <a:cs typeface="Times New Roman" pitchFamily="18" charset="0"/>
              </a:rPr>
              <a:t>Mountain = patterned after heaven</a:t>
            </a:r>
          </a:p>
          <a:p>
            <a:r>
              <a:rPr lang="en-US" sz="1500" b="1" dirty="0" smtClean="0">
                <a:latin typeface="Times New Roman" pitchFamily="18" charset="0"/>
                <a:cs typeface="Times New Roman" pitchFamily="18" charset="0"/>
              </a:rPr>
              <a:t>Without hands = not man-made</a:t>
            </a:r>
            <a:endParaRPr lang="en-US" sz="1500" b="1" dirty="0">
              <a:latin typeface="Times New Roman" pitchFamily="18" charset="0"/>
              <a:cs typeface="Times New Roman" pitchFamily="18" charset="0"/>
            </a:endParaRPr>
          </a:p>
        </p:txBody>
      </p:sp>
      <p:sp>
        <p:nvSpPr>
          <p:cNvPr id="30" name="TextBox 29"/>
          <p:cNvSpPr txBox="1"/>
          <p:nvPr/>
        </p:nvSpPr>
        <p:spPr>
          <a:xfrm>
            <a:off x="685800" y="6137761"/>
            <a:ext cx="4648200" cy="707886"/>
          </a:xfrm>
          <a:prstGeom prst="rect">
            <a:avLst/>
          </a:prstGeom>
          <a:noFill/>
        </p:spPr>
        <p:txBody>
          <a:bodyPr wrap="square" rtlCol="0">
            <a:spAutoFit/>
          </a:bodyPr>
          <a:lstStyle/>
          <a:p>
            <a:r>
              <a:rPr lang="en-US" sz="2000" b="1" dirty="0" smtClean="0">
                <a:solidFill>
                  <a:srgbClr val="800000"/>
                </a:solidFill>
                <a:effectLst>
                  <a:outerShdw blurRad="38100" dist="38100" dir="2700000" algn="tl">
                    <a:srgbClr val="000000">
                      <a:alpha val="43137"/>
                    </a:srgbClr>
                  </a:outerShdw>
                </a:effectLst>
                <a:latin typeface="Times New Roman" pitchFamily="18" charset="0"/>
                <a:cs typeface="Times New Roman" pitchFamily="18" charset="0"/>
              </a:rPr>
              <a:t>KINGDOM OF GOD</a:t>
            </a:r>
            <a:r>
              <a:rPr lang="en-US" sz="2000" b="1" dirty="0" smtClean="0">
                <a:solidFill>
                  <a:srgbClr val="800000"/>
                </a:solidFill>
                <a:latin typeface="Times New Roman" pitchFamily="18" charset="0"/>
                <a:cs typeface="Times New Roman" pitchFamily="18" charset="0"/>
              </a:rPr>
              <a:t> (1830 – forever)  God of Heaven</a:t>
            </a:r>
            <a:endParaRPr lang="en-US" sz="2000" b="1" dirty="0">
              <a:solidFill>
                <a:srgbClr val="800000"/>
              </a:solidFill>
              <a:latin typeface="Times New Roman" pitchFamily="18" charset="0"/>
              <a:cs typeface="Times New Roman" pitchFamily="18" charset="0"/>
            </a:endParaRPr>
          </a:p>
        </p:txBody>
      </p:sp>
      <p:sp>
        <p:nvSpPr>
          <p:cNvPr id="31" name="Rectangle 30"/>
          <p:cNvSpPr/>
          <p:nvPr/>
        </p:nvSpPr>
        <p:spPr>
          <a:xfrm>
            <a:off x="261730" y="38003"/>
            <a:ext cx="8656983" cy="369332"/>
          </a:xfrm>
          <a:prstGeom prst="rect">
            <a:avLst/>
          </a:prstGeom>
        </p:spPr>
        <p:txBody>
          <a:bodyPr wrap="square">
            <a:spAutoFit/>
          </a:bodyPr>
          <a:lstStyle/>
          <a:p>
            <a:pPr algn="ctr"/>
            <a:r>
              <a:rPr lang="en-US" b="1" dirty="0" smtClean="0">
                <a:solidFill>
                  <a:srgbClr val="0091BC"/>
                </a:solidFill>
                <a:latin typeface="Open Sans"/>
                <a:hlinkClick r:id="rId4"/>
              </a:rPr>
              <a:t>Daniel 2:26–35</a:t>
            </a:r>
            <a:r>
              <a:rPr lang="en-US" b="1" dirty="0">
                <a:solidFill>
                  <a:srgbClr val="333333"/>
                </a:solidFill>
                <a:latin typeface="Open Sans"/>
              </a:rPr>
              <a:t> </a:t>
            </a:r>
            <a:r>
              <a:rPr lang="en-US" b="1" dirty="0" smtClean="0">
                <a:solidFill>
                  <a:srgbClr val="333333"/>
                </a:solidFill>
                <a:latin typeface="Open Sans"/>
              </a:rPr>
              <a:t>Nebuchadnezzar's dream</a:t>
            </a:r>
            <a:r>
              <a:rPr lang="en-US" b="1" dirty="0">
                <a:solidFill>
                  <a:srgbClr val="333333"/>
                </a:solidFill>
                <a:latin typeface="Open Sans"/>
              </a:rPr>
              <a:t>. </a:t>
            </a:r>
            <a:endParaRPr lang="en-US" b="1" dirty="0"/>
          </a:p>
        </p:txBody>
      </p:sp>
    </p:spTree>
    <p:extLst>
      <p:ext uri="{BB962C8B-B14F-4D97-AF65-F5344CB8AC3E}">
        <p14:creationId xmlns:p14="http://schemas.microsoft.com/office/powerpoint/2010/main" val="353539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28"/>
                                        </p:tgtEl>
                                        <p:attrNameLst>
                                          <p:attrName>style.visibility</p:attrName>
                                        </p:attrNameLst>
                                      </p:cBhvr>
                                      <p:to>
                                        <p:strVal val="visible"/>
                                      </p:to>
                                    </p:set>
                                  </p:childTnLst>
                                </p:cTn>
                              </p:par>
                            </p:childTnLst>
                          </p:cTn>
                        </p:par>
                        <p:par>
                          <p:cTn id="70" fill="hold">
                            <p:stCondLst>
                              <p:cond delay="0"/>
                            </p:stCondLst>
                            <p:childTnLst>
                              <p:par>
                                <p:cTn id="71" presetID="41" presetClass="path" presetSubtype="0" accel="50000" decel="50000" fill="hold" nodeType="afterEffect">
                                  <p:stCondLst>
                                    <p:cond delay="0"/>
                                  </p:stCondLst>
                                  <p:childTnLst>
                                    <p:animMotion origin="layout" path="M -3.33333E-6 2.59259E-6 C -0.01284 -0.02338 -0.05694 -0.0456 -0.07222 -0.0456 C -0.16944 -0.0456 -0.26909 0.31435 -0.26909 0.67453 C -0.26909 0.49259 -0.31875 0.31435 -0.36614 0.31435 C -0.41597 0.31435 -0.46319 0.4956 -0.46319 0.67453 C -0.46319 0.58472 -0.48802 0.49259 -0.51319 0.49259 C -0.53784 0.49259 -0.56302 0.5824 -0.56302 0.67453 C -0.56302 0.62801 -0.57534 0.58472 -0.58819 0.58472 C -0.60052 0.58472 -0.61267 0.63032 -0.61267 0.67453 C -0.61267 0.65115 -0.61961 0.62801 -0.62517 0.62801 C -0.62864 0.62801 -0.63784 0.65115 -0.63784 0.67453 C -0.63784 0.66227 -0.64132 0.65115 -0.64427 0.65115 C -0.64427 0.64791 -0.65069 0.66227 -0.65069 0.67453 C -0.65069 0.66852 -0.65069 0.66227 -0.65416 0.66227 C -0.65416 0.66574 -0.65764 0.66805 -0.65764 0.67453 C -0.65764 0.67083 -0.65764 0.66852 -0.65764 0.66574 C -0.66041 0.66574 -0.66041 0.66852 -0.66041 0.67083 C -0.66389 0.67083 -0.66389 0.66805 -0.66389 0.66574 C -0.66666 0.66574 -0.66666 0.66852 -0.66666 0.67083 " pathEditMode="relative" rAng="0" ptsTypes="AAAAAAAAAAAAAAAAAAA">
                                      <p:cBhvr>
                                        <p:cTn id="72" dur="2000" fill="hold"/>
                                        <p:tgtEl>
                                          <p:spTgt spid="28"/>
                                        </p:tgtEl>
                                        <p:attrNameLst>
                                          <p:attrName>ppt_x</p:attrName>
                                          <p:attrName>ppt_y</p:attrName>
                                        </p:attrNameLst>
                                      </p:cBhvr>
                                      <p:rCtr x="-33333" y="31435"/>
                                    </p:animMotion>
                                  </p:childTnLst>
                                </p:cTn>
                              </p:par>
                            </p:childTnLst>
                          </p:cTn>
                        </p:par>
                      </p:childTnLst>
                    </p:cTn>
                  </p:par>
                  <p:par>
                    <p:cTn id="73" fill="hold">
                      <p:stCondLst>
                        <p:cond delay="indefinite"/>
                      </p:stCondLst>
                      <p:childTnLst>
                        <p:par>
                          <p:cTn id="74" fill="hold">
                            <p:stCondLst>
                              <p:cond delay="0"/>
                            </p:stCondLst>
                            <p:childTnLst>
                              <p:par>
                                <p:cTn id="75" presetID="50" presetClass="entr" presetSubtype="0" decel="100000" fill="hold" nodeType="clickEffect">
                                  <p:stCondLst>
                                    <p:cond delay="0"/>
                                  </p:stCondLst>
                                  <p:childTnLst>
                                    <p:set>
                                      <p:cBhvr>
                                        <p:cTn id="76" dur="1" fill="hold">
                                          <p:stCondLst>
                                            <p:cond delay="0"/>
                                          </p:stCondLst>
                                        </p:cTn>
                                        <p:tgtEl>
                                          <p:spTgt spid="30">
                                            <p:txEl>
                                              <p:pRg st="0" end="0"/>
                                            </p:txEl>
                                          </p:spTgt>
                                        </p:tgtEl>
                                        <p:attrNameLst>
                                          <p:attrName>style.visibility</p:attrName>
                                        </p:attrNameLst>
                                      </p:cBhvr>
                                      <p:to>
                                        <p:strVal val="visible"/>
                                      </p:to>
                                    </p:set>
                                    <p:anim calcmode="lin" valueType="num">
                                      <p:cBhvr>
                                        <p:cTn id="77" dur="1000" fill="hold"/>
                                        <p:tgtEl>
                                          <p:spTgt spid="30">
                                            <p:txEl>
                                              <p:pRg st="0" end="0"/>
                                            </p:txEl>
                                          </p:spTgt>
                                        </p:tgtEl>
                                        <p:attrNameLst>
                                          <p:attrName>ppt_w</p:attrName>
                                        </p:attrNameLst>
                                      </p:cBhvr>
                                      <p:tavLst>
                                        <p:tav tm="0">
                                          <p:val>
                                            <p:strVal val="#ppt_w+.3"/>
                                          </p:val>
                                        </p:tav>
                                        <p:tav tm="100000">
                                          <p:val>
                                            <p:strVal val="#ppt_w"/>
                                          </p:val>
                                        </p:tav>
                                      </p:tavLst>
                                    </p:anim>
                                    <p:anim calcmode="lin" valueType="num">
                                      <p:cBhvr>
                                        <p:cTn id="78" dur="1000" fill="hold"/>
                                        <p:tgtEl>
                                          <p:spTgt spid="30">
                                            <p:txEl>
                                              <p:pRg st="0" end="0"/>
                                            </p:txEl>
                                          </p:spTgt>
                                        </p:tgtEl>
                                        <p:attrNameLst>
                                          <p:attrName>ppt_h</p:attrName>
                                        </p:attrNameLst>
                                      </p:cBhvr>
                                      <p:tavLst>
                                        <p:tav tm="0">
                                          <p:val>
                                            <p:strVal val="#ppt_h"/>
                                          </p:val>
                                        </p:tav>
                                        <p:tav tm="100000">
                                          <p:val>
                                            <p:strVal val="#ppt_h"/>
                                          </p:val>
                                        </p:tav>
                                      </p:tavLst>
                                    </p:anim>
                                    <p:animEffect transition="in" filter="fade">
                                      <p:cBhvr>
                                        <p:cTn id="79" dur="1000"/>
                                        <p:tgtEl>
                                          <p:spTgt spid="30">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34" presetClass="entr" presetSubtype="0" fill="hold" nodeType="clickEffect">
                                  <p:stCondLst>
                                    <p:cond delay="0"/>
                                  </p:stCondLst>
                                  <p:childTnLst>
                                    <p:set>
                                      <p:cBhvr>
                                        <p:cTn id="83" dur="1" fill="hold">
                                          <p:stCondLst>
                                            <p:cond delay="0"/>
                                          </p:stCondLst>
                                        </p:cTn>
                                        <p:tgtEl>
                                          <p:spTgt spid="29">
                                            <p:txEl>
                                              <p:pRg st="0" end="0"/>
                                            </p:txEl>
                                          </p:spTgt>
                                        </p:tgtEl>
                                        <p:attrNameLst>
                                          <p:attrName>style.visibility</p:attrName>
                                        </p:attrNameLst>
                                      </p:cBhvr>
                                      <p:to>
                                        <p:strVal val="visible"/>
                                      </p:to>
                                    </p:set>
                                    <p:anim from="(-#ppt_w/2)" to="(#ppt_x)" calcmode="lin" valueType="num">
                                      <p:cBhvr>
                                        <p:cTn id="84" dur="600" fill="hold">
                                          <p:stCondLst>
                                            <p:cond delay="0"/>
                                          </p:stCondLst>
                                        </p:cTn>
                                        <p:tgtEl>
                                          <p:spTgt spid="29">
                                            <p:txEl>
                                              <p:pRg st="0" end="0"/>
                                            </p:txEl>
                                          </p:spTgt>
                                        </p:tgtEl>
                                        <p:attrNameLst>
                                          <p:attrName>ppt_x</p:attrName>
                                        </p:attrNameLst>
                                      </p:cBhvr>
                                    </p:anim>
                                    <p:anim from="0" to="-1.0" calcmode="lin" valueType="num">
                                      <p:cBhvr>
                                        <p:cTn id="85" dur="200" decel="50000" autoRev="1" fill="hold">
                                          <p:stCondLst>
                                            <p:cond delay="600"/>
                                          </p:stCondLst>
                                        </p:cTn>
                                        <p:tgtEl>
                                          <p:spTgt spid="29">
                                            <p:txEl>
                                              <p:pRg st="0" end="0"/>
                                            </p:txEl>
                                          </p:spTgt>
                                        </p:tgtEl>
                                        <p:attrNameLst>
                                          <p:attrName>xshear</p:attrName>
                                        </p:attrNameLst>
                                      </p:cBhvr>
                                    </p:anim>
                                    <p:animScale>
                                      <p:cBhvr>
                                        <p:cTn id="86" dur="200" decel="100000" autoRev="1" fill="hold">
                                          <p:stCondLst>
                                            <p:cond delay="600"/>
                                          </p:stCondLst>
                                        </p:cTn>
                                        <p:tgtEl>
                                          <p:spTgt spid="29">
                                            <p:txEl>
                                              <p:pRg st="0" end="0"/>
                                            </p:txEl>
                                          </p:spTgt>
                                        </p:tgtEl>
                                      </p:cBhvr>
                                      <p:from x="100000" y="100000"/>
                                      <p:to x="80000" y="100000"/>
                                    </p:animScale>
                                    <p:anim by="(#ppt_h/3+#ppt_w*0.1)" calcmode="lin" valueType="num">
                                      <p:cBhvr additive="sum">
                                        <p:cTn id="87" dur="200" decel="100000" autoRev="1" fill="hold">
                                          <p:stCondLst>
                                            <p:cond delay="600"/>
                                          </p:stCondLst>
                                        </p:cTn>
                                        <p:tgtEl>
                                          <p:spTgt spid="29">
                                            <p:txEl>
                                              <p:pRg st="0" end="0"/>
                                            </p:txEl>
                                          </p:spTgt>
                                        </p:tgtEl>
                                        <p:attrNameLst>
                                          <p:attrName>ppt_x</p:attrName>
                                        </p:attrNameLst>
                                      </p:cBhvr>
                                    </p:anim>
                                  </p:childTnLst>
                                </p:cTn>
                              </p:par>
                            </p:childTnLst>
                          </p:cTn>
                        </p:par>
                      </p:childTnLst>
                    </p:cTn>
                  </p:par>
                  <p:par>
                    <p:cTn id="88" fill="hold">
                      <p:stCondLst>
                        <p:cond delay="indefinite"/>
                      </p:stCondLst>
                      <p:childTnLst>
                        <p:par>
                          <p:cTn id="89" fill="hold">
                            <p:stCondLst>
                              <p:cond delay="0"/>
                            </p:stCondLst>
                            <p:childTnLst>
                              <p:par>
                                <p:cTn id="90" presetID="34" presetClass="entr" presetSubtype="0" fill="hold" nodeType="clickEffect">
                                  <p:stCondLst>
                                    <p:cond delay="0"/>
                                  </p:stCondLst>
                                  <p:childTnLst>
                                    <p:set>
                                      <p:cBhvr>
                                        <p:cTn id="91" dur="1" fill="hold">
                                          <p:stCondLst>
                                            <p:cond delay="0"/>
                                          </p:stCondLst>
                                        </p:cTn>
                                        <p:tgtEl>
                                          <p:spTgt spid="29">
                                            <p:txEl>
                                              <p:pRg st="1" end="1"/>
                                            </p:txEl>
                                          </p:spTgt>
                                        </p:tgtEl>
                                        <p:attrNameLst>
                                          <p:attrName>style.visibility</p:attrName>
                                        </p:attrNameLst>
                                      </p:cBhvr>
                                      <p:to>
                                        <p:strVal val="visible"/>
                                      </p:to>
                                    </p:set>
                                    <p:anim from="(-#ppt_w/2)" to="(#ppt_x)" calcmode="lin" valueType="num">
                                      <p:cBhvr>
                                        <p:cTn id="92" dur="600" fill="hold">
                                          <p:stCondLst>
                                            <p:cond delay="0"/>
                                          </p:stCondLst>
                                        </p:cTn>
                                        <p:tgtEl>
                                          <p:spTgt spid="29">
                                            <p:txEl>
                                              <p:pRg st="1" end="1"/>
                                            </p:txEl>
                                          </p:spTgt>
                                        </p:tgtEl>
                                        <p:attrNameLst>
                                          <p:attrName>ppt_x</p:attrName>
                                        </p:attrNameLst>
                                      </p:cBhvr>
                                    </p:anim>
                                    <p:anim from="0" to="-1.0" calcmode="lin" valueType="num">
                                      <p:cBhvr>
                                        <p:cTn id="93" dur="200" decel="50000" autoRev="1" fill="hold">
                                          <p:stCondLst>
                                            <p:cond delay="600"/>
                                          </p:stCondLst>
                                        </p:cTn>
                                        <p:tgtEl>
                                          <p:spTgt spid="29">
                                            <p:txEl>
                                              <p:pRg st="1" end="1"/>
                                            </p:txEl>
                                          </p:spTgt>
                                        </p:tgtEl>
                                        <p:attrNameLst>
                                          <p:attrName>xshear</p:attrName>
                                        </p:attrNameLst>
                                      </p:cBhvr>
                                    </p:anim>
                                    <p:animScale>
                                      <p:cBhvr>
                                        <p:cTn id="94" dur="200" decel="100000" autoRev="1" fill="hold">
                                          <p:stCondLst>
                                            <p:cond delay="600"/>
                                          </p:stCondLst>
                                        </p:cTn>
                                        <p:tgtEl>
                                          <p:spTgt spid="29">
                                            <p:txEl>
                                              <p:pRg st="1" end="1"/>
                                            </p:txEl>
                                          </p:spTgt>
                                        </p:tgtEl>
                                      </p:cBhvr>
                                      <p:from x="100000" y="100000"/>
                                      <p:to x="80000" y="100000"/>
                                    </p:animScale>
                                    <p:anim by="(#ppt_h/3+#ppt_w*0.1)" calcmode="lin" valueType="num">
                                      <p:cBhvr additive="sum">
                                        <p:cTn id="95" dur="200" decel="100000" autoRev="1" fill="hold">
                                          <p:stCondLst>
                                            <p:cond delay="600"/>
                                          </p:stCondLst>
                                        </p:cTn>
                                        <p:tgtEl>
                                          <p:spTgt spid="29">
                                            <p:txEl>
                                              <p:pRg st="1" end="1"/>
                                            </p:txEl>
                                          </p:spTgt>
                                        </p:tgtEl>
                                        <p:attrNameLst>
                                          <p:attrName>ppt_x</p:attrName>
                                        </p:attrNameLst>
                                      </p:cBhvr>
                                    </p:anim>
                                  </p:childTnLst>
                                </p:cTn>
                              </p:par>
                            </p:childTnLst>
                          </p:cTn>
                        </p:par>
                      </p:childTnLst>
                    </p:cTn>
                  </p:par>
                  <p:par>
                    <p:cTn id="96" fill="hold">
                      <p:stCondLst>
                        <p:cond delay="indefinite"/>
                      </p:stCondLst>
                      <p:childTnLst>
                        <p:par>
                          <p:cTn id="97" fill="hold">
                            <p:stCondLst>
                              <p:cond delay="0"/>
                            </p:stCondLst>
                            <p:childTnLst>
                              <p:par>
                                <p:cTn id="98" presetID="34" presetClass="entr" presetSubtype="0" fill="hold" nodeType="clickEffect">
                                  <p:stCondLst>
                                    <p:cond delay="0"/>
                                  </p:stCondLst>
                                  <p:childTnLst>
                                    <p:set>
                                      <p:cBhvr>
                                        <p:cTn id="99" dur="1" fill="hold">
                                          <p:stCondLst>
                                            <p:cond delay="0"/>
                                          </p:stCondLst>
                                        </p:cTn>
                                        <p:tgtEl>
                                          <p:spTgt spid="29">
                                            <p:txEl>
                                              <p:pRg st="2" end="2"/>
                                            </p:txEl>
                                          </p:spTgt>
                                        </p:tgtEl>
                                        <p:attrNameLst>
                                          <p:attrName>style.visibility</p:attrName>
                                        </p:attrNameLst>
                                      </p:cBhvr>
                                      <p:to>
                                        <p:strVal val="visible"/>
                                      </p:to>
                                    </p:set>
                                    <p:anim from="(-#ppt_w/2)" to="(#ppt_x)" calcmode="lin" valueType="num">
                                      <p:cBhvr>
                                        <p:cTn id="100" dur="600" fill="hold">
                                          <p:stCondLst>
                                            <p:cond delay="0"/>
                                          </p:stCondLst>
                                        </p:cTn>
                                        <p:tgtEl>
                                          <p:spTgt spid="29">
                                            <p:txEl>
                                              <p:pRg st="2" end="2"/>
                                            </p:txEl>
                                          </p:spTgt>
                                        </p:tgtEl>
                                        <p:attrNameLst>
                                          <p:attrName>ppt_x</p:attrName>
                                        </p:attrNameLst>
                                      </p:cBhvr>
                                    </p:anim>
                                    <p:anim from="0" to="-1.0" calcmode="lin" valueType="num">
                                      <p:cBhvr>
                                        <p:cTn id="101" dur="200" decel="50000" autoRev="1" fill="hold">
                                          <p:stCondLst>
                                            <p:cond delay="600"/>
                                          </p:stCondLst>
                                        </p:cTn>
                                        <p:tgtEl>
                                          <p:spTgt spid="29">
                                            <p:txEl>
                                              <p:pRg st="2" end="2"/>
                                            </p:txEl>
                                          </p:spTgt>
                                        </p:tgtEl>
                                        <p:attrNameLst>
                                          <p:attrName>xshear</p:attrName>
                                        </p:attrNameLst>
                                      </p:cBhvr>
                                    </p:anim>
                                    <p:animScale>
                                      <p:cBhvr>
                                        <p:cTn id="102" dur="200" decel="100000" autoRev="1" fill="hold">
                                          <p:stCondLst>
                                            <p:cond delay="600"/>
                                          </p:stCondLst>
                                        </p:cTn>
                                        <p:tgtEl>
                                          <p:spTgt spid="29">
                                            <p:txEl>
                                              <p:pRg st="2" end="2"/>
                                            </p:txEl>
                                          </p:spTgt>
                                        </p:tgtEl>
                                      </p:cBhvr>
                                      <p:from x="100000" y="100000"/>
                                      <p:to x="80000" y="100000"/>
                                    </p:animScale>
                                    <p:anim by="(#ppt_h/3+#ppt_w*0.1)" calcmode="lin" valueType="num">
                                      <p:cBhvr additive="sum">
                                        <p:cTn id="103" dur="200" decel="100000" autoRev="1" fill="hold">
                                          <p:stCondLst>
                                            <p:cond delay="600"/>
                                          </p:stCondLst>
                                        </p:cTn>
                                        <p:tgtEl>
                                          <p:spTgt spid="29">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85800"/>
            <a:ext cx="8153400" cy="5570756"/>
          </a:xfrm>
          <a:prstGeom prst="rect">
            <a:avLst/>
          </a:prstGeom>
        </p:spPr>
        <p:txBody>
          <a:bodyPr wrap="square">
            <a:spAutoFit/>
          </a:bodyPr>
          <a:lstStyle/>
          <a:p>
            <a:r>
              <a:rPr lang="en-US" sz="2800" dirty="0"/>
              <a:t>R</a:t>
            </a:r>
            <a:r>
              <a:rPr lang="en-US" sz="2800" dirty="0" smtClean="0"/>
              <a:t>ead</a:t>
            </a:r>
            <a:r>
              <a:rPr lang="en-US" sz="2800" dirty="0"/>
              <a:t> </a:t>
            </a:r>
            <a:r>
              <a:rPr lang="en-US" sz="2800" dirty="0">
                <a:hlinkClick r:id="rId2"/>
              </a:rPr>
              <a:t>Daniel 2:44–45</a:t>
            </a:r>
            <a:r>
              <a:rPr lang="en-US" sz="2800" dirty="0"/>
              <a:t> </a:t>
            </a:r>
            <a:r>
              <a:rPr lang="en-US" sz="2800" dirty="0" smtClean="0"/>
              <a:t>with your partner looking </a:t>
            </a:r>
            <a:r>
              <a:rPr lang="en-US" sz="2800" dirty="0"/>
              <a:t>for what Daniel revealed about what God would </a:t>
            </a:r>
            <a:r>
              <a:rPr lang="en-US" sz="2800" dirty="0" smtClean="0"/>
              <a:t>do.</a:t>
            </a:r>
          </a:p>
          <a:p>
            <a:pPr marL="742950" lvl="1" indent="-285750" fontAlgn="base">
              <a:buFont typeface="Arial" panose="020B0604020202020204" pitchFamily="34" charset="0"/>
              <a:buChar char="•"/>
            </a:pPr>
            <a:r>
              <a:rPr lang="en-US" sz="2000" dirty="0"/>
              <a:t>What might the phrase “cut out of the mountain without hands” mean in </a:t>
            </a:r>
            <a:r>
              <a:rPr lang="en-US" sz="2000" dirty="0">
                <a:hlinkClick r:id="rId3"/>
              </a:rPr>
              <a:t>verse 45</a:t>
            </a:r>
            <a:r>
              <a:rPr lang="en-US" sz="2000" dirty="0"/>
              <a:t>? </a:t>
            </a:r>
          </a:p>
          <a:p>
            <a:pPr marL="742950" lvl="1" indent="-285750" fontAlgn="base">
              <a:buFont typeface="Arial" panose="020B0604020202020204" pitchFamily="34" charset="0"/>
              <a:buChar char="•"/>
            </a:pPr>
            <a:r>
              <a:rPr lang="en-US" sz="2000" dirty="0"/>
              <a:t>Why is it important to understand that the Church was established by God and not by man?</a:t>
            </a:r>
          </a:p>
          <a:p>
            <a:pPr marL="742950" lvl="1" indent="-285750" fontAlgn="base">
              <a:buFont typeface="Arial" panose="020B0604020202020204" pitchFamily="34" charset="0"/>
              <a:buChar char="•"/>
            </a:pPr>
            <a:r>
              <a:rPr lang="en-US" sz="2000" dirty="0"/>
              <a:t>What do you think the phrase “it shall stand for ever” means in </a:t>
            </a:r>
            <a:r>
              <a:rPr lang="en-US" sz="2000" dirty="0">
                <a:hlinkClick r:id="rId4"/>
              </a:rPr>
              <a:t>verse 44</a:t>
            </a:r>
            <a:r>
              <a:rPr lang="en-US" sz="2000" dirty="0"/>
              <a:t>?</a:t>
            </a:r>
          </a:p>
          <a:p>
            <a:pPr marL="742950" lvl="1" indent="-285750" fontAlgn="base">
              <a:buFont typeface="Arial" panose="020B0604020202020204" pitchFamily="34" charset="0"/>
              <a:buChar char="•"/>
            </a:pPr>
            <a:r>
              <a:rPr lang="en-US" sz="2000" dirty="0"/>
              <a:t>What does Daniel’s prophecy teach us about the Church? </a:t>
            </a:r>
          </a:p>
          <a:p>
            <a:pPr marL="742950" lvl="1" indent="-285750" fontAlgn="base">
              <a:buFont typeface="Arial" panose="020B0604020202020204" pitchFamily="34" charset="0"/>
              <a:buChar char="•"/>
            </a:pPr>
            <a:r>
              <a:rPr lang="en-US" sz="2000" dirty="0"/>
              <a:t>Why is it important for us to remember that we are part of God’s kingdom on earth?</a:t>
            </a:r>
          </a:p>
          <a:p>
            <a:pPr marL="742950" lvl="1" indent="-285750" fontAlgn="base">
              <a:buFont typeface="Arial" panose="020B0604020202020204" pitchFamily="34" charset="0"/>
              <a:buChar char="•"/>
            </a:pPr>
            <a:r>
              <a:rPr lang="en-US" sz="2000" dirty="0"/>
              <a:t>How can knowing that the Lord leads His kingdom today help us when we face opposition or when our faith is challenged?</a:t>
            </a:r>
          </a:p>
          <a:p>
            <a:pPr marL="742950" lvl="1" indent="-285750" fontAlgn="base">
              <a:buFont typeface="Arial" panose="020B0604020202020204" pitchFamily="34" charset="0"/>
              <a:buChar char="•"/>
            </a:pPr>
            <a:r>
              <a:rPr lang="en-US" sz="2000" dirty="0"/>
              <a:t>How does it feel to know that you are a part of this kingdom “which shall never be destroyed?”</a:t>
            </a:r>
          </a:p>
          <a:p>
            <a:pPr marL="742950" lvl="1" indent="-285750" fontAlgn="base">
              <a:buFont typeface="Arial" panose="020B0604020202020204" pitchFamily="34" charset="0"/>
              <a:buChar char="•"/>
            </a:pPr>
            <a:endParaRPr lang="en-US" sz="2000" dirty="0"/>
          </a:p>
          <a:p>
            <a:endParaRPr lang="en-US" sz="2000" dirty="0"/>
          </a:p>
        </p:txBody>
      </p:sp>
      <p:pic>
        <p:nvPicPr>
          <p:cNvPr id="3" name="Picture 2" descr="https://encrypted-tbn1.google.com/images?q=tbn:ANd9GcRog7q0VYP8zVtJMOdghLaBl6S-qTKRZK50ORgjDqBT3tWV2esBRw"/>
          <p:cNvPicPr>
            <a:picLocks noChangeAspect="1" noChangeArrowheads="1"/>
          </p:cNvPicPr>
          <p:nvPr/>
        </p:nvPicPr>
        <p:blipFill>
          <a:blip r:embed="rId5" cstate="print"/>
          <a:srcRect/>
          <a:stretch>
            <a:fillRect/>
          </a:stretch>
        </p:blipFill>
        <p:spPr bwMode="auto">
          <a:xfrm>
            <a:off x="7886700" y="5257800"/>
            <a:ext cx="1143000" cy="14273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0383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41" presetClass="path" presetSubtype="0" accel="50000" decel="50000" fill="hold" nodeType="afterEffect">
                                  <p:stCondLst>
                                    <p:cond delay="0"/>
                                  </p:stCondLst>
                                  <p:childTnLst>
                                    <p:animMotion origin="layout" path="M 0 -0.04028 C -0.0191 -0.04305 -0.08403 -0.0456 -0.1066 -0.0456 C -0.25 -0.0456 -0.39705 -0.00278 -0.39705 0.04051 C -0.39705 0.01875 -0.47031 -0.00278 -0.5401 -0.00278 C -0.61372 -0.00278 -0.68333 0.01898 -0.68333 0.04051 C -0.68333 0.02963 -0.71997 0.01875 -0.75712 0.01875 C -0.7934 0.01875 -0.83056 0.0294 -0.83056 0.04051 C -0.83056 0.03472 -0.84878 0.02963 -0.86771 0.02963 C -0.88594 0.02963 -0.90382 0.03519 -0.90382 0.04051 C -0.90382 0.0375 -0.91406 0.03472 -0.92222 0.03472 C -0.92708 0.03472 -0.9408 0.0375 -0.9408 0.04051 C -0.9408 0.03889 -0.94583 0.0375 -0.95017 0.0375 C -0.95017 0.03727 -0.95972 0.03889 -0.95972 0.04051 C -0.95972 0.03959 -0.95972 0.03889 -0.96476 0.03889 C -0.96476 0.03935 -0.96997 0.03959 -0.96997 0.04051 C -0.96997 0.04005 -0.96997 0.03959 -0.96997 0.03935 C -0.97396 0.03935 -0.97396 0.03959 -0.97396 0.04005 C -0.97917 0.04005 -0.97917 0.03959 -0.97917 0.03935 C -0.98333 0.03935 -0.98333 0.03959 -0.98333 0.04005 " pathEditMode="relative" rAng="0" ptsTypes="AAAAAAAAAAAAAAAAAAA">
                                      <p:cBhvr>
                                        <p:cTn id="9" dur="2000" fill="hold"/>
                                        <p:tgtEl>
                                          <p:spTgt spid="3"/>
                                        </p:tgtEl>
                                        <p:attrNameLst>
                                          <p:attrName>ppt_x</p:attrName>
                                          <p:attrName>ppt_y</p:attrName>
                                        </p:attrNameLst>
                                      </p:cBhvr>
                                      <p:rCtr x="-49167" y="37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28600" y="1229618"/>
            <a:ext cx="8763000" cy="5628382"/>
          </a:xfrm>
        </p:spPr>
        <p:txBody>
          <a:bodyPr>
            <a:normAutofit fontScale="70000" lnSpcReduction="20000"/>
          </a:bodyPr>
          <a:lstStyle/>
          <a:p>
            <a:pPr marL="457200" indent="-457200" algn="l">
              <a:buFont typeface="Arial" panose="020B0604020202020204" pitchFamily="34" charset="0"/>
              <a:buChar char="•"/>
            </a:pPr>
            <a:r>
              <a:rPr lang="en-US" dirty="0"/>
              <a:t>When President Monson was born in Salt Lake City in 1927, some of the original Mormon pioneers were still living there. </a:t>
            </a:r>
            <a:endParaRPr lang="en-US" dirty="0" smtClean="0"/>
          </a:p>
          <a:p>
            <a:pPr marL="457200" indent="-457200" algn="l">
              <a:buFont typeface="Arial" panose="020B0604020202020204" pitchFamily="34" charset="0"/>
              <a:buChar char="•"/>
            </a:pPr>
            <a:r>
              <a:rPr lang="en-US" dirty="0" smtClean="0"/>
              <a:t>In the year 2000, 34 temples were dedicated. That’s the same number of temples dedicated from 1830 to 1984.</a:t>
            </a:r>
          </a:p>
          <a:p>
            <a:pPr marL="457200" indent="-457200" algn="l">
              <a:buFont typeface="Arial" panose="020B0604020202020204" pitchFamily="34" charset="0"/>
              <a:buChar char="•"/>
            </a:pPr>
            <a:r>
              <a:rPr lang="en-US" dirty="0" smtClean="0"/>
              <a:t>When </a:t>
            </a:r>
            <a:r>
              <a:rPr lang="en-US" dirty="0"/>
              <a:t>today’s </a:t>
            </a:r>
            <a:r>
              <a:rPr lang="en-US" dirty="0" smtClean="0"/>
              <a:t>full-time </a:t>
            </a:r>
            <a:r>
              <a:rPr lang="en-US" dirty="0"/>
              <a:t>missionaries were </a:t>
            </a:r>
            <a:r>
              <a:rPr lang="en-US" dirty="0" smtClean="0"/>
              <a:t>born,</a:t>
            </a:r>
            <a:r>
              <a:rPr lang="en-US" dirty="0"/>
              <a:t> only one-third of today’s operating temples existed</a:t>
            </a:r>
            <a:r>
              <a:rPr lang="en-US" dirty="0" smtClean="0"/>
              <a:t>.</a:t>
            </a:r>
          </a:p>
          <a:p>
            <a:pPr marL="457200" indent="-457200" algn="l">
              <a:buFont typeface="Arial" panose="020B0604020202020204" pitchFamily="34" charset="0"/>
              <a:buChar char="•"/>
            </a:pPr>
            <a:r>
              <a:rPr lang="en-US" dirty="0"/>
              <a:t>If the first stake in Russia</a:t>
            </a:r>
            <a:r>
              <a:rPr lang="en-US" i="1" dirty="0"/>
              <a:t> </a:t>
            </a:r>
            <a:r>
              <a:rPr lang="en-US" dirty="0"/>
              <a:t>were a child, it would only be a Sunbeam.</a:t>
            </a:r>
          </a:p>
          <a:p>
            <a:pPr marL="457200" indent="-457200" algn="l">
              <a:buFont typeface="Arial" panose="020B0604020202020204" pitchFamily="34" charset="0"/>
              <a:buChar char="•"/>
            </a:pPr>
            <a:r>
              <a:rPr lang="en-US" dirty="0"/>
              <a:t>The first stake in India</a:t>
            </a:r>
            <a:r>
              <a:rPr lang="en-US" i="1" dirty="0"/>
              <a:t> </a:t>
            </a:r>
            <a:r>
              <a:rPr lang="en-US" dirty="0"/>
              <a:t>would still be in nursery.</a:t>
            </a:r>
          </a:p>
          <a:p>
            <a:pPr marL="457200" indent="-457200" algn="l" fontAlgn="base">
              <a:buFont typeface="Arial" panose="020B0604020202020204" pitchFamily="34" charset="0"/>
              <a:buChar char="•"/>
            </a:pPr>
            <a:r>
              <a:rPr lang="en-US" dirty="0"/>
              <a:t>The first stake in Ukraine</a:t>
            </a:r>
            <a:r>
              <a:rPr lang="en-US" i="1" dirty="0"/>
              <a:t> </a:t>
            </a:r>
            <a:r>
              <a:rPr lang="en-US" dirty="0"/>
              <a:t>would be just graduating from Primary.</a:t>
            </a:r>
          </a:p>
          <a:p>
            <a:pPr marL="457200" indent="-457200" algn="l">
              <a:buFont typeface="Arial" panose="020B0604020202020204" pitchFamily="34" charset="0"/>
              <a:buChar char="•"/>
            </a:pPr>
            <a:r>
              <a:rPr lang="en-US" dirty="0" smtClean="0"/>
              <a:t>It </a:t>
            </a:r>
            <a:r>
              <a:rPr lang="en-US" dirty="0"/>
              <a:t>took the Church 117 years to reach 1 million members worldwide in 1947. It took only 16 more years to reach 2 million, and 8 more to reach 3 million. Today, Church membership has quintupled that number, reaching over 15.3 million.</a:t>
            </a:r>
          </a:p>
          <a:p>
            <a:pPr marL="457200" indent="-457200" algn="l">
              <a:buFont typeface="Arial" panose="020B0604020202020204" pitchFamily="34" charset="0"/>
              <a:buChar char="•"/>
            </a:pPr>
            <a:r>
              <a:rPr lang="en-US" dirty="0"/>
              <a:t>There are more full-time missionaries serving today than there were Church members worldwide in 1860</a:t>
            </a:r>
            <a:r>
              <a:rPr lang="en-US" dirty="0" smtClean="0"/>
              <a:t>.</a:t>
            </a:r>
            <a:r>
              <a:rPr lang="en-US" dirty="0"/>
              <a:t> The first Church building in Mexico was in use before the Salt Lake Temple was dedicated. </a:t>
            </a:r>
            <a:endParaRPr lang="en-US" dirty="0" smtClean="0"/>
          </a:p>
          <a:p>
            <a:pPr marL="457200" indent="-457200" algn="l">
              <a:buFont typeface="Arial" panose="020B0604020202020204" pitchFamily="34" charset="0"/>
              <a:buChar char="•"/>
            </a:pPr>
            <a:r>
              <a:rPr lang="en-US" dirty="0"/>
              <a:t>The Church’s 1 millionth full-time missionary was called sometime during 2007</a:t>
            </a:r>
            <a:r>
              <a:rPr lang="en-US" dirty="0" smtClean="0"/>
              <a:t>.</a:t>
            </a:r>
          </a:p>
          <a:p>
            <a:pPr marL="457200" indent="-457200" algn="l">
              <a:buFont typeface="Arial" panose="020B0604020202020204" pitchFamily="34" charset="0"/>
              <a:buChar char="•"/>
            </a:pPr>
            <a:r>
              <a:rPr lang="en-US" dirty="0"/>
              <a:t>The Church’s 100th apostle was called in 2015 (Dale G. </a:t>
            </a:r>
            <a:r>
              <a:rPr lang="en-US" dirty="0" err="1"/>
              <a:t>Renlund</a:t>
            </a:r>
            <a:r>
              <a:rPr lang="en-US" dirty="0"/>
              <a:t>).</a:t>
            </a:r>
          </a:p>
          <a:p>
            <a:pPr marL="457200" indent="-457200" algn="l">
              <a:buFont typeface="Arial" panose="020B0604020202020204" pitchFamily="34" charset="0"/>
              <a:buChar char="•"/>
            </a:pPr>
            <a:r>
              <a:rPr lang="en-US" dirty="0"/>
              <a:t>The Young Women organization operated for six years before the Young Men organization was created. (Young Women was founded in 1869; Young Men was founded in 1875).</a:t>
            </a:r>
          </a:p>
          <a:p>
            <a:pPr marL="457200" indent="-457200" algn="l">
              <a:buFont typeface="Arial" panose="020B0604020202020204" pitchFamily="34" charset="0"/>
              <a:buChar char="•"/>
            </a:pPr>
            <a:r>
              <a:rPr lang="en-US" dirty="0"/>
              <a:t>Relief Society is the oldest Church auxiliary, organized in 1842. Fittingly, the Primary organization is the youngest auxiliary. It was founded in 1878</a:t>
            </a:r>
            <a:r>
              <a:rPr lang="en-US" dirty="0" smtClean="0"/>
              <a:t>.</a:t>
            </a:r>
            <a:endParaRPr lang="en-US" dirty="0"/>
          </a:p>
        </p:txBody>
      </p:sp>
      <p:sp>
        <p:nvSpPr>
          <p:cNvPr id="4" name="Rectangle 3"/>
          <p:cNvSpPr/>
          <p:nvPr/>
        </p:nvSpPr>
        <p:spPr>
          <a:xfrm>
            <a:off x="381000" y="6867939"/>
            <a:ext cx="7854696" cy="646331"/>
          </a:xfrm>
          <a:prstGeom prst="rect">
            <a:avLst/>
          </a:prstGeom>
        </p:spPr>
        <p:txBody>
          <a:bodyPr wrap="square">
            <a:spAutoFit/>
          </a:bodyPr>
          <a:lstStyle/>
          <a:p>
            <a:r>
              <a:rPr lang="en-US" dirty="0">
                <a:solidFill>
                  <a:schemeClr val="bg1"/>
                </a:solidFill>
              </a:rPr>
              <a:t>http://utahvalley360.com/2015/11/04/20-crazy-church-history-facts-seem-impossible-arent/</a:t>
            </a:r>
          </a:p>
        </p:txBody>
      </p:sp>
      <p:sp>
        <p:nvSpPr>
          <p:cNvPr id="3" name="Rectangle 2"/>
          <p:cNvSpPr/>
          <p:nvPr/>
        </p:nvSpPr>
        <p:spPr>
          <a:xfrm>
            <a:off x="672548" y="152400"/>
            <a:ext cx="7549896" cy="1077218"/>
          </a:xfrm>
          <a:prstGeom prst="rect">
            <a:avLst/>
          </a:prstGeom>
        </p:spPr>
        <p:txBody>
          <a:bodyPr wrap="square">
            <a:spAutoFit/>
          </a:bodyPr>
          <a:lstStyle/>
          <a:p>
            <a:pPr algn="ctr"/>
            <a:r>
              <a:rPr lang="en-US" sz="3200" b="1" dirty="0" smtClean="0">
                <a:effectLst>
                  <a:outerShdw blurRad="38100" dist="38100" dir="2700000" algn="tl">
                    <a:srgbClr val="000000">
                      <a:alpha val="43137"/>
                    </a:srgbClr>
                  </a:outerShdw>
                </a:effectLst>
                <a:latin typeface="Arial" panose="020B0604020202020204" pitchFamily="34" charset="0"/>
              </a:rPr>
              <a:t>12 Kingdom of Heaven facts </a:t>
            </a:r>
            <a:r>
              <a:rPr lang="en-US" sz="3200" b="1" dirty="0">
                <a:effectLst>
                  <a:outerShdw blurRad="38100" dist="38100" dir="2700000" algn="tl">
                    <a:srgbClr val="000000">
                      <a:alpha val="43137"/>
                    </a:srgbClr>
                  </a:outerShdw>
                </a:effectLst>
                <a:latin typeface="Arial" panose="020B0604020202020204" pitchFamily="34" charset="0"/>
              </a:rPr>
              <a:t>that seem impossible but </a:t>
            </a:r>
            <a:r>
              <a:rPr lang="en-US" sz="3200" b="1" dirty="0" smtClean="0">
                <a:effectLst>
                  <a:outerShdw blurRad="38100" dist="38100" dir="2700000" algn="tl">
                    <a:srgbClr val="000000">
                      <a:alpha val="43137"/>
                    </a:srgbClr>
                  </a:outerShdw>
                </a:effectLst>
                <a:latin typeface="Arial" panose="020B0604020202020204" pitchFamily="34" charset="0"/>
              </a:rPr>
              <a:t>aren’t.</a:t>
            </a:r>
            <a:endParaRPr lang="en-US" sz="3200" b="1" i="0" dirty="0">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221552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2">
                                            <p:txEl>
                                              <p:pRg st="11" end="11"/>
                                            </p:txEl>
                                          </p:spTgt>
                                        </p:tgtEl>
                                        <p:attrNameLst>
                                          <p:attrName>style.visibility</p:attrName>
                                        </p:attrNameLst>
                                      </p:cBhvr>
                                      <p:to>
                                        <p:strVal val="visible"/>
                                      </p:to>
                                    </p:set>
                                    <p:anim calcmode="lin" valueType="num">
                                      <p:cBhvr additive="base">
                                        <p:cTn id="73" dur="500" fill="hold"/>
                                        <p:tgtEl>
                                          <p:spTgt spid="2">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2">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95600" y="0"/>
            <a:ext cx="6248400" cy="584775"/>
          </a:xfrm>
          <a:prstGeom prst="rect">
            <a:avLst/>
          </a:prstGeom>
          <a:noFill/>
        </p:spPr>
        <p:txBody>
          <a:bodyPr wrap="square" rtlCol="0">
            <a:spAutoFit/>
          </a:bodyPr>
          <a:lstStyle/>
          <a:p>
            <a:pPr marL="514350" indent="-514350">
              <a:buClr>
                <a:srgbClr val="FFFF00"/>
              </a:buClr>
            </a:pPr>
            <a:r>
              <a:rPr lang="en-US" sz="3200" dirty="0" smtClean="0">
                <a:solidFill>
                  <a:srgbClr val="FFFF00"/>
                </a:solidFill>
                <a:effectLst>
                  <a:outerShdw blurRad="38100" dist="38100" dir="2700000" algn="tl">
                    <a:srgbClr val="000000">
                      <a:alpha val="43137"/>
                    </a:srgbClr>
                  </a:outerShdw>
                </a:effectLst>
              </a:rPr>
              <a:t>   </a:t>
            </a:r>
            <a:endParaRPr lang="en-US" sz="3200" dirty="0">
              <a:solidFill>
                <a:srgbClr val="FFFF00"/>
              </a:solidFill>
              <a:effectLst>
                <a:outerShdw blurRad="38100" dist="38100" dir="2700000" algn="tl">
                  <a:srgbClr val="000000">
                    <a:alpha val="43137"/>
                  </a:srgbClr>
                </a:outerShdw>
              </a:effectLst>
            </a:endParaRPr>
          </a:p>
        </p:txBody>
      </p:sp>
      <p:sp>
        <p:nvSpPr>
          <p:cNvPr id="13" name="Rectangle 12"/>
          <p:cNvSpPr/>
          <p:nvPr/>
        </p:nvSpPr>
        <p:spPr>
          <a:xfrm>
            <a:off x="2057399" y="762000"/>
            <a:ext cx="7086601" cy="5693866"/>
          </a:xfrm>
          <a:prstGeom prst="rect">
            <a:avLst/>
          </a:prstGeom>
        </p:spPr>
        <p:txBody>
          <a:bodyPr wrap="square">
            <a:spAutoFit/>
          </a:bodyPr>
          <a:lstStyle/>
          <a:p>
            <a:r>
              <a:rPr lang="en-US" sz="2200" dirty="0" smtClean="0">
                <a:solidFill>
                  <a:prstClr val="white"/>
                </a:solidFill>
                <a:effectLst>
                  <a:outerShdw blurRad="38100" dist="38100" dir="2700000" algn="tl">
                    <a:srgbClr val="000000">
                      <a:alpha val="43137"/>
                    </a:srgbClr>
                  </a:outerShdw>
                </a:effectLst>
              </a:rPr>
              <a:t>     </a:t>
            </a:r>
            <a:r>
              <a:rPr lang="en-US" sz="2600" dirty="0" smtClean="0">
                <a:solidFill>
                  <a:prstClr val="white"/>
                </a:solidFill>
                <a:effectLst>
                  <a:outerShdw blurRad="38100" dist="38100" dir="2700000" algn="tl">
                    <a:srgbClr val="000000">
                      <a:alpha val="43137"/>
                    </a:srgbClr>
                  </a:outerShdw>
                </a:effectLst>
              </a:rPr>
              <a:t>"To my brethren and sisters everywhere, I call upon you to reaffirm your faith, to move this work forward across the world. </a:t>
            </a:r>
            <a:r>
              <a:rPr lang="en-US" sz="2600" b="1" dirty="0" smtClean="0">
                <a:solidFill>
                  <a:srgbClr val="FFFF00"/>
                </a:solidFill>
                <a:effectLst>
                  <a:outerShdw blurRad="38100" dist="38100" dir="2700000" algn="tl">
                    <a:srgbClr val="000000">
                      <a:alpha val="43137"/>
                    </a:srgbClr>
                  </a:outerShdw>
                </a:effectLst>
              </a:rPr>
              <a:t>You can make it stronger by the manner in which you live. Let the gospel be your sword and your shield</a:t>
            </a:r>
            <a:r>
              <a:rPr lang="en-US" sz="2600" b="1" dirty="0" smtClean="0">
                <a:solidFill>
                  <a:prstClr val="white"/>
                </a:solidFill>
                <a:effectLst>
                  <a:outerShdw blurRad="38100" dist="38100" dir="2700000" algn="tl">
                    <a:srgbClr val="000000">
                      <a:alpha val="43137"/>
                    </a:srgbClr>
                  </a:outerShdw>
                </a:effectLst>
              </a:rPr>
              <a:t>. </a:t>
            </a:r>
            <a:r>
              <a:rPr lang="en-US" sz="2600" dirty="0" smtClean="0">
                <a:solidFill>
                  <a:prstClr val="white"/>
                </a:solidFill>
                <a:effectLst>
                  <a:outerShdw blurRad="38100" dist="38100" dir="2700000" algn="tl">
                    <a:srgbClr val="000000">
                      <a:alpha val="43137"/>
                    </a:srgbClr>
                  </a:outerShdw>
                </a:effectLst>
              </a:rPr>
              <a:t>Each of us is a part of the greatest cause on earth. Its doctrine came of revelation. Its priesthood came of divine bestowal. Another witness has been added to its testimony of the Lord Jesus Christ. It is literally the little stone of Daniel's dream which was 'cut out of the mountain without hands [to] roll forth, until it has filled the whole earth' (D&amp;C 65:2)" </a:t>
            </a:r>
            <a:r>
              <a:rPr lang="en-US" dirty="0" smtClean="0">
                <a:effectLst>
                  <a:outerShdw blurRad="38100" dist="38100" dir="2700000" algn="tl">
                    <a:srgbClr val="000000">
                      <a:alpha val="43137"/>
                    </a:srgbClr>
                  </a:outerShdw>
                </a:effectLst>
              </a:rPr>
              <a:t>(in Conference Report, Sept.–Oct. 1995, 95; or Ensign, Nov. 1995, 72). </a:t>
            </a:r>
          </a:p>
        </p:txBody>
      </p:sp>
      <p:pic>
        <p:nvPicPr>
          <p:cNvPr id="10" name="Picture 9" descr="Hinckley, Gordon B 3.jpg"/>
          <p:cNvPicPr>
            <a:picLocks noChangeAspect="1"/>
          </p:cNvPicPr>
          <p:nvPr/>
        </p:nvPicPr>
        <p:blipFill>
          <a:blip r:embed="rId2" cstate="print"/>
          <a:stretch>
            <a:fillRect/>
          </a:stretch>
        </p:blipFill>
        <p:spPr>
          <a:xfrm>
            <a:off x="152400" y="781878"/>
            <a:ext cx="1904999" cy="236352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wordofthespirit.net/bulwark/daniel-friends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1000"/>
            <a:ext cx="7458557" cy="4800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24200" y="5562600"/>
            <a:ext cx="2802370" cy="769441"/>
          </a:xfrm>
          <a:prstGeom prst="rect">
            <a:avLst/>
          </a:prstGeom>
        </p:spPr>
        <p:txBody>
          <a:bodyPr wrap="none">
            <a:spAutoFit/>
          </a:bodyPr>
          <a:lstStyle/>
          <a:p>
            <a:r>
              <a:rPr lang="en-US" sz="4400" b="1" dirty="0" smtClean="0">
                <a:latin typeface="Papyrus" panose="03070502060502030205" pitchFamily="66" charset="0"/>
              </a:rPr>
              <a:t>Daniel 1-2</a:t>
            </a:r>
            <a:endParaRPr lang="en-US" sz="4400" dirty="0"/>
          </a:p>
        </p:txBody>
      </p:sp>
    </p:spTree>
    <p:extLst>
      <p:ext uri="{BB962C8B-B14F-4D97-AF65-F5344CB8AC3E}">
        <p14:creationId xmlns:p14="http://schemas.microsoft.com/office/powerpoint/2010/main" val="3709524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lnSpcReduction="10000"/>
          </a:bodyPr>
          <a:lstStyle/>
          <a:p>
            <a:pPr marL="0" indent="0">
              <a:buNone/>
            </a:pPr>
            <a:r>
              <a:rPr lang="en-US" sz="4000" b="1" dirty="0" smtClean="0">
                <a:latin typeface="Papyrus" panose="03070502060502030205" pitchFamily="66" charset="0"/>
              </a:rPr>
              <a:t>	In </a:t>
            </a:r>
            <a:r>
              <a:rPr lang="en-US" sz="4000" b="1" dirty="0">
                <a:latin typeface="Papyrus" panose="03070502060502030205" pitchFamily="66" charset="0"/>
              </a:rPr>
              <a:t>approximately 605 </a:t>
            </a:r>
            <a:r>
              <a:rPr lang="en-US" sz="4000" b="1" dirty="0" smtClean="0">
                <a:latin typeface="Papyrus" panose="03070502060502030205" pitchFamily="66" charset="0"/>
              </a:rPr>
              <a:t>B.C. and under the direction of King Nebuchadnezzar</a:t>
            </a:r>
            <a:r>
              <a:rPr lang="en-US" sz="4000" b="1" dirty="0">
                <a:latin typeface="Papyrus" panose="03070502060502030205" pitchFamily="66" charset="0"/>
              </a:rPr>
              <a:t>, </a:t>
            </a:r>
            <a:r>
              <a:rPr lang="en-US" sz="4000" b="1" dirty="0" smtClean="0">
                <a:latin typeface="Papyrus" panose="03070502060502030205" pitchFamily="66" charset="0"/>
              </a:rPr>
              <a:t>the Babylonians besieged </a:t>
            </a:r>
            <a:r>
              <a:rPr lang="en-US" sz="4000" b="1" dirty="0">
                <a:latin typeface="Papyrus" panose="03070502060502030205" pitchFamily="66" charset="0"/>
              </a:rPr>
              <a:t>Jerusalem. Nebuchadnezzar took items from the temple and a select group of Jews back to </a:t>
            </a:r>
            <a:r>
              <a:rPr lang="en-US" sz="4000" b="1" dirty="0" smtClean="0">
                <a:latin typeface="Papyrus" panose="03070502060502030205" pitchFamily="66" charset="0"/>
              </a:rPr>
              <a:t>Babylon. He </a:t>
            </a:r>
            <a:r>
              <a:rPr lang="en-US" sz="4000" b="1" dirty="0">
                <a:latin typeface="Papyrus" panose="03070502060502030205" pitchFamily="66" charset="0"/>
              </a:rPr>
              <a:t>commanded an official in his palace to take certain captive Israelite youth and train them for service in his household</a:t>
            </a:r>
            <a:r>
              <a:rPr lang="en-US" sz="4000" b="1" dirty="0" smtClean="0">
                <a:latin typeface="Papyrus" panose="03070502060502030205" pitchFamily="66" charset="0"/>
              </a:rPr>
              <a:t>.</a:t>
            </a:r>
          </a:p>
          <a:p>
            <a:pPr marL="0" indent="0">
              <a:buNone/>
            </a:pPr>
            <a:endParaRPr lang="en-US" sz="4000" b="1" dirty="0" smtClean="0">
              <a:latin typeface="Papyrus" panose="03070502060502030205"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534400" cy="3124200"/>
          </a:xfrm>
        </p:spPr>
        <p:txBody>
          <a:bodyPr>
            <a:normAutofit/>
          </a:bodyPr>
          <a:lstStyle/>
          <a:p>
            <a:r>
              <a:rPr lang="en-US" sz="2400" dirty="0"/>
              <a:t>What would happen if we poured a soft drink into the gas tank of a car? </a:t>
            </a:r>
            <a:endParaRPr lang="en-US" sz="2400" dirty="0" smtClean="0"/>
          </a:p>
          <a:p>
            <a:r>
              <a:rPr lang="en-US" sz="2400" dirty="0" smtClean="0"/>
              <a:t>How </a:t>
            </a:r>
            <a:r>
              <a:rPr lang="en-US" sz="2400" dirty="0"/>
              <a:t>can consuming </a:t>
            </a:r>
            <a:r>
              <a:rPr lang="en-US" sz="2400" dirty="0" smtClean="0"/>
              <a:t>unclean foods be </a:t>
            </a:r>
            <a:r>
              <a:rPr lang="en-US" sz="2400" dirty="0"/>
              <a:t>like putting soda in the gas tank of a car</a:t>
            </a:r>
            <a:r>
              <a:rPr lang="en-US" sz="2400" dirty="0" smtClean="0"/>
              <a:t>?</a:t>
            </a:r>
          </a:p>
          <a:p>
            <a:r>
              <a:rPr lang="en-US" sz="2400" dirty="0"/>
              <a:t>R</a:t>
            </a:r>
            <a:r>
              <a:rPr lang="en-US" sz="2400" dirty="0" smtClean="0"/>
              <a:t>ead</a:t>
            </a:r>
            <a:r>
              <a:rPr lang="en-US" sz="2400" dirty="0"/>
              <a:t> </a:t>
            </a:r>
            <a:r>
              <a:rPr lang="en-US" sz="2400" dirty="0">
                <a:hlinkClick r:id="rId2"/>
              </a:rPr>
              <a:t>Daniel </a:t>
            </a:r>
            <a:r>
              <a:rPr lang="en-US" sz="2400" dirty="0" smtClean="0">
                <a:hlinkClick r:id="rId2"/>
              </a:rPr>
              <a:t>1:4–17</a:t>
            </a:r>
            <a:r>
              <a:rPr lang="en-US" sz="2400" dirty="0"/>
              <a:t> </a:t>
            </a:r>
            <a:endParaRPr lang="en-US" sz="2400" dirty="0" smtClean="0"/>
          </a:p>
          <a:p>
            <a:pPr lvl="1"/>
            <a:r>
              <a:rPr lang="en-US" sz="2000" dirty="0" smtClean="0"/>
              <a:t>If </a:t>
            </a:r>
            <a:r>
              <a:rPr lang="en-US" sz="2000" dirty="0"/>
              <a:t>Daniel lived in our day, what would he likely choose to take into his body to comply with the Lord’s law of health</a:t>
            </a:r>
            <a:r>
              <a:rPr lang="en-US" sz="2000" dirty="0" smtClean="0"/>
              <a:t>?</a:t>
            </a:r>
          </a:p>
          <a:p>
            <a:pPr lvl="1"/>
            <a:r>
              <a:rPr lang="en-US" sz="2000" dirty="0" smtClean="0"/>
              <a:t>What principle(s) do we learn?</a:t>
            </a:r>
            <a:endParaRPr lang="en-US" sz="2000" dirty="0"/>
          </a:p>
        </p:txBody>
      </p:sp>
      <p:pic>
        <p:nvPicPr>
          <p:cNvPr id="2050" name="Picture 2" descr="http://www.swordofthespirit.net/bulwark/three-men-fiery-furnace02.jpg"/>
          <p:cNvPicPr>
            <a:picLocks noChangeAspect="1" noChangeArrowheads="1"/>
          </p:cNvPicPr>
          <p:nvPr/>
        </p:nvPicPr>
        <p:blipFill rotWithShape="1">
          <a:blip r:embed="rId3">
            <a:extLst>
              <a:ext uri="{28A0092B-C50C-407E-A947-70E740481C1C}">
                <a14:useLocalDpi xmlns:a14="http://schemas.microsoft.com/office/drawing/2010/main" val="0"/>
              </a:ext>
            </a:extLst>
          </a:blip>
          <a:srcRect t="15434"/>
          <a:stretch/>
        </p:blipFill>
        <p:spPr bwMode="auto">
          <a:xfrm>
            <a:off x="1676400" y="3458817"/>
            <a:ext cx="5791200" cy="3121078"/>
          </a:xfrm>
          <a:prstGeom prst="rect">
            <a:avLst/>
          </a:prstGeom>
          <a:ln>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80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2" name="Rectangle 6"/>
          <p:cNvSpPr>
            <a:spLocks noChangeArrowheads="1"/>
          </p:cNvSpPr>
          <p:nvPr/>
        </p:nvSpPr>
        <p:spPr bwMode="auto">
          <a:xfrm>
            <a:off x="914400" y="990600"/>
            <a:ext cx="7543800" cy="954107"/>
          </a:xfrm>
          <a:prstGeom prst="rect">
            <a:avLst/>
          </a:prstGeom>
          <a:solidFill>
            <a:schemeClr val="bg1"/>
          </a:solidFill>
          <a:ln w="9525">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defRPr/>
            </a:pPr>
            <a:r>
              <a:rPr lang="en-US" sz="2800" dirty="0"/>
              <a:t>Have you ever had to explain to someone why you do not drink alcohol, tea, or coffee or use tobacco? </a:t>
            </a:r>
          </a:p>
        </p:txBody>
      </p:sp>
      <p:pic>
        <p:nvPicPr>
          <p:cNvPr id="6150" name="Picture 7" descr="http://askgramps.org/files/2013/04/Word-of-Wisdom-Fo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86000"/>
            <a:ext cx="556260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8770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Rot="1" noChangeArrowheads="1"/>
          </p:cNvSpPr>
          <p:nvPr>
            <p:ph idx="1"/>
          </p:nvPr>
        </p:nvSpPr>
        <p:spPr/>
        <p:txBody>
          <a:bodyPr/>
          <a:lstStyle/>
          <a:p>
            <a:pPr eaLnBrk="1" hangingPunct="1">
              <a:buFont typeface="Wingdings" panose="05000000000000000000" pitchFamily="2" charset="2"/>
              <a:buNone/>
            </a:pPr>
            <a:r>
              <a:rPr lang="en-US" altLang="en-US" smtClean="0"/>
              <a:t>   </a:t>
            </a:r>
          </a:p>
        </p:txBody>
      </p:sp>
      <p:sp>
        <p:nvSpPr>
          <p:cNvPr id="52228" name="Rectangle 4"/>
          <p:cNvSpPr>
            <a:spLocks noChangeArrowheads="1"/>
          </p:cNvSpPr>
          <p:nvPr/>
        </p:nvSpPr>
        <p:spPr bwMode="auto">
          <a:xfrm>
            <a:off x="266700" y="86916"/>
            <a:ext cx="8610600" cy="6771084"/>
          </a:xfrm>
          <a:prstGeom prst="rect">
            <a:avLst/>
          </a:prstGeom>
          <a:solidFill>
            <a:schemeClr val="bg1"/>
          </a:solidFill>
          <a:ln w="9525">
            <a:solidFill>
              <a:srgbClr val="000000"/>
            </a:solidFill>
            <a:miter lim="800000"/>
            <a:headEnd/>
            <a:tailEnd/>
          </a:ln>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300" dirty="0">
                <a:solidFill>
                  <a:schemeClr val="tx1"/>
                </a:solidFill>
                <a:latin typeface="Californian FB" panose="0207040306080B030204" pitchFamily="18" charset="0"/>
              </a:rPr>
              <a:t>Shortly after my mother and I were baptized, she began working as a registered nurse. As a single parent, she didn’t have time to cook, so we began eating more processed and fast foods. Although I was only 12, my health began to decline. I didn’t have the energy I once had. I felt tired and anxious. I gained weight.</a:t>
            </a:r>
          </a:p>
          <a:p>
            <a:pPr>
              <a:spcBef>
                <a:spcPct val="0"/>
              </a:spcBef>
              <a:buClrTx/>
              <a:buSzTx/>
              <a:buFontTx/>
              <a:buNone/>
            </a:pPr>
            <a:r>
              <a:rPr lang="en-US" altLang="en-US" sz="2300" dirty="0">
                <a:solidFill>
                  <a:schemeClr val="tx1"/>
                </a:solidFill>
                <a:latin typeface="Californian FB" panose="0207040306080B030204" pitchFamily="18" charset="0"/>
              </a:rPr>
              <a:t>I asked my mom how I could get into better shape. Hoping for a medical response, I was a little surprised when she simply said, “Live the principles of the Word of Wisdom.” I thought she would give me advice on calories and carbohydrates and fats, but her answer was exactly what I needed.</a:t>
            </a:r>
          </a:p>
          <a:p>
            <a:pPr>
              <a:spcBef>
                <a:spcPct val="0"/>
              </a:spcBef>
              <a:buClrTx/>
              <a:buSzTx/>
              <a:buFontTx/>
              <a:buNone/>
            </a:pPr>
            <a:r>
              <a:rPr lang="en-US" altLang="en-US" sz="2300" dirty="0">
                <a:solidFill>
                  <a:schemeClr val="tx1"/>
                </a:solidFill>
                <a:latin typeface="Californian FB" panose="0207040306080B030204" pitchFamily="18" charset="0"/>
              </a:rPr>
              <a:t>For family home evening the following Monday, we reviewed Doctrine and Covenants 89 and outlined an eating and activity plan. Our lifestyle change was dramatic. We both began to feel healthier and happier. I noticed more peace in my life and more quiet promptings from the Holy Ghost.</a:t>
            </a:r>
          </a:p>
          <a:p>
            <a:pPr>
              <a:spcBef>
                <a:spcPct val="0"/>
              </a:spcBef>
              <a:buClrTx/>
              <a:buSzTx/>
              <a:buFontTx/>
              <a:buNone/>
            </a:pPr>
            <a:r>
              <a:rPr lang="en-US" altLang="en-US" sz="2300" dirty="0">
                <a:solidFill>
                  <a:schemeClr val="tx1"/>
                </a:solidFill>
                <a:latin typeface="Californian FB" panose="0207040306080B030204" pitchFamily="18" charset="0"/>
              </a:rPr>
              <a:t>I am grateful to a loving Heavenly Father, who wants to communicate with us. I know now that we must be prepared physically and spiritually to receive sacred, personal revelations.</a:t>
            </a:r>
          </a:p>
          <a:p>
            <a:pPr>
              <a:spcBef>
                <a:spcPct val="0"/>
              </a:spcBef>
              <a:buClrTx/>
              <a:buSzTx/>
              <a:buFontTx/>
              <a:buNone/>
            </a:pPr>
            <a:r>
              <a:rPr lang="en-US" altLang="en-US" sz="2000" dirty="0">
                <a:solidFill>
                  <a:schemeClr val="tx1"/>
                </a:solidFill>
                <a:latin typeface="Californian FB" panose="0207040306080B030204" pitchFamily="18" charset="0"/>
              </a:rPr>
              <a:t>Eric D. Richards, Utah, USA (Ensign, June 2009)</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7100" y="1905000"/>
            <a:ext cx="2057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9359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2228"/>
                                        </p:tgtEl>
                                        <p:attrNameLst>
                                          <p:attrName>style.visibility</p:attrName>
                                        </p:attrNameLst>
                                      </p:cBhvr>
                                      <p:to>
                                        <p:strVal val="visible"/>
                                      </p:to>
                                    </p:set>
                                    <p:anim calcmode="lin" valueType="num">
                                      <p:cBhvr>
                                        <p:cTn id="14" dur="500" fill="hold"/>
                                        <p:tgtEl>
                                          <p:spTgt spid="52228"/>
                                        </p:tgtEl>
                                        <p:attrNameLst>
                                          <p:attrName>ppt_w</p:attrName>
                                        </p:attrNameLst>
                                      </p:cBhvr>
                                      <p:tavLst>
                                        <p:tav tm="0">
                                          <p:val>
                                            <p:fltVal val="0"/>
                                          </p:val>
                                        </p:tav>
                                        <p:tav tm="100000">
                                          <p:val>
                                            <p:strVal val="#ppt_w"/>
                                          </p:val>
                                        </p:tav>
                                      </p:tavLst>
                                    </p:anim>
                                    <p:anim calcmode="lin" valueType="num">
                                      <p:cBhvr>
                                        <p:cTn id="15" dur="500" fill="hold"/>
                                        <p:tgtEl>
                                          <p:spTgt spid="52228"/>
                                        </p:tgtEl>
                                        <p:attrNameLst>
                                          <p:attrName>ppt_h</p:attrName>
                                        </p:attrNameLst>
                                      </p:cBhvr>
                                      <p:tavLst>
                                        <p:tav tm="0">
                                          <p:val>
                                            <p:fltVal val="0"/>
                                          </p:val>
                                        </p:tav>
                                        <p:tav tm="100000">
                                          <p:val>
                                            <p:strVal val="#ppt_h"/>
                                          </p:val>
                                        </p:tav>
                                      </p:tavLst>
                                    </p:anim>
                                    <p:animEffect transition="in" filter="fade">
                                      <p:cBhvr>
                                        <p:cTn id="16" dur="500"/>
                                        <p:tgtEl>
                                          <p:spTgt spid="52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a:bodyPr>
          <a:lstStyle/>
          <a:p>
            <a:pPr algn="ctr"/>
            <a:r>
              <a:rPr lang="en-US" sz="5000" dirty="0" smtClean="0"/>
              <a:t>Daniel 1</a:t>
            </a:r>
            <a:endParaRPr lang="en-US" sz="5000" dirty="0"/>
          </a:p>
        </p:txBody>
      </p:sp>
      <p:sp>
        <p:nvSpPr>
          <p:cNvPr id="3" name="Content Placeholder 2"/>
          <p:cNvSpPr>
            <a:spLocks noGrp="1"/>
          </p:cNvSpPr>
          <p:nvPr>
            <p:ph idx="1"/>
          </p:nvPr>
        </p:nvSpPr>
        <p:spPr>
          <a:xfrm>
            <a:off x="457200" y="1143000"/>
            <a:ext cx="8534400" cy="3733800"/>
          </a:xfrm>
        </p:spPr>
        <p:txBody>
          <a:bodyPr>
            <a:normAutofit fontScale="92500" lnSpcReduction="10000"/>
          </a:bodyPr>
          <a:lstStyle/>
          <a:p>
            <a:pPr fontAlgn="base"/>
            <a:r>
              <a:rPr lang="en-US" sz="2800" dirty="0"/>
              <a:t>R</a:t>
            </a:r>
            <a:r>
              <a:rPr lang="en-US" sz="2800" dirty="0" smtClean="0"/>
              <a:t>ead</a:t>
            </a:r>
            <a:r>
              <a:rPr lang="en-US" sz="2800" dirty="0"/>
              <a:t> </a:t>
            </a:r>
            <a:r>
              <a:rPr lang="en-US" sz="2800" dirty="0">
                <a:hlinkClick r:id="rId2"/>
              </a:rPr>
              <a:t>Daniel 1:18–20</a:t>
            </a:r>
            <a:r>
              <a:rPr lang="en-US" sz="2800" dirty="0"/>
              <a:t> </a:t>
            </a:r>
            <a:r>
              <a:rPr lang="en-US" sz="2800" dirty="0" smtClean="0"/>
              <a:t>about how </a:t>
            </a:r>
            <a:r>
              <a:rPr lang="en-US" sz="2800" dirty="0"/>
              <a:t>the Lord blessed Daniel and his friends for being faithful to </a:t>
            </a:r>
            <a:r>
              <a:rPr lang="en-US" sz="2800" dirty="0" smtClean="0"/>
              <a:t>Him.</a:t>
            </a:r>
          </a:p>
          <a:p>
            <a:pPr lvl="1" fontAlgn="base"/>
            <a:r>
              <a:rPr lang="en-US" sz="2500" dirty="0" smtClean="0"/>
              <a:t>What </a:t>
            </a:r>
            <a:r>
              <a:rPr lang="en-US" sz="2500" dirty="0"/>
              <a:t>do you think it means to be magnified by the Lord</a:t>
            </a:r>
            <a:r>
              <a:rPr lang="en-US" sz="2500" dirty="0" smtClean="0"/>
              <a:t>?</a:t>
            </a:r>
          </a:p>
          <a:p>
            <a:pPr lvl="1" fontAlgn="base"/>
            <a:r>
              <a:rPr lang="en-US" sz="2500" dirty="0" smtClean="0"/>
              <a:t>Cross </a:t>
            </a:r>
            <a:r>
              <a:rPr lang="en-US" sz="2500" dirty="0"/>
              <a:t>reference 1 Corinthians 3:16 and </a:t>
            </a:r>
            <a:r>
              <a:rPr lang="en-US" altLang="en-US" sz="2500" dirty="0" smtClean="0"/>
              <a:t>D&amp;C 89:18-21</a:t>
            </a:r>
            <a:endParaRPr lang="en-US" sz="2500" dirty="0"/>
          </a:p>
          <a:p>
            <a:pPr lvl="1" fontAlgn="base"/>
            <a:r>
              <a:rPr lang="en-US" altLang="en-US" sz="2400" i="1" dirty="0">
                <a:solidFill>
                  <a:srgbClr val="000000"/>
                </a:solidFill>
                <a:latin typeface="Times" pitchFamily="18" charset="0"/>
              </a:rPr>
              <a:t>“Everything harmful is not specifically listed; arsenic, for instance—certainly bad, but not habit forming! He who must be commanded in all things, the Lord said, is a slothful and not a wise servant</a:t>
            </a:r>
            <a:r>
              <a:rPr lang="en-US" altLang="en-US" sz="2400" i="1" dirty="0" smtClean="0">
                <a:solidFill>
                  <a:srgbClr val="000000"/>
                </a:solidFill>
                <a:latin typeface="Times" pitchFamily="18" charset="0"/>
              </a:rPr>
              <a:t>” </a:t>
            </a:r>
            <a:r>
              <a:rPr lang="en-US" altLang="en-US" sz="1800" i="1" dirty="0">
                <a:solidFill>
                  <a:srgbClr val="000000"/>
                </a:solidFill>
                <a:latin typeface="Times" pitchFamily="18" charset="0"/>
              </a:rPr>
              <a:t>(“The Word of Wisdom: The Principle and the Promises,” Elder Boyd K. Packer: April 1996, pp. 22-3)</a:t>
            </a:r>
            <a:endParaRPr lang="en-US" altLang="en-US" sz="1800" i="1" dirty="0">
              <a:latin typeface="Times" pitchFamily="18" charset="0"/>
            </a:endParaRPr>
          </a:p>
          <a:p>
            <a:pPr lvl="1" fontAlgn="base"/>
            <a:r>
              <a:rPr lang="en-US" sz="2400" b="1" dirty="0" smtClean="0"/>
              <a:t>Who can testify of the power of the Word of Wisdom?</a:t>
            </a:r>
            <a:endParaRPr lang="en-US" sz="2400" b="1" dirty="0"/>
          </a:p>
          <a:p>
            <a:pPr lvl="1" fontAlgn="base"/>
            <a:endParaRPr lang="en-US" sz="2400" dirty="0"/>
          </a:p>
        </p:txBody>
      </p:sp>
      <p:pic>
        <p:nvPicPr>
          <p:cNvPr id="3074" name="Picture 2" descr="https://encrypted-tbn2.gstatic.com/images?q=tbn:ANd9GcQoVoTQqsdhWBNnj-3GpS2an4HJpNAF0cHQDfjsUj-nC-x_bcoL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1" y="4636655"/>
            <a:ext cx="2971800" cy="2221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82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1800" y="228600"/>
            <a:ext cx="5715000" cy="6400800"/>
          </a:xfrm>
        </p:spPr>
        <p:txBody>
          <a:bodyPr>
            <a:normAutofit fontScale="85000" lnSpcReduction="20000"/>
          </a:bodyPr>
          <a:lstStyle/>
          <a:p>
            <a:pPr marL="0" indent="0" fontAlgn="base">
              <a:buNone/>
            </a:pPr>
            <a:r>
              <a:rPr lang="en-US" dirty="0"/>
              <a:t>“I have come to know … that a fundamental purpose of the Word of Wisdom has to do with revelation. …</a:t>
            </a:r>
          </a:p>
          <a:p>
            <a:pPr marL="0" indent="0" fontAlgn="base">
              <a:buNone/>
            </a:pPr>
            <a:r>
              <a:rPr lang="en-US" dirty="0"/>
              <a:t>“If someone ‘under the influence’ can hardly listen to plain talk, how can they respond to spiritual promptings that touch their most delicate feelings?</a:t>
            </a:r>
          </a:p>
          <a:p>
            <a:pPr marL="0" indent="0" fontAlgn="base">
              <a:buNone/>
            </a:pPr>
            <a:r>
              <a:rPr lang="en-US" dirty="0"/>
              <a:t>“As valuable as the Word of Wisdom is as a law of health, it may be much more valuable to you spiritually than it is physically</a:t>
            </a:r>
            <a:r>
              <a:rPr lang="en-US" dirty="0" smtClean="0"/>
              <a:t>”</a:t>
            </a:r>
          </a:p>
          <a:p>
            <a:pPr marL="0" indent="0" fontAlgn="base">
              <a:buNone/>
            </a:pPr>
            <a:r>
              <a:rPr lang="en-US" altLang="en-US" dirty="0"/>
              <a:t>“The Word of Wisdom does not promise you perfect health, but it teaches how to keep the body you were born with in the best condition and your mind alert to delicate spiritual promptings.”</a:t>
            </a:r>
            <a:r>
              <a:rPr lang="en-US" dirty="0" smtClean="0"/>
              <a:t> </a:t>
            </a:r>
            <a:r>
              <a:rPr lang="en-US" sz="2200" dirty="0"/>
              <a:t>(“Prayers and Answers,”</a:t>
            </a:r>
            <a:r>
              <a:rPr lang="en-US" sz="2200" i="1" dirty="0"/>
              <a:t> Ensign,</a:t>
            </a:r>
            <a:r>
              <a:rPr lang="en-US" sz="2200" dirty="0"/>
              <a:t> Nov. 1979, 20).</a:t>
            </a:r>
          </a:p>
        </p:txBody>
      </p:sp>
      <p:pic>
        <p:nvPicPr>
          <p:cNvPr id="1026" name="Picture 2" descr="https://www.lds.org/bc/content/shared/content/images/leaders/boyd-k-packer-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253365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486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696" y="6248400"/>
            <a:ext cx="8229600" cy="3611563"/>
          </a:xfrm>
        </p:spPr>
        <p:txBody>
          <a:bodyPr>
            <a:normAutofit/>
          </a:bodyPr>
          <a:lstStyle/>
          <a:p>
            <a:pPr marL="0" indent="0" algn="ctr" fontAlgn="base">
              <a:buNone/>
            </a:pPr>
            <a:r>
              <a:rPr lang="en-US" sz="1400" dirty="0"/>
              <a:t> </a:t>
            </a:r>
            <a:r>
              <a:rPr lang="en-US" sz="1400" dirty="0">
                <a:hlinkClick r:id="rId4"/>
              </a:rPr>
              <a:t>“God Gave Them Knowledge”</a:t>
            </a:r>
            <a:r>
              <a:rPr lang="en-US" sz="1400" dirty="0"/>
              <a:t> (</a:t>
            </a:r>
            <a:r>
              <a:rPr lang="en-US" sz="1400" dirty="0" smtClean="0"/>
              <a:t>13:42)</a:t>
            </a:r>
          </a:p>
          <a:p>
            <a:pPr marL="0" indent="0" algn="ctr" fontAlgn="base">
              <a:buNone/>
            </a:pPr>
            <a:r>
              <a:rPr lang="en-US" sz="1400" dirty="0">
                <a:hlinkClick r:id="rId5"/>
              </a:rPr>
              <a:t>https://</a:t>
            </a:r>
            <a:r>
              <a:rPr lang="en-US" sz="1400" dirty="0" smtClean="0">
                <a:hlinkClick r:id="rId5"/>
              </a:rPr>
              <a:t>www.lds.org/media-library/video/2011-03-10-god-gave-them-knowledge?lang=eng</a:t>
            </a:r>
            <a:endParaRPr lang="en-US" sz="1400" dirty="0" smtClean="0"/>
          </a:p>
          <a:p>
            <a:pPr marL="0" indent="0" algn="ctr" fontAlgn="base">
              <a:buNone/>
            </a:pPr>
            <a:endParaRPr lang="en-US" sz="1400" dirty="0"/>
          </a:p>
        </p:txBody>
      </p:sp>
      <p:pic>
        <p:nvPicPr>
          <p:cNvPr id="2" name="Daniel god gave them knowledge">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6"/>
          <a:stretch>
            <a:fillRect/>
          </a:stretch>
        </p:blipFill>
        <p:spPr>
          <a:xfrm>
            <a:off x="1524000" y="1714500"/>
            <a:ext cx="6096000" cy="3429000"/>
          </a:xfrm>
          <a:prstGeom prst="rect">
            <a:avLst/>
          </a:prstGeom>
        </p:spPr>
      </p:pic>
    </p:spTree>
    <p:extLst>
      <p:ext uri="{BB962C8B-B14F-4D97-AF65-F5344CB8AC3E}">
        <p14:creationId xmlns:p14="http://schemas.microsoft.com/office/powerpoint/2010/main" val="21572576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696" y="6248400"/>
            <a:ext cx="8229600" cy="3611563"/>
          </a:xfrm>
        </p:spPr>
        <p:txBody>
          <a:bodyPr>
            <a:normAutofit/>
          </a:bodyPr>
          <a:lstStyle/>
          <a:p>
            <a:pPr marL="0" indent="0" algn="ctr" fontAlgn="base">
              <a:buNone/>
            </a:pPr>
            <a:r>
              <a:rPr lang="en-US" sz="1400" dirty="0"/>
              <a:t> </a:t>
            </a:r>
            <a:r>
              <a:rPr lang="en-US" sz="1400" dirty="0">
                <a:hlinkClick r:id="rId4"/>
              </a:rPr>
              <a:t>“God Gave Them Knowledge”</a:t>
            </a:r>
            <a:r>
              <a:rPr lang="en-US" sz="1400" dirty="0"/>
              <a:t> (</a:t>
            </a:r>
            <a:r>
              <a:rPr lang="en-US" sz="1400" dirty="0" smtClean="0"/>
              <a:t>13:42)</a:t>
            </a:r>
          </a:p>
          <a:p>
            <a:pPr marL="0" indent="0" algn="ctr" fontAlgn="base">
              <a:buNone/>
            </a:pPr>
            <a:r>
              <a:rPr lang="en-US" sz="1400" dirty="0">
                <a:hlinkClick r:id="rId5"/>
              </a:rPr>
              <a:t>https://</a:t>
            </a:r>
            <a:r>
              <a:rPr lang="en-US" sz="1400" dirty="0" smtClean="0">
                <a:hlinkClick r:id="rId5"/>
              </a:rPr>
              <a:t>www.lds.org/media-library/video/2011-03-10-god-gave-them-knowledge?lang=eng</a:t>
            </a:r>
            <a:endParaRPr lang="en-US" sz="1400" dirty="0" smtClean="0"/>
          </a:p>
          <a:p>
            <a:pPr marL="0" indent="0" algn="ctr" fontAlgn="base">
              <a:buNone/>
            </a:pPr>
            <a:endParaRPr lang="en-US" sz="1400" dirty="0"/>
          </a:p>
        </p:txBody>
      </p:sp>
      <p:pic>
        <p:nvPicPr>
          <p:cNvPr id="2" name="Daniel god gave them knowledge">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6"/>
          <a:stretch>
            <a:fillRect/>
          </a:stretch>
        </p:blipFill>
        <p:spPr>
          <a:xfrm>
            <a:off x="1524000" y="1714500"/>
            <a:ext cx="6096000" cy="3429000"/>
          </a:xfrm>
          <a:prstGeom prst="rect">
            <a:avLst/>
          </a:prstGeom>
        </p:spPr>
      </p:pic>
    </p:spTree>
    <p:extLst>
      <p:ext uri="{BB962C8B-B14F-4D97-AF65-F5344CB8AC3E}">
        <p14:creationId xmlns:p14="http://schemas.microsoft.com/office/powerpoint/2010/main" val="377088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937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767</TotalTime>
  <Words>570</Words>
  <Application>Microsoft Office PowerPoint</Application>
  <PresentationFormat>On-screen Show (4:3)</PresentationFormat>
  <Paragraphs>73</Paragraphs>
  <Slides>15</Slides>
  <Notes>0</Notes>
  <HiddenSlides>1</HiddenSlides>
  <MMClips>2</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15</vt:i4>
      </vt:variant>
    </vt:vector>
  </HeadingPairs>
  <TitlesOfParts>
    <vt:vector size="27" baseType="lpstr">
      <vt:lpstr>Arial</vt:lpstr>
      <vt:lpstr>Calibri</vt:lpstr>
      <vt:lpstr>Californian FB</vt:lpstr>
      <vt:lpstr>Constantia</vt:lpstr>
      <vt:lpstr>Open Sans</vt:lpstr>
      <vt:lpstr>Papyrus</vt:lpstr>
      <vt:lpstr>Times</vt:lpstr>
      <vt:lpstr>Times New Roman</vt:lpstr>
      <vt:lpstr>Wingdings</vt:lpstr>
      <vt:lpstr>Wingdings 2</vt:lpstr>
      <vt:lpstr>Office Theme</vt:lpstr>
      <vt:lpstr>Flow</vt:lpstr>
      <vt:lpstr>PowerPoint Presentation</vt:lpstr>
      <vt:lpstr>PowerPoint Presentation</vt:lpstr>
      <vt:lpstr>PowerPoint Presentation</vt:lpstr>
      <vt:lpstr>PowerPoint Presentation</vt:lpstr>
      <vt:lpstr>PowerPoint Presentation</vt:lpstr>
      <vt:lpstr>Daniel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LDS Church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SimsGR</dc:creator>
  <cp:lastModifiedBy>Eric Richards</cp:lastModifiedBy>
  <cp:revision>50</cp:revision>
  <dcterms:created xsi:type="dcterms:W3CDTF">2012-03-20T20:01:06Z</dcterms:created>
  <dcterms:modified xsi:type="dcterms:W3CDTF">2016-02-11T19:47:54Z</dcterms:modified>
</cp:coreProperties>
</file>